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311" r:id="rId4"/>
    <p:sldId id="308" r:id="rId5"/>
    <p:sldId id="297" r:id="rId6"/>
    <p:sldId id="315" r:id="rId7"/>
    <p:sldId id="316" r:id="rId8"/>
    <p:sldId id="317" r:id="rId9"/>
    <p:sldId id="313" r:id="rId10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CC00"/>
    <a:srgbClr val="FFFF00"/>
    <a:srgbClr val="006600"/>
    <a:srgbClr val="FFFFCC"/>
    <a:srgbClr val="2D2B1B"/>
    <a:srgbClr val="272517"/>
    <a:srgbClr val="302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747" autoAdjust="0"/>
  </p:normalViewPr>
  <p:slideViewPr>
    <p:cSldViewPr>
      <p:cViewPr>
        <p:scale>
          <a:sx n="50" d="100"/>
          <a:sy n="50" d="100"/>
        </p:scale>
        <p:origin x="-2592" y="-60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316" y="168"/>
      </p:cViewPr>
      <p:guideLst>
        <p:guide orient="horz" pos="291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TExcel\PMIIndex14-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RIEBSC\Documents\workfor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PMI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46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47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/>
                      <a:t>57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/>
                      <a:t>55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1"/>
                      <a:t>52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b="1"/>
                      <a:t>54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b="1"/>
                      <a:t>56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38100"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Sheet1!$B$23:$H$23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Sheet1!$B$24:$H$24</c:f>
              <c:numCache>
                <c:formatCode>0.0</c:formatCode>
                <c:ptCount val="7"/>
                <c:pt idx="0">
                  <c:v>46</c:v>
                </c:pt>
                <c:pt idx="1">
                  <c:v>47</c:v>
                </c:pt>
                <c:pt idx="2">
                  <c:v>57</c:v>
                </c:pt>
                <c:pt idx="3">
                  <c:v>55</c:v>
                </c:pt>
                <c:pt idx="4">
                  <c:v>52</c:v>
                </c:pt>
                <c:pt idx="5">
                  <c:v>54</c:v>
                </c:pt>
                <c:pt idx="6">
                  <c:v>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151744"/>
        <c:axId val="151153280"/>
      </c:barChart>
      <c:catAx>
        <c:axId val="15115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51153280"/>
        <c:crosses val="autoZero"/>
        <c:auto val="1"/>
        <c:lblAlgn val="ctr"/>
        <c:lblOffset val="100"/>
        <c:noMultiLvlLbl val="0"/>
      </c:catAx>
      <c:valAx>
        <c:axId val="151153280"/>
        <c:scaling>
          <c:logBase val="10"/>
          <c:orientation val="minMax"/>
          <c:max val="60"/>
          <c:min val="4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51151744"/>
        <c:crosses val="autoZero"/>
        <c:crossBetween val="between"/>
        <c:majorUnit val="2"/>
        <c:minorUnit val="0.4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yr. </a:t>
            </a:r>
            <a:r>
              <a:rPr lang="en-US" sz="3000" baseline="0" dirty="0">
                <a:latin typeface="Arial" panose="020B0604020202020204" pitchFamily="34" charset="0"/>
                <a:cs typeface="Arial" panose="020B0604020202020204" pitchFamily="34" charset="0"/>
              </a:rPr>
              <a:t>Mfg. Job Forecast (2015-2025</a:t>
            </a:r>
            <a:r>
              <a:rPr lang="en-US" sz="3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 sz="2800"/>
            </a:pPr>
            <a:r>
              <a:rPr lang="en-US" sz="3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Need = 3.5 Million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141484209803507"/>
          <c:y val="3.076923076923077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2,000,000</a:t>
                    </a:r>
                  </a:p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Unfilled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1,500,000</a:t>
                    </a:r>
                  </a:p>
                  <a:p>
                    <a:r>
                      <a:rPr lang="en-US" sz="2800" dirty="0">
                        <a:solidFill>
                          <a:schemeClr val="bg1"/>
                        </a:solidFill>
                      </a:rPr>
                      <a:t>New Hires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Sheet1!$B$3:$B$4</c:f>
              <c:numCache>
                <c:formatCode>#,##0</c:formatCode>
                <c:ptCount val="2"/>
                <c:pt idx="0">
                  <c:v>2000000</c:v>
                </c:pt>
                <c:pt idx="1">
                  <c:v>1500000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 Eligible Workforce</a:t>
            </a:r>
            <a:b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vs Potential Retirees</a:t>
            </a:r>
          </a:p>
          <a:p>
            <a:pPr algn="l">
              <a:defRPr/>
            </a:pPr>
            <a:r>
              <a:rPr lang="en-US" sz="2800" baseline="0" dirty="0">
                <a:latin typeface="Arial" panose="020B0604020202020204" pitchFamily="34" charset="0"/>
                <a:cs typeface="Arial" panose="020B0604020202020204" pitchFamily="34" charset="0"/>
              </a:rPr>
              <a:t>(Baby Boomers)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7854855643044623"/>
          <c:y val="1.851851851851851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2433600616436705E-2"/>
          <c:y val="8.6256655418072745E-2"/>
          <c:w val="0.53888888888888886"/>
          <c:h val="0.8981481481481481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010920079944134"/>
                  <c:y val="0.20058623922009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931024103638422"/>
                  <c:y val="-0.237676790401199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4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Sheet1!$A$8:$A$9</c:f>
              <c:strCache>
                <c:ptCount val="2"/>
                <c:pt idx="0">
                  <c:v>Age 55-64</c:v>
                </c:pt>
                <c:pt idx="1">
                  <c:v>Age 20-54</c:v>
                </c:pt>
              </c:strCache>
            </c:strRef>
          </c:cat>
          <c:val>
            <c:numRef>
              <c:f>Sheet1!$B$8:$B$9</c:f>
              <c:numCache>
                <c:formatCode>#,##0.00</c:formatCode>
                <c:ptCount val="2"/>
                <c:pt idx="0">
                  <c:v>40821000</c:v>
                </c:pt>
                <c:pt idx="1">
                  <c:v>149925000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8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1"/>
            </a:pPr>
            <a:endParaRPr lang="en-US"/>
          </a:p>
        </c:txPr>
      </c:legendEntry>
      <c:layout>
        <c:manualLayout>
          <c:xMode val="edge"/>
          <c:yMode val="edge"/>
          <c:x val="0.67208442694663162"/>
          <c:y val="0.4116531787693205"/>
          <c:w val="0.28612969250403336"/>
          <c:h val="0.38886295463067116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AMT Students 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620221079870379"/>
          <c:y val="0.25356517935258094"/>
          <c:w val="0.73907776420553095"/>
          <c:h val="0.45472683970059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Sheet1!$B$2:$F$2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32</c:v>
                </c:pt>
                <c:pt idx="1">
                  <c:v>10</c:v>
                </c:pt>
                <c:pt idx="2">
                  <c:v>35</c:v>
                </c:pt>
                <c:pt idx="3">
                  <c:v>68</c:v>
                </c:pt>
                <c:pt idx="4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59456"/>
        <c:axId val="26262144"/>
      </c:barChart>
      <c:catAx>
        <c:axId val="2625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AMT 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26262144"/>
        <c:crosses val="autoZero"/>
        <c:auto val="1"/>
        <c:lblAlgn val="ctr"/>
        <c:lblOffset val="100"/>
        <c:noMultiLvlLbl val="0"/>
      </c:catAx>
      <c:valAx>
        <c:axId val="26262144"/>
        <c:scaling>
          <c:orientation val="minMax"/>
        </c:scaling>
        <c:delete val="0"/>
        <c:axPos val="l"/>
        <c:majorGridlines>
          <c:spPr>
            <a:ln w="9525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AMT Students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2594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81000"/>
      </a:schemeClr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1D63-F4CB-4AF8-BF18-C35ADAA7637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00"/>
            <a:ext cx="5486400" cy="41583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777192"/>
            <a:ext cx="2971800" cy="4620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FBD2-C56E-40F7-AEAA-C530AFB4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0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466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89400"/>
            <a:ext cx="6096000" cy="4158377"/>
          </a:xfrm>
        </p:spPr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3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39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89400"/>
            <a:ext cx="5486400" cy="4726819"/>
          </a:xfrm>
        </p:spPr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39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89398"/>
            <a:ext cx="6096000" cy="3157286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4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. 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 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4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FBD2-C56E-40F7-AEAA-C530AFB48FDB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/>
              <a:t>Text</a:t>
            </a:r>
            <a:endParaRPr lang="en-US" sz="1600" dirty="0"/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5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2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2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2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0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CBCB-7FB3-4DC0-9E4C-C32FDB753B6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D4D2B-C0D6-4F2F-AD9C-84C252BC1C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255" y="1371600"/>
            <a:ext cx="9147175" cy="928868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Advanced Manufacturing</a:t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Technician Program Conference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851" y="5486400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Norm Bafunno</a:t>
            </a:r>
            <a:endParaRPr lang="en-US" b="1" i="1" dirty="0"/>
          </a:p>
          <a:p>
            <a:r>
              <a:rPr lang="en-US" b="1" i="1" dirty="0" smtClean="0"/>
              <a:t>President </a:t>
            </a:r>
            <a:br>
              <a:rPr lang="en-US" b="1" i="1" dirty="0" smtClean="0"/>
            </a:br>
            <a:r>
              <a:rPr lang="en-US" b="1" i="1" dirty="0" smtClean="0"/>
              <a:t>Toyota Motor Manufacturing, Indiana  </a:t>
            </a:r>
            <a:endParaRPr lang="en-US" b="1" i="1" dirty="0"/>
          </a:p>
        </p:txBody>
      </p:sp>
      <p:pic>
        <p:nvPicPr>
          <p:cNvPr id="1026" name="Picture 2" descr="C:\Users\WHITTIR\Desktop\AMT Conference May 2015\DD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402999" y="2460738"/>
            <a:ext cx="2732120" cy="286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TTIR\Desktop\AMT Conference May 2015\DD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/>
        </p:blipFill>
        <p:spPr bwMode="auto">
          <a:xfrm>
            <a:off x="3323999" y="2460738"/>
            <a:ext cx="5611813" cy="28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337105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 Manufacturing Strong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9574" y="1891103"/>
            <a:ext cx="3358026" cy="1918897"/>
            <a:chOff x="318128" y="1752600"/>
            <a:chExt cx="3568072" cy="2312659"/>
          </a:xfrm>
        </p:grpSpPr>
        <p:sp>
          <p:nvSpPr>
            <p:cNvPr id="3" name="Cloud Callout 2"/>
            <p:cNvSpPr/>
            <p:nvPr/>
          </p:nvSpPr>
          <p:spPr>
            <a:xfrm>
              <a:off x="381000" y="1752600"/>
              <a:ext cx="3505200" cy="1905000"/>
            </a:xfrm>
            <a:prstGeom prst="cloudCallout">
              <a:avLst>
                <a:gd name="adj1" fmla="val -47427"/>
                <a:gd name="adj2" fmla="val 7184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/>
                <a:t>PM</a:t>
              </a:r>
              <a:endParaRPr lang="en-US" sz="1400" dirty="0"/>
            </a:p>
          </p:txBody>
        </p:sp>
        <p:sp>
          <p:nvSpPr>
            <p:cNvPr id="8" name="Flowchart: Alternate Process 7"/>
            <p:cNvSpPr/>
            <p:nvPr/>
          </p:nvSpPr>
          <p:spPr>
            <a:xfrm rot="2934388">
              <a:off x="573367" y="3446494"/>
              <a:ext cx="363526" cy="87400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9428" y="21246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Purchasing Managers Index trending positive and projected to continue 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28804"/>
              </p:ext>
            </p:extLst>
          </p:nvPr>
        </p:nvGraphicFramePr>
        <p:xfrm>
          <a:off x="1752600" y="2100150"/>
          <a:ext cx="6172200" cy="437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81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342394"/>
              </p:ext>
            </p:extLst>
          </p:nvPr>
        </p:nvGraphicFramePr>
        <p:xfrm>
          <a:off x="439698" y="1295400"/>
          <a:ext cx="847570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24600" y="5779532"/>
            <a:ext cx="2264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Deloitte &amp; Mfg. Institute</a:t>
            </a:r>
          </a:p>
          <a:p>
            <a:r>
              <a:rPr lang="en-US" sz="1600" b="1" i="1" dirty="0" smtClean="0"/>
              <a:t>February 2015 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8641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730171"/>
              </p:ext>
            </p:extLst>
          </p:nvPr>
        </p:nvGraphicFramePr>
        <p:xfrm>
          <a:off x="419100" y="1371600"/>
          <a:ext cx="8305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32872" y="5955268"/>
            <a:ext cx="279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: U.S. Census 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" y="1282402"/>
            <a:ext cx="4267200" cy="6858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Perception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45" y="1968202"/>
            <a:ext cx="2977755" cy="1981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724400" y="1282402"/>
            <a:ext cx="4094480" cy="685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Reality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0492" y="1282402"/>
            <a:ext cx="233908" cy="55755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WHITTIR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6" y="1968202"/>
            <a:ext cx="4261246" cy="324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rporatenews.pressroom.toyota.com/images/2015_Buckley_001_66104_2524_low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t="5998" r="10868"/>
          <a:stretch/>
        </p:blipFill>
        <p:spPr bwMode="auto">
          <a:xfrm>
            <a:off x="5835316" y="3938516"/>
            <a:ext cx="2983564" cy="23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artinsaphug.com/wp-content/uploads/2010/07/mapoftheu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56" y="1551306"/>
            <a:ext cx="5783049" cy="35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35928"/>
              </p:ext>
            </p:extLst>
          </p:nvPr>
        </p:nvGraphicFramePr>
        <p:xfrm>
          <a:off x="1738309" y="1989375"/>
          <a:ext cx="3276600" cy="251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391886" y="1237343"/>
            <a:ext cx="8229600" cy="62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AMT Program Map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 flipH="1" flipV="1">
            <a:off x="5644243" y="3291838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H="1" flipV="1">
            <a:off x="5720443" y="3246119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5611586" y="34544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 flipV="1">
            <a:off x="5794829" y="3402511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 flipV="1">
            <a:off x="5871029" y="3386908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4443186" y="4678681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 flipV="1">
            <a:off x="5448300" y="3977643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 flipV="1">
            <a:off x="5720443" y="3925754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 flipV="1">
            <a:off x="6248400" y="32004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 flipV="1">
            <a:off x="5912758" y="3336828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5382986" y="3554183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 flipV="1">
            <a:off x="5431971" y="3599902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3674"/>
            <a:ext cx="480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Alabama: </a:t>
            </a:r>
            <a:r>
              <a:rPr lang="en-US" dirty="0" smtClean="0"/>
              <a:t> Toyota Alabama</a:t>
            </a:r>
          </a:p>
          <a:p>
            <a:r>
              <a:rPr lang="en-US" b="1" dirty="0" smtClean="0"/>
              <a:t>Indiana:</a:t>
            </a:r>
            <a:r>
              <a:rPr lang="en-US" dirty="0" smtClean="0"/>
              <a:t>     Toyota Indiana &amp; Jasper  - IN Fame</a:t>
            </a:r>
          </a:p>
          <a:p>
            <a:r>
              <a:rPr lang="en-US" b="1" dirty="0" smtClean="0"/>
              <a:t>Kentucky:</a:t>
            </a:r>
            <a:r>
              <a:rPr lang="en-US" dirty="0" smtClean="0"/>
              <a:t>  Toyota Kentucky</a:t>
            </a:r>
          </a:p>
          <a:p>
            <a:r>
              <a:rPr lang="en-US" dirty="0"/>
              <a:t>	</a:t>
            </a:r>
            <a:r>
              <a:rPr lang="en-US" dirty="0" smtClean="0"/>
              <a:t>   Kentucky Fame  - Greater Louisville</a:t>
            </a:r>
          </a:p>
          <a:p>
            <a:r>
              <a:rPr lang="en-US" dirty="0"/>
              <a:t>	</a:t>
            </a:r>
            <a:r>
              <a:rPr lang="en-US" dirty="0" smtClean="0"/>
              <a:t>   Kentucky Fame  - Lincoln Trail</a:t>
            </a:r>
          </a:p>
          <a:p>
            <a:r>
              <a:rPr lang="en-US" dirty="0"/>
              <a:t>	 </a:t>
            </a:r>
            <a:r>
              <a:rPr lang="en-US" dirty="0" smtClean="0"/>
              <a:t>  Kentucky Fame  - Northern Kentucky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86080" y="5084624"/>
            <a:ext cx="4802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Tennessee:</a:t>
            </a:r>
            <a:r>
              <a:rPr lang="en-US" dirty="0" smtClean="0"/>
              <a:t>       Bodine, Jackson – TN Fame</a:t>
            </a:r>
          </a:p>
          <a:p>
            <a:r>
              <a:rPr lang="en-US" b="1" dirty="0" smtClean="0"/>
              <a:t>Missouri</a:t>
            </a:r>
            <a:r>
              <a:rPr lang="en-US" dirty="0" smtClean="0"/>
              <a:t>:          Bodine, Troy – MO Fame</a:t>
            </a:r>
          </a:p>
          <a:p>
            <a:r>
              <a:rPr lang="en-US" b="1" dirty="0" smtClean="0"/>
              <a:t>Mississippi:      </a:t>
            </a:r>
            <a:r>
              <a:rPr lang="en-US" dirty="0" smtClean="0"/>
              <a:t>Toyota Mississippi</a:t>
            </a:r>
          </a:p>
          <a:p>
            <a:r>
              <a:rPr lang="en-US" b="1" dirty="0" smtClean="0"/>
              <a:t>West Virginia:</a:t>
            </a:r>
            <a:r>
              <a:rPr lang="en-US" dirty="0" smtClean="0"/>
              <a:t>  Toyota West Virginia</a:t>
            </a:r>
          </a:p>
          <a:p>
            <a:r>
              <a:rPr lang="en-US" b="1" dirty="0" smtClean="0"/>
              <a:t>Texas: </a:t>
            </a:r>
            <a:r>
              <a:rPr lang="en-US" dirty="0" smtClean="0"/>
              <a:t>	          Toyota Texas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46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WHITTIR\Desktop\vincennes_univers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02" y="1905000"/>
            <a:ext cx="252984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EA_TM\TMMI\Logos\TMMI logos\TMMI logo formats\TMMI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50945"/>
            <a:ext cx="2819400" cy="266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WHITTIR\Desktop\AMT Conference May 2015\ADD_26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14191" r="6182" b="17717"/>
          <a:stretch/>
        </p:blipFill>
        <p:spPr bwMode="auto">
          <a:xfrm>
            <a:off x="4876800" y="3934362"/>
            <a:ext cx="4140905" cy="26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HITTIR\Desktop\AMT Conference May 2015\Blak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9" y="1439921"/>
            <a:ext cx="2352889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WHITTIR\Desktop\AMT Conference May 2015\Be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0" y="3878943"/>
            <a:ext cx="3211219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HITTIR\Desktop\AMT Conference May 2015\ADD_26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4" t="23203" r="27206" b="-1"/>
          <a:stretch/>
        </p:blipFill>
        <p:spPr bwMode="auto">
          <a:xfrm>
            <a:off x="1981200" y="1439922"/>
            <a:ext cx="2282825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413" y="974725"/>
            <a:ext cx="3657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>
                    <a:alpha val="3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CC0000"/>
                </a:solidFill>
              </a:rPr>
              <a:t>Motor </a:t>
            </a:r>
            <a:r>
              <a:rPr lang="en-US" sz="1000" b="1" dirty="0" smtClean="0">
                <a:solidFill>
                  <a:srgbClr val="CC0000"/>
                </a:solidFill>
              </a:rPr>
              <a:t>Engineering &amp; Manufacturing North America, </a:t>
            </a:r>
            <a:r>
              <a:rPr lang="en-US" sz="1000" b="1" dirty="0">
                <a:solidFill>
                  <a:srgbClr val="CC0000"/>
                </a:solidFill>
              </a:rPr>
              <a:t>Inc.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-1587" y="746125"/>
            <a:ext cx="9147175" cy="242888"/>
          </a:xfrm>
          <a:custGeom>
            <a:avLst/>
            <a:gdLst>
              <a:gd name="T0" fmla="*/ 0 w 5762"/>
              <a:gd name="T1" fmla="*/ 2147483647 h 153"/>
              <a:gd name="T2" fmla="*/ 0 w 5762"/>
              <a:gd name="T3" fmla="*/ 2147483647 h 153"/>
              <a:gd name="T4" fmla="*/ 2147483647 w 5762"/>
              <a:gd name="T5" fmla="*/ 2147483647 h 153"/>
              <a:gd name="T6" fmla="*/ 2147483647 w 5762"/>
              <a:gd name="T7" fmla="*/ 0 h 153"/>
              <a:gd name="T8" fmla="*/ 2147483647 w 5762"/>
              <a:gd name="T9" fmla="*/ 0 h 153"/>
              <a:gd name="T10" fmla="*/ 2147483647 w 5762"/>
              <a:gd name="T11" fmla="*/ 2147483647 h 153"/>
              <a:gd name="T12" fmla="*/ 0 w 5762"/>
              <a:gd name="T13" fmla="*/ 2147483647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B00000">
              <a:alpha val="9215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 descr="Toyo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63525"/>
            <a:ext cx="2819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2743200"/>
            <a:ext cx="20281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Q&amp;A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4819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217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2015 Advanced Manufacturing Technician Program Conference</vt:lpstr>
      <vt:lpstr>PowerPoint Presentation</vt:lpstr>
      <vt:lpstr>PowerPoint Presentation</vt:lpstr>
      <vt:lpstr>PowerPoint Presentation</vt:lpstr>
      <vt:lpstr>Perception</vt:lpstr>
      <vt:lpstr>PowerPoint Presentation</vt:lpstr>
      <vt:lpstr>PowerPoint Presentation</vt:lpstr>
      <vt:lpstr>PowerPoint Presentation</vt:lpstr>
      <vt:lpstr>PowerPoint Presentation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STEM-Literate Workforce</dc:title>
  <dc:creator>Mike Triebsch</dc:creator>
  <cp:keywords>PUBLIC/NONE, PUBLIC/NONE, PUBLIC/NONE, PUBLIC/NONE, PUBLIC/NONE, PUBLIC/NONE, PUBLIC/NONE, PUBLIC / NONE</cp:keywords>
  <cp:lastModifiedBy>Richard E Whittington (TMMI)</cp:lastModifiedBy>
  <cp:revision>306</cp:revision>
  <cp:lastPrinted>2015-05-14T20:34:30Z</cp:lastPrinted>
  <dcterms:created xsi:type="dcterms:W3CDTF">2013-08-06T18:33:07Z</dcterms:created>
  <dcterms:modified xsi:type="dcterms:W3CDTF">2015-05-18T19:54:56Z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ff0ead2f-3030-46ce-b6b5-f2b4f4767a13</vt:lpwstr>
  </property>
  <property fmtid="{D5CDD505-2E9C-101B-9397-08002B2CF9AE}" pid="3" name="ToyotaClassification">
    <vt:lpwstr>PUBLIC / NONE</vt:lpwstr>
  </property>
  <property fmtid="{D5CDD505-2E9C-101B-9397-08002B2CF9AE}" pid="4" name="ToyotaVisual Markings">
    <vt:lpwstr>No Label</vt:lpwstr>
  </property>
</Properties>
</file>