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59" r:id="rId4"/>
    <p:sldId id="260" r:id="rId5"/>
    <p:sldId id="295" r:id="rId6"/>
    <p:sldId id="296" r:id="rId7"/>
    <p:sldId id="297" r:id="rId8"/>
    <p:sldId id="261" r:id="rId9"/>
    <p:sldId id="262" r:id="rId10"/>
    <p:sldId id="263" r:id="rId11"/>
    <p:sldId id="294" r:id="rId12"/>
    <p:sldId id="264" r:id="rId13"/>
    <p:sldId id="265" r:id="rId14"/>
    <p:sldId id="266" r:id="rId15"/>
    <p:sldId id="291" r:id="rId16"/>
    <p:sldId id="282" r:id="rId17"/>
    <p:sldId id="267" r:id="rId18"/>
    <p:sldId id="277" r:id="rId19"/>
    <p:sldId id="276" r:id="rId20"/>
    <p:sldId id="270" r:id="rId21"/>
    <p:sldId id="275" r:id="rId22"/>
    <p:sldId id="271" r:id="rId23"/>
    <p:sldId id="278" r:id="rId24"/>
    <p:sldId id="292" r:id="rId25"/>
    <p:sldId id="272" r:id="rId26"/>
    <p:sldId id="279" r:id="rId27"/>
    <p:sldId id="273" r:id="rId28"/>
    <p:sldId id="280" r:id="rId29"/>
    <p:sldId id="274" r:id="rId30"/>
    <p:sldId id="281" r:id="rId31"/>
    <p:sldId id="301" r:id="rId32"/>
    <p:sldId id="283" r:id="rId33"/>
    <p:sldId id="299" r:id="rId34"/>
    <p:sldId id="285" r:id="rId35"/>
    <p:sldId id="286" r:id="rId36"/>
    <p:sldId id="287" r:id="rId37"/>
    <p:sldId id="288" r:id="rId38"/>
    <p:sldId id="289" r:id="rId39"/>
    <p:sldId id="290" r:id="rId40"/>
    <p:sldId id="300" r:id="rId41"/>
    <p:sldId id="298" r:id="rId42"/>
  </p:sldIdLst>
  <p:sldSz cx="9144000" cy="6858000" type="screen4x3"/>
  <p:notesSz cx="6858000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86" autoAdjust="0"/>
    <p:restoredTop sz="94660"/>
  </p:normalViewPr>
  <p:slideViewPr>
    <p:cSldViewPr>
      <p:cViewPr>
        <p:scale>
          <a:sx n="70" d="100"/>
          <a:sy n="70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20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20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9F6AA-65A7-4778-BF33-332CFD1B421F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192"/>
            <a:ext cx="2971800" cy="4620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7192"/>
            <a:ext cx="2971800" cy="4620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717FE-8F52-4410-9D4E-53D466539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34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20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20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E01A3-58EA-451C-A2F8-B0FC82654BFC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0775" y="693738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9398"/>
            <a:ext cx="5486400" cy="415837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2"/>
            <a:ext cx="2971800" cy="4620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7192"/>
            <a:ext cx="2971800" cy="4620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203F7-62DC-4517-9DCC-9F98C211A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7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203F7-62DC-4517-9DCC-9F98C211AD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31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3696DD4-BAE9-4567-BA5A-E44CAD9098B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ACA1144-538E-4D2D-AEBB-25FA188BCF2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  <p:sp>
        <p:nvSpPr>
          <p:cNvPr id="13" name="hl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696DD4-BAE9-4567-BA5A-E44CAD9098B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CA1144-538E-4D2D-AEBB-25FA188BCF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696DD4-BAE9-4567-BA5A-E44CAD9098B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CA1144-538E-4D2D-AEBB-25FA188BCF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696DD4-BAE9-4567-BA5A-E44CAD9098B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CA1144-538E-4D2D-AEBB-25FA188BCF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3696DD4-BAE9-4567-BA5A-E44CAD9098B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ACA1144-538E-4D2D-AEBB-25FA188BCF2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696DD4-BAE9-4567-BA5A-E44CAD9098B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ACA1144-538E-4D2D-AEBB-25FA188BCF2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696DD4-BAE9-4567-BA5A-E44CAD9098B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ACA1144-538E-4D2D-AEBB-25FA188BCF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696DD4-BAE9-4567-BA5A-E44CAD9098B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CA1144-538E-4D2D-AEBB-25FA188BCF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696DD4-BAE9-4567-BA5A-E44CAD9098B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CA1144-538E-4D2D-AEBB-25FA188BCF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3696DD4-BAE9-4567-BA5A-E44CAD9098B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ACA1144-538E-4D2D-AEBB-25FA188BCF2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3696DD4-BAE9-4567-BA5A-E44CAD9098B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ACA1144-538E-4D2D-AEBB-25FA188BCF2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3696DD4-BAE9-4567-BA5A-E44CAD9098B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9ACA1144-538E-4D2D-AEBB-25FA188BCF20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8" name="hl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TMMWV Advanced Manufacturing Technician Program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5400" y="2819400"/>
            <a:ext cx="3588434" cy="3124200"/>
          </a:xfrm>
        </p:spPr>
        <p:txBody>
          <a:bodyPr>
            <a:normAutofit/>
          </a:bodyPr>
          <a:lstStyle/>
          <a:p>
            <a:pPr algn="l"/>
            <a:r>
              <a:rPr lang="en-US" sz="2400" i="1" dirty="0"/>
              <a:t>P</a:t>
            </a:r>
            <a:r>
              <a:rPr lang="en-US" sz="2400" i="1" dirty="0" smtClean="0"/>
              <a:t>resented by</a:t>
            </a:r>
          </a:p>
          <a:p>
            <a:pPr algn="l"/>
            <a:endParaRPr lang="en-US" sz="2400" i="1" dirty="0" smtClean="0"/>
          </a:p>
          <a:p>
            <a:r>
              <a:rPr lang="en-US" dirty="0" smtClean="0"/>
              <a:t>Jacob Hill</a:t>
            </a:r>
          </a:p>
          <a:p>
            <a:r>
              <a:rPr lang="en-US" dirty="0" smtClean="0"/>
              <a:t>Dennis Gibson</a:t>
            </a:r>
          </a:p>
          <a:p>
            <a:r>
              <a:rPr lang="en-US" dirty="0" smtClean="0"/>
              <a:t>Kain Ramey</a:t>
            </a:r>
          </a:p>
          <a:p>
            <a:r>
              <a:rPr lang="en-US" dirty="0" smtClean="0"/>
              <a:t>Shane </a:t>
            </a:r>
            <a:r>
              <a:rPr lang="en-US" dirty="0" smtClean="0"/>
              <a:t>Hager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LabVolt</a:t>
            </a:r>
            <a:r>
              <a:rPr lang="en-US" dirty="0" smtClean="0">
                <a:solidFill>
                  <a:schemeClr val="bg1"/>
                </a:solidFill>
              </a:rPr>
              <a:t> Trainers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S:\MNT EXTERNAL\Training\AMT Projects\Photos\DSCN01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6" t="11023" r="23454" b="8172"/>
          <a:stretch/>
        </p:blipFill>
        <p:spPr bwMode="auto">
          <a:xfrm>
            <a:off x="4800600" y="2057400"/>
            <a:ext cx="3886200" cy="3925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MNT EXTERNAL\Training\AMT Projects\Photos\DSCN02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1522" r="1361" b="32697"/>
          <a:stretch/>
        </p:blipFill>
        <p:spPr bwMode="auto">
          <a:xfrm>
            <a:off x="457200" y="2057400"/>
            <a:ext cx="3886200" cy="3931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85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LabVolt</a:t>
            </a:r>
            <a:r>
              <a:rPr lang="en-US" dirty="0" smtClean="0">
                <a:solidFill>
                  <a:schemeClr val="bg1"/>
                </a:solidFill>
              </a:rPr>
              <a:t> Trainers Continued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600"/>
            <a:ext cx="2950289" cy="3931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5"/>
          <a:stretch/>
        </p:blipFill>
        <p:spPr>
          <a:xfrm>
            <a:off x="3642360" y="2133600"/>
            <a:ext cx="5120640" cy="3931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58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Robotics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 descr="S:\MNT EXTERNAL\Training\AMT Projects\AMT Conference Presentation Pics\Fanuc Train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73" y="2524716"/>
            <a:ext cx="4495800" cy="33718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S:\MNT EXTERNAL\Training\AMT Projects\AMT Conference Presentation Pics\Spiderb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287672" cy="24657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248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Troubleshooting Simulator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S:\MNT EXTERNAL\Training\AMT Projects\Photos\DSCN0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9" y="2209800"/>
            <a:ext cx="406146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S:\MNT EXTERNAL\Training\AMT Projects\Photos\DSCN02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r="17777" b="9522"/>
          <a:stretch/>
        </p:blipFill>
        <p:spPr bwMode="auto">
          <a:xfrm>
            <a:off x="4833620" y="2209800"/>
            <a:ext cx="385318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830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PLC Training Area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 descr="S:\MNT EXTERNAL\Training\AMT Projects\AMT Conference Presentation Pics\PLC Trainers Schoo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0" r="8302"/>
          <a:stretch/>
        </p:blipFill>
        <p:spPr bwMode="auto">
          <a:xfrm>
            <a:off x="914400" y="1544367"/>
            <a:ext cx="2356637" cy="2370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S:\MNT EXTERNAL\Training\AMT Projects\Photos\DSCN02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8"/>
          <a:stretch/>
        </p:blipFill>
        <p:spPr bwMode="auto">
          <a:xfrm>
            <a:off x="3962400" y="1775314"/>
            <a:ext cx="4648200" cy="4096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C:\Users\jdhill\AppData\Local\Microsoft\Windows\Temporary Internet Files\Content.Outlook\26VEV6H4\image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3086100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322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Virtual Welding Lab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S:\MNT EXTERNAL\Training\AMT Projects\Photos\DSCN0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230880"/>
            <a:ext cx="4023360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S:\MNT EXTERNAL\Training\AMT Projects\Photos\DSCN01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" t="15815" r="3711" b="3255"/>
          <a:stretch/>
        </p:blipFill>
        <p:spPr bwMode="auto">
          <a:xfrm>
            <a:off x="4754880" y="1734403"/>
            <a:ext cx="3931920" cy="265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99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AMT Events &amp; Projects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46236"/>
            <a:ext cx="7315200" cy="4983163"/>
          </a:xfrm>
        </p:spPr>
        <p:txBody>
          <a:bodyPr anchor="t"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Implementing 5S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Kentucky FAME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Fence Project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Lego Competition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Discover Manufacturing Day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Founders Day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AMT Training Classroom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Maintenance DOJO development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Hydraulic Hose Station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Confined Space Cart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Recruiting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School 5S Project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Implemented the 5S system at school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ivided classrooms into 7 zones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Sifted, Sorted, Swept and Set a standard for each zone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Developed a schedule and rotation for who is responsible for their zone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Helped </a:t>
            </a:r>
            <a:r>
              <a:rPr lang="en-US" dirty="0">
                <a:solidFill>
                  <a:schemeClr val="bg1"/>
                </a:solidFill>
              </a:rPr>
              <a:t>to teach the </a:t>
            </a:r>
            <a:r>
              <a:rPr lang="en-US" dirty="0" smtClean="0">
                <a:solidFill>
                  <a:schemeClr val="bg1"/>
                </a:solidFill>
              </a:rPr>
              <a:t>school faculty </a:t>
            </a:r>
            <a:r>
              <a:rPr lang="en-US" dirty="0">
                <a:solidFill>
                  <a:schemeClr val="bg1"/>
                </a:solidFill>
              </a:rPr>
              <a:t>how to sustain a </a:t>
            </a:r>
            <a:r>
              <a:rPr lang="en-US" dirty="0" smtClean="0">
                <a:solidFill>
                  <a:schemeClr val="bg1"/>
                </a:solidFill>
              </a:rPr>
              <a:t>good </a:t>
            </a:r>
            <a:r>
              <a:rPr lang="en-US" dirty="0">
                <a:solidFill>
                  <a:schemeClr val="bg1"/>
                </a:solidFill>
              </a:rPr>
              <a:t>5S condition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7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5S Project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219" name="Picture 3" descr="S:\MNT EXTERNAL\Training\AMT\Bridgevalley 5S\5s pictures\Zone5\hoserackc4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8125" y="2143125"/>
            <a:ext cx="4953000" cy="371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:\MNT EXTERNAL\Training\AMT Projects\Photos\DSCN01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S:\MNT EXTERNAL\Training\AMT Projects\Photos\DSCN01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" y="1044742"/>
            <a:ext cx="3624072" cy="2384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80753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5S Communication Boards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 descr="S:\MNT EXTERNAL\Training\AMT Projects\AMT Conference Presentation Pics\AMT Managment A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42279"/>
            <a:ext cx="4343400" cy="3255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S:\MNT EXTERNAL\Training\AMT\Bridgevalley 5S\5s pictures\Zone3\5sboard3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962150"/>
            <a:ext cx="3784600" cy="2838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23469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When </a:t>
            </a:r>
            <a:r>
              <a:rPr lang="en-US" dirty="0" smtClean="0">
                <a:solidFill>
                  <a:schemeClr val="bg1"/>
                </a:solidFill>
              </a:rPr>
              <a:t>was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AMT program </a:t>
            </a:r>
            <a:r>
              <a:rPr lang="en-US" dirty="0" smtClean="0">
                <a:solidFill>
                  <a:schemeClr val="bg1"/>
                </a:solidFill>
              </a:rPr>
              <a:t>started in West Virginia?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bg1"/>
                </a:solidFill>
              </a:rPr>
              <a:t>The AMT program at TMMWV started in </a:t>
            </a:r>
            <a:r>
              <a:rPr lang="en-US" dirty="0" smtClean="0">
                <a:solidFill>
                  <a:schemeClr val="bg1"/>
                </a:solidFill>
              </a:rPr>
              <a:t>2012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TMMWV was the 2</a:t>
            </a:r>
            <a:r>
              <a:rPr lang="en-US" baseline="30000" dirty="0" smtClean="0">
                <a:solidFill>
                  <a:schemeClr val="bg1"/>
                </a:solidFill>
              </a:rPr>
              <a:t>nd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Toyota plant to implement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AMT </a:t>
            </a:r>
            <a:r>
              <a:rPr lang="en-US" dirty="0" smtClean="0">
                <a:solidFill>
                  <a:schemeClr val="bg1"/>
                </a:solidFill>
              </a:rPr>
              <a:t>program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0305"/>
            <a:ext cx="4038600" cy="2377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31717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Kentucky Fame Visit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AMT class gave tours of each lab area: electrical, pneumatic, mechanical, and welding labs</a:t>
            </a:r>
          </a:p>
          <a:p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xplained how 5S of each lab was implemented and how each room is maintained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PowerPoint presentation on our overall 5S project at the ATC Toyota Hall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69388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Kentucky Fame Visit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:\MNT EXTERNAL\Training\AMT Projects\Photos\DSCN0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31" y="2819400"/>
            <a:ext cx="4229100" cy="3171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S:\MNT EXTERNAL\Training\AMT Projects\Photos\DSCN03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6" y="2819400"/>
            <a:ext cx="3886200" cy="2914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2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Fence Project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Group project to plan and construct a fence around the skilled maintenance dojo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Based on: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Safety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Teamwork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Leadership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Highest quality </a:t>
            </a:r>
          </a:p>
        </p:txBody>
      </p:sp>
    </p:spTree>
    <p:extLst>
      <p:ext uri="{BB962C8B-B14F-4D97-AF65-F5344CB8AC3E}">
        <p14:creationId xmlns:p14="http://schemas.microsoft.com/office/powerpoint/2010/main" val="30559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Fence Project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 descr="S:\MNT EXTERNAL\Training\AMT Projects\AMT Fence Project\Fence Project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4300" y="2628900"/>
            <a:ext cx="39624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:\MNT EXTERNAL\Training\AMT Projects\AMT Fence Project\Fence Project 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4" t="9258" r="2775" b="1848"/>
          <a:stretch/>
        </p:blipFill>
        <p:spPr bwMode="auto">
          <a:xfrm>
            <a:off x="3634740" y="2133600"/>
            <a:ext cx="5052060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489367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MNT EXTERNAL\Training\AMT Projects\Photos\DSCN01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8" b="17383"/>
          <a:stretch/>
        </p:blipFill>
        <p:spPr bwMode="auto">
          <a:xfrm>
            <a:off x="2560320" y="1668055"/>
            <a:ext cx="4023360" cy="2094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dhill\AppData\Local\Microsoft\Windows\Temporary Internet Files\Content.Outlook\26VEV6H4\IMG_0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4038600"/>
            <a:ext cx="32512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jdhill\AppData\Local\Microsoft\Windows\Temporary Internet Files\Content.Outlook\26VEV6H4\IMG_09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38600"/>
            <a:ext cx="32512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405618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mtClean="0">
                <a:solidFill>
                  <a:schemeClr val="bg1"/>
                </a:solidFill>
              </a:rPr>
              <a:t> Fence Project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Lego Competition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AMT students attended the LEGO Robotics Competition at </a:t>
            </a:r>
            <a:r>
              <a:rPr lang="en-US" dirty="0">
                <a:solidFill>
                  <a:schemeClr val="bg1"/>
                </a:solidFill>
              </a:rPr>
              <a:t>Ashland Community and Technical </a:t>
            </a:r>
            <a:r>
              <a:rPr lang="en-US" dirty="0" smtClean="0">
                <a:solidFill>
                  <a:schemeClr val="bg1"/>
                </a:solidFill>
              </a:rPr>
              <a:t>College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Intended to spread awareness of the STEM educational process and the AMT program.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AMTs played a large role in setting up for the competition, as well as presenting their AMT program.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1233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Lego Competition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266" name="Picture 2" descr="S:\MNT EXTERNAL\Training\AMT Projects\Photos\DSCN0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057400"/>
            <a:ext cx="4064000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S:\MNT EXTERNAL\Training\AMT Projects\Photos\DSCN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4064000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2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Discover Manufacturing Day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group of middle school students from the Putnam and Kanawha County areas came to visit the Advanced Technology Center.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The AMTs were tour guides for the middle school students.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visit was intended to teach students about manufacturing and how it has changed over recent decades.</a:t>
            </a: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0384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Discover Manufacturing Day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1" name="Picture 3" descr="S:\MNT EXTERNAL\Training\AMT Projects\Photos\DSCN02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5" y="1815123"/>
            <a:ext cx="3860800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S:\MNT EXTERNAL\Training\AMT Projects\Photos\DSCN02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53398"/>
            <a:ext cx="3886200" cy="29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8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Founders Day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Founder’s Day unveiled Toyota Hall at the </a:t>
            </a:r>
            <a:r>
              <a:rPr lang="en-US" dirty="0" err="1" smtClean="0">
                <a:solidFill>
                  <a:schemeClr val="bg1"/>
                </a:solidFill>
              </a:rPr>
              <a:t>BridgeValley</a:t>
            </a:r>
            <a:r>
              <a:rPr lang="en-US" dirty="0" smtClean="0">
                <a:solidFill>
                  <a:schemeClr val="bg1"/>
                </a:solidFill>
              </a:rPr>
              <a:t> Advanced Technology Center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Millie Marshall, the president of TMMWV, WV Senator Joe Manchin III,  and WV Governor Earl Ray Tomblin were present</a:t>
            </a:r>
          </a:p>
        </p:txBody>
      </p:sp>
    </p:spTree>
    <p:extLst>
      <p:ext uri="{BB962C8B-B14F-4D97-AF65-F5344CB8AC3E}">
        <p14:creationId xmlns:p14="http://schemas.microsoft.com/office/powerpoint/2010/main" val="7464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Fame and AMT leaders of WV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 smtClean="0">
                <a:solidFill>
                  <a:schemeClr val="bg1"/>
                </a:solidFill>
              </a:rPr>
              <a:t>West Virginia currently does not have a FAME organization.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AMT leaders at WV are Mike Howard, Butch Smith, and Dennis Dunbar.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78" y="3790949"/>
            <a:ext cx="1819275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91" y="3810000"/>
            <a:ext cx="1790700" cy="2400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3810000"/>
            <a:ext cx="1800225" cy="2409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9390" y="6362700"/>
            <a:ext cx="158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Mike Howard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28950" y="6363987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Butch Smith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38282" y="6363987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Dennis Dunbar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Founders Day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2" name="Picture 2" descr="S:\MNT EXTERNAL\Training\AMT\BridgeValley\Founder's Day\Media Coverage\toyota1-640x3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r="12920"/>
          <a:stretch/>
        </p:blipFill>
        <p:spPr bwMode="auto">
          <a:xfrm>
            <a:off x="380999" y="1582615"/>
            <a:ext cx="4631393" cy="2989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S:\MNT EXTERNAL\Training\AMT\BridgeValley\Founder's Day\Media Coverage\toyota3-300x2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r="2412"/>
          <a:stretch/>
        </p:blipFill>
        <p:spPr bwMode="auto">
          <a:xfrm>
            <a:off x="5181160" y="3428999"/>
            <a:ext cx="3414199" cy="2856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80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Founders Day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S:\MNT EXTERNAL\Training\AMT Projects\Photos\ATC\IMG_43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8889" b="26664"/>
          <a:stretch/>
        </p:blipFill>
        <p:spPr bwMode="auto">
          <a:xfrm>
            <a:off x="498764" y="1905000"/>
            <a:ext cx="8066116" cy="4328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9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AMT Training Classroom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Developed a training classroom at TMMWV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Fulfill AMT meetings and training needs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S:\MNT EXTERNAL\Training\AMT Projects\Photos\DSCN0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36576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" name="Picture 3" descr="S:\MNT EXTERNAL\Training\AMT Projects\Photos\DSCN0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799"/>
            <a:ext cx="3657600" cy="2743201"/>
          </a:xfrm>
          <a:prstGeom prst="roundRect">
            <a:avLst>
              <a:gd name="adj" fmla="val 5353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85242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MNT EXTERNAL\Training\AMT Projects\Photos\DSCN0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43688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S:\MNT EXTERNAL\Training\AMT Projects\Photos\DSCN02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15781" r="9797" b="2588"/>
          <a:stretch/>
        </p:blipFill>
        <p:spPr bwMode="auto">
          <a:xfrm>
            <a:off x="5120640" y="3238500"/>
            <a:ext cx="3659124" cy="261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>
                <a:solidFill>
                  <a:schemeClr val="bg1"/>
                </a:solidFill>
              </a:rPr>
              <a:t>AMT Training Classroom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739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Maintenance Dojo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5s an area in the plant to be strictly used as maintenance training area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Created Spare tools cabinets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Fabricated trainers for all skilled areas of maintenance 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Mobility in training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Tools readily available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1885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Maintenance Dojo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 descr="S:\MNT EXTERNAL\Training\AMT Projects\Photos\DSCN0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28900"/>
            <a:ext cx="38608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S:\MNT EXTERNAL\Training\AMT Projects\Photos\DSCN03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29100"/>
            <a:ext cx="289560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S:\MNT EXTERNAL\Training\AMT Projects\Photos\DSCN03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650407"/>
            <a:ext cx="3251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500405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Hydraulic Hose Station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Hydraulic hose station was in need of standardization due to being unorganized	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Inventoried fittings and hoses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Kanbans</a:t>
            </a:r>
            <a:r>
              <a:rPr lang="en-US" dirty="0" smtClean="0">
                <a:solidFill>
                  <a:schemeClr val="bg1"/>
                </a:solidFill>
              </a:rPr>
              <a:t> made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ittings and Dies labeled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Made a hose rack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82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Hydraulic Hose Station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5" name="Picture 3" descr="S:\MNT EXTERNAL\Training\AMT Projects\Photos\DSCN0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4419600"/>
            <a:ext cx="28448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MNT EXTERNAL\Training\AMT Projects\Photos\DSCN0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35560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:\MNT EXTERNAL\Training\AMT Projects\Photos\DSCN04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0" y="2547937"/>
            <a:ext cx="4381500" cy="3286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37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Confined Space Cart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Standardized a mobile cart for confined space entry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Equipped with all OSHA required items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Check list to return all items after use</a:t>
            </a:r>
            <a:r>
              <a:rPr lang="en-US" dirty="0">
                <a:solidFill>
                  <a:schemeClr val="bg1"/>
                </a:solidFill>
              </a:rPr>
              <a:t>	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Made available for all team members and contractors certified for confined space</a:t>
            </a:r>
          </a:p>
        </p:txBody>
      </p:sp>
    </p:spTree>
    <p:extLst>
      <p:ext uri="{BB962C8B-B14F-4D97-AF65-F5344CB8AC3E}">
        <p14:creationId xmlns:p14="http://schemas.microsoft.com/office/powerpoint/2010/main" val="113393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Confined Space Cart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99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Current Students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bg1"/>
                </a:solidFill>
              </a:rPr>
              <a:t>10 first year students (Freshman)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9 second year students (Graduated)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4 </a:t>
            </a:r>
            <a:r>
              <a:rPr lang="en-US" dirty="0" smtClean="0">
                <a:solidFill>
                  <a:schemeClr val="bg1"/>
                </a:solidFill>
              </a:rPr>
              <a:t>graduates are interns </a:t>
            </a:r>
            <a:r>
              <a:rPr lang="en-US" dirty="0" smtClean="0">
                <a:solidFill>
                  <a:schemeClr val="bg1"/>
                </a:solidFill>
              </a:rPr>
              <a:t>at TMMWV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Currently no </a:t>
            </a:r>
            <a:r>
              <a:rPr lang="en-US" dirty="0" smtClean="0">
                <a:solidFill>
                  <a:schemeClr val="bg1"/>
                </a:solidFill>
              </a:rPr>
              <a:t>AMT graduates have </a:t>
            </a:r>
            <a:r>
              <a:rPr lang="en-US" dirty="0" smtClean="0">
                <a:solidFill>
                  <a:schemeClr val="bg1"/>
                </a:solidFill>
              </a:rPr>
              <a:t>been hired </a:t>
            </a:r>
            <a:r>
              <a:rPr lang="en-US" dirty="0" smtClean="0">
                <a:solidFill>
                  <a:schemeClr val="bg1"/>
                </a:solidFill>
              </a:rPr>
              <a:t>by </a:t>
            </a:r>
            <a:r>
              <a:rPr lang="en-US" dirty="0" smtClean="0">
                <a:solidFill>
                  <a:schemeClr val="bg1"/>
                </a:solidFill>
              </a:rPr>
              <a:t>TMMWV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716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Recruiting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Visited several local high schools and vocational schools.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Talked to students about pursuing a career in manufacturing.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266" name="Picture 2" descr="S:\MNT EXTERNAL\Training\AMT Projects\Photos\DSCN03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t="28051" r="23657"/>
          <a:stretch/>
        </p:blipFill>
        <p:spPr bwMode="auto">
          <a:xfrm>
            <a:off x="1143000" y="3733800"/>
            <a:ext cx="2692637" cy="241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S:\MNT EXTERNAL\Training\AMT Projects\Photos\DSCN03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6" r="13234"/>
          <a:stretch/>
        </p:blipFill>
        <p:spPr bwMode="auto">
          <a:xfrm>
            <a:off x="4991035" y="3810001"/>
            <a:ext cx="3336193" cy="234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35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TMMWV AMT Program Summary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Our program is young but growing rapidly due to the demand for skilled technicians in West Virginia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Very involved in our community 	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Helping younger students learn about manufacturing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Completed several projects at school and work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88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Current Interns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52735"/>
            <a:ext cx="1781175" cy="2390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69" y="1676398"/>
            <a:ext cx="1762125" cy="2371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95450"/>
            <a:ext cx="1809750" cy="2390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38" y="2881312"/>
            <a:ext cx="1790700" cy="2409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5334000"/>
            <a:ext cx="178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Adam</a:t>
            </a:r>
          </a:p>
          <a:p>
            <a:pPr algn="ctr"/>
            <a:r>
              <a:rPr lang="en-US" sz="2400" dirty="0" smtClean="0"/>
              <a:t>Haynes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4114800"/>
            <a:ext cx="178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Trent</a:t>
            </a:r>
          </a:p>
          <a:p>
            <a:pPr algn="ctr"/>
            <a:r>
              <a:rPr lang="en-US" sz="2400" dirty="0" smtClean="0"/>
              <a:t>Surface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605872" y="5283227"/>
            <a:ext cx="178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Jordan</a:t>
            </a:r>
          </a:p>
          <a:p>
            <a:pPr algn="ctr"/>
            <a:r>
              <a:rPr lang="en-US" sz="2400" dirty="0" smtClean="0"/>
              <a:t>McCarty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643687" y="4114800"/>
            <a:ext cx="178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Cole</a:t>
            </a:r>
          </a:p>
          <a:p>
            <a:pPr algn="ctr"/>
            <a:r>
              <a:rPr lang="en-US" sz="2400" dirty="0" smtClean="0"/>
              <a:t>McLane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045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Graduated Sophomores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S:\MNT EXTERNAL\Training\AMT Projects\Photos\DSCN01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t="18314" r="1686" b="6504"/>
          <a:stretch/>
        </p:blipFill>
        <p:spPr bwMode="auto">
          <a:xfrm>
            <a:off x="822960" y="1600199"/>
            <a:ext cx="7497669" cy="48734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157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 smtClean="0">
                <a:solidFill>
                  <a:schemeClr val="bg1"/>
                </a:solidFill>
              </a:rPr>
              <a:t>Freshmen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S:\MNT EXTERNAL\Training\AMT Projects\Photos\DSCN03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21401" r="18421" b="9127"/>
          <a:stretch/>
        </p:blipFill>
        <p:spPr bwMode="auto">
          <a:xfrm>
            <a:off x="1371600" y="1600200"/>
            <a:ext cx="6400800" cy="49122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353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Educational Partner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TMMWV’s educational partner is BridgeValley Community and Technical College 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Located in South Charleston, WV 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BridgeValley</a:t>
            </a:r>
            <a:r>
              <a:rPr lang="en-US" dirty="0" smtClean="0">
                <a:solidFill>
                  <a:schemeClr val="bg1"/>
                </a:solidFill>
              </a:rPr>
              <a:t> is home to a brand new state of the art Advanced Technology Center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Opened Fall of 2014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2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0"/>
            <a:ext cx="8763000" cy="11430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Advanced Manufacturing 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2133600" y="457200"/>
            <a:ext cx="6400800" cy="1371600"/>
          </a:xfrm>
        </p:spPr>
        <p:txBody>
          <a:bodyPr anchor="ctr">
            <a:normAutofit fontScale="70000" lnSpcReduction="20000"/>
          </a:bodyPr>
          <a:lstStyle/>
          <a:p>
            <a:pPr marL="0" indent="0" algn="r">
              <a:buNone/>
            </a:pPr>
            <a:r>
              <a:rPr lang="en-US" sz="15000" dirty="0" smtClean="0">
                <a:solidFill>
                  <a:schemeClr val="bg1"/>
                </a:solidFill>
              </a:rPr>
              <a:t>AMC</a:t>
            </a:r>
          </a:p>
          <a:p>
            <a:pPr marL="0" indent="0" algn="r">
              <a:buNone/>
            </a:pPr>
            <a:endParaRPr lang="en-US" dirty="0"/>
          </a:p>
        </p:txBody>
      </p:sp>
      <p:pic>
        <p:nvPicPr>
          <p:cNvPr id="2050" name="Picture 2" descr="C:\Users\jdhill\AppData\Local\Microsoft\Windows\Temporary Internet Files\Content.Outlook\26VEV6H4\image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54" t="31622" r="39115" b="40531"/>
          <a:stretch/>
        </p:blipFill>
        <p:spPr bwMode="auto">
          <a:xfrm>
            <a:off x="2651760" y="2560320"/>
            <a:ext cx="3840480" cy="3906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1842</TotalTime>
  <Words>637</Words>
  <Application>Microsoft Office PowerPoint</Application>
  <PresentationFormat>On-screen Show (4:3)</PresentationFormat>
  <Paragraphs>131</Paragraphs>
  <Slides>41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Foundry</vt:lpstr>
      <vt:lpstr>TMMWV Advanced Manufacturing Technician Program</vt:lpstr>
      <vt:lpstr>When was the AMT program started in West Virginia?</vt:lpstr>
      <vt:lpstr>Fame and AMT leaders of WV</vt:lpstr>
      <vt:lpstr>Current Students</vt:lpstr>
      <vt:lpstr>Current Interns </vt:lpstr>
      <vt:lpstr>Graduated Sophomores</vt:lpstr>
      <vt:lpstr>Freshmen</vt:lpstr>
      <vt:lpstr>Educational Partner</vt:lpstr>
      <vt:lpstr>Advanced Manufacturing Center</vt:lpstr>
      <vt:lpstr>LabVolt Trainers</vt:lpstr>
      <vt:lpstr>LabVolt Trainers Continued</vt:lpstr>
      <vt:lpstr>Robotics</vt:lpstr>
      <vt:lpstr>Troubleshooting Simulator</vt:lpstr>
      <vt:lpstr>PLC Training Area</vt:lpstr>
      <vt:lpstr>Virtual Welding Lab</vt:lpstr>
      <vt:lpstr>AMT Events &amp; Projects</vt:lpstr>
      <vt:lpstr> School 5S Project</vt:lpstr>
      <vt:lpstr>5S Project</vt:lpstr>
      <vt:lpstr>5S Communication Boards</vt:lpstr>
      <vt:lpstr>Kentucky Fame Visit</vt:lpstr>
      <vt:lpstr>Kentucky Fame Visit</vt:lpstr>
      <vt:lpstr>Fence Project</vt:lpstr>
      <vt:lpstr> Fence Project</vt:lpstr>
      <vt:lpstr>PowerPoint Presentation</vt:lpstr>
      <vt:lpstr>Lego Competition</vt:lpstr>
      <vt:lpstr>Lego Competition</vt:lpstr>
      <vt:lpstr>Discover Manufacturing Day</vt:lpstr>
      <vt:lpstr>Discover Manufacturing Day</vt:lpstr>
      <vt:lpstr>Founders Day</vt:lpstr>
      <vt:lpstr>Founders Day</vt:lpstr>
      <vt:lpstr>Founders Day</vt:lpstr>
      <vt:lpstr>AMT Training Classroom</vt:lpstr>
      <vt:lpstr>PowerPoint Presentation</vt:lpstr>
      <vt:lpstr>Maintenance Dojo</vt:lpstr>
      <vt:lpstr>Maintenance Dojo</vt:lpstr>
      <vt:lpstr>Hydraulic Hose Station</vt:lpstr>
      <vt:lpstr>Hydraulic Hose Station</vt:lpstr>
      <vt:lpstr>Confined Space Cart</vt:lpstr>
      <vt:lpstr>Confined Space Cart</vt:lpstr>
      <vt:lpstr>Recruiting</vt:lpstr>
      <vt:lpstr>TMMWV AMT Program Summary</vt:lpstr>
    </vt:vector>
  </TitlesOfParts>
  <Company>TEMA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TMMWV Advanced Manufacturing Technician Program</dc:title>
  <dc:creator>TEMA</dc:creator>
  <cp:keywords>PUBLIC/NONE, PUBLIC/NONE, PUBLIC/NONE, PUBLIC/NONE, PUBLIC / NONE</cp:keywords>
  <cp:lastModifiedBy>TEMA</cp:lastModifiedBy>
  <cp:revision>109</cp:revision>
  <cp:lastPrinted>2015-05-18T10:29:56Z</cp:lastPrinted>
  <dcterms:created xsi:type="dcterms:W3CDTF">2015-05-01T14:20:00Z</dcterms:created>
  <dcterms:modified xsi:type="dcterms:W3CDTF">2015-05-19T01:32:05Z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e26411f7-1dd3-4ee4-b22b-d9d1a425fd72</vt:lpwstr>
  </property>
  <property fmtid="{D5CDD505-2E9C-101B-9397-08002B2CF9AE}" pid="3" name="ToyotaClassification">
    <vt:lpwstr>PUBLIC / NONE</vt:lpwstr>
  </property>
  <property fmtid="{D5CDD505-2E9C-101B-9397-08002B2CF9AE}" pid="4" name="ToyotaVisual Markings">
    <vt:lpwstr>No Label</vt:lpwstr>
  </property>
</Properties>
</file>