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8" r:id="rId3"/>
    <p:sldId id="264" r:id="rId4"/>
    <p:sldId id="257" r:id="rId5"/>
    <p:sldId id="261" r:id="rId6"/>
    <p:sldId id="263" r:id="rId7"/>
    <p:sldId id="262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9" autoAdjust="0"/>
  </p:normalViewPr>
  <p:slideViewPr>
    <p:cSldViewPr>
      <p:cViewPr varScale="1">
        <p:scale>
          <a:sx n="55" d="100"/>
          <a:sy n="55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4926-944F-4F81-81D9-7A1A1B30BFF1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8094-D3D5-4982-9470-5D0B2336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0159-FB30-409F-8F61-3CD639E6FE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December</a:t>
            </a:r>
            <a:r>
              <a:rPr lang="en-US" baseline="0" dirty="0" smtClean="0"/>
              <a:t> 2012 – Toyota Mississippi, along with Mississippi Corridor Consortium of 5 community colleges, announced partnership for Advanced Manufacturing Technician program. </a:t>
            </a:r>
          </a:p>
          <a:p>
            <a:r>
              <a:rPr lang="en-US" baseline="0" dirty="0" smtClean="0"/>
              <a:t>January 2013 – “Bridge group” of 10 sophomores in Industrial Maintenance/Electrical Technology started; 5 entered internship phase in Fall 2013 and 4 were hired by TMMMS in January 2014</a:t>
            </a:r>
          </a:p>
          <a:p>
            <a:r>
              <a:rPr lang="en-US" baseline="0" dirty="0" smtClean="0"/>
              <a:t>August 2013 – Inaugural AMT class started at Itawamba Community College – 5 sophomores in Industrial Maintenance/Electrical Technology – “bridge group” and 15 freshmen</a:t>
            </a:r>
          </a:p>
          <a:p>
            <a:r>
              <a:rPr lang="en-US" baseline="0" dirty="0" smtClean="0"/>
              <a:t>May 2014 – 5 “bridge group” students graduated; 2 entered internship phase at TMMMS – hired by TMMMS in January 2015</a:t>
            </a:r>
          </a:p>
          <a:p>
            <a:r>
              <a:rPr lang="en-US" baseline="0" dirty="0" smtClean="0"/>
              <a:t>August 2014 – Cohort of 11 new freshmen started AMT program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semester in production</a:t>
            </a:r>
          </a:p>
          <a:p>
            <a:r>
              <a:rPr lang="en-US" baseline="0" dirty="0" smtClean="0"/>
              <a:t>May 2015 – 12 students graduate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group to complete 2-year program at TMMMS – 8 transitioning into internship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8094-D3D5-4982-9470-5D0B2336F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8094-D3D5-4982-9470-5D0B2336F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l" descr="lll CONFIDENTIAL  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F8000"/>
                </a:solidFill>
                <a:latin typeface="wingdings"/>
              </a:rPr>
              <a:t>lll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CONFIDENTIAL 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84A610-514B-47B9-A733-FFD2D474A3A9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069974-BDA9-44C3-86B9-44074AC541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l" descr="lll CONFIDENTIAL  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F8000"/>
                </a:solidFill>
                <a:latin typeface="wingdings"/>
              </a:rPr>
              <a:t>lll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CONFIDENTIAL 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TMMMS AMT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Annual AMT Conference</a:t>
            </a:r>
          </a:p>
          <a:p>
            <a:r>
              <a:rPr lang="en-US" dirty="0" smtClean="0"/>
              <a:t>May 19-20, 2015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38600" y="4953000"/>
            <a:ext cx="4953000" cy="1752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Theo Babb, TMMMS Skilled AM</a:t>
            </a:r>
          </a:p>
          <a:p>
            <a:r>
              <a:rPr lang="en-US" dirty="0" smtClean="0"/>
              <a:t>Bethanie Humphries, TMMMS Specialist</a:t>
            </a:r>
          </a:p>
          <a:p>
            <a:r>
              <a:rPr lang="en-US" dirty="0"/>
              <a:t>Isabella Sharpe, AMT Student</a:t>
            </a:r>
          </a:p>
          <a:p>
            <a:r>
              <a:rPr lang="en-US" dirty="0" smtClean="0"/>
              <a:t>Cody Box, AMT Student</a:t>
            </a:r>
          </a:p>
          <a:p>
            <a:r>
              <a:rPr lang="en-US" dirty="0" smtClean="0"/>
              <a:t>James Davis, ICC 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1139" b="25806"/>
          <a:stretch/>
        </p:blipFill>
        <p:spPr>
          <a:xfrm>
            <a:off x="76200" y="667673"/>
            <a:ext cx="4485736" cy="322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68" y="1118616"/>
            <a:ext cx="4891851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1134" b="4872"/>
          <a:stretch/>
        </p:blipFill>
        <p:spPr>
          <a:xfrm>
            <a:off x="2971800" y="3891309"/>
            <a:ext cx="6019800" cy="2733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3253"/>
          <a:stretch/>
        </p:blipFill>
        <p:spPr>
          <a:xfrm>
            <a:off x="228600" y="3657600"/>
            <a:ext cx="3429000" cy="2837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3101" y="2093655"/>
            <a:ext cx="49911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TMMMS 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AMT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4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4114800"/>
            <a:ext cx="4495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sz="1800" dirty="0" smtClean="0">
                <a:latin typeface="Verdana" pitchFamily="34" charset="0"/>
              </a:rPr>
              <a:t> Blue Springs, MS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800" dirty="0" smtClean="0">
                <a:latin typeface="Verdana" pitchFamily="34" charset="0"/>
              </a:rPr>
              <a:t> 2,000 jobs</a:t>
            </a:r>
            <a:endParaRPr lang="en-US" sz="18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$880 </a:t>
            </a:r>
            <a:r>
              <a:rPr lang="en-US" sz="1800" dirty="0">
                <a:latin typeface="Verdana" pitchFamily="34" charset="0"/>
              </a:rPr>
              <a:t>Million </a:t>
            </a:r>
            <a:r>
              <a:rPr lang="en-US" sz="1800" dirty="0" smtClean="0">
                <a:latin typeface="Verdana" pitchFamily="34" charset="0"/>
              </a:rPr>
              <a:t>Investment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800" dirty="0" smtClean="0">
                <a:latin typeface="Verdana" pitchFamily="34" charset="0"/>
              </a:rPr>
              <a:t> 11</a:t>
            </a:r>
            <a:r>
              <a:rPr lang="en-US" sz="1800" baseline="30000" dirty="0" smtClean="0">
                <a:latin typeface="Verdana" pitchFamily="34" charset="0"/>
              </a:rPr>
              <a:t>th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>
                <a:latin typeface="Verdana" pitchFamily="34" charset="0"/>
              </a:rPr>
              <a:t>Generation SOP July 2013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800" dirty="0">
                <a:latin typeface="Verdana" pitchFamily="34" charset="0"/>
              </a:rPr>
              <a:t> Annual Capacity: 170,000 </a:t>
            </a:r>
            <a:r>
              <a:rPr lang="en-US" sz="1800" dirty="0" smtClean="0">
                <a:latin typeface="Verdana" pitchFamily="34" charset="0"/>
              </a:rPr>
              <a:t>units</a:t>
            </a:r>
            <a:endParaRPr lang="en-US" sz="18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1800" dirty="0" smtClean="0">
                <a:latin typeface="Verdana" pitchFamily="34" charset="0"/>
              </a:rPr>
              <a:t> 700 Corollas produced per day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/>
          <a:stretch/>
        </p:blipFill>
        <p:spPr bwMode="auto">
          <a:xfrm>
            <a:off x="5903958" y="1912221"/>
            <a:ext cx="3240042" cy="220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4216" b="5377"/>
          <a:stretch/>
        </p:blipFill>
        <p:spPr bwMode="auto">
          <a:xfrm>
            <a:off x="3352800" y="1913808"/>
            <a:ext cx="2908738" cy="21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xplosion 1 10"/>
          <p:cNvSpPr/>
          <p:nvPr/>
        </p:nvSpPr>
        <p:spPr>
          <a:xfrm rot="21398859">
            <a:off x="4776912" y="628083"/>
            <a:ext cx="3704978" cy="19043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500,000</a:t>
            </a:r>
            <a:r>
              <a:rPr lang="en-US" sz="1400" b="1" i="1" baseline="30000" dirty="0" smtClean="0">
                <a:solidFill>
                  <a:schemeClr val="tx1"/>
                </a:solidFill>
              </a:rPr>
              <a:t>th</a:t>
            </a:r>
            <a:r>
              <a:rPr lang="en-US" sz="1400" b="1" i="1" dirty="0" smtClean="0">
                <a:solidFill>
                  <a:schemeClr val="tx1"/>
                </a:solidFill>
              </a:rPr>
              <a:t>  Corolla</a:t>
            </a:r>
          </a:p>
          <a:p>
            <a:pPr algn="ctr"/>
            <a:endParaRPr lang="en-US" sz="2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February 12, 2015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7855" r="2926" b="11568"/>
          <a:stretch/>
        </p:blipFill>
        <p:spPr bwMode="auto">
          <a:xfrm>
            <a:off x="2" y="1900670"/>
            <a:ext cx="3499945" cy="22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62475"/>
            <a:ext cx="4724400" cy="19145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57200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Toyota Mississippi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7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r="16967"/>
          <a:stretch/>
        </p:blipFill>
        <p:spPr>
          <a:xfrm>
            <a:off x="152400" y="1371600"/>
            <a:ext cx="4800600" cy="3516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65" y="2057400"/>
            <a:ext cx="4057235" cy="2701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0" b="15832"/>
          <a:stretch/>
        </p:blipFill>
        <p:spPr>
          <a:xfrm>
            <a:off x="1295400" y="4643718"/>
            <a:ext cx="5282101" cy="2058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8487"/>
          <a:stretch/>
        </p:blipFill>
        <p:spPr>
          <a:xfrm rot="16200000">
            <a:off x="3389788" y="2522804"/>
            <a:ext cx="3764807" cy="338158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57200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Itawamba Community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3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5900"/>
            <a:ext cx="1008477" cy="130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TMMMS AMT Program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2154" y="1777830"/>
            <a:ext cx="8535779" cy="4187855"/>
            <a:chOff x="282154" y="1219200"/>
            <a:chExt cx="9014245" cy="4692228"/>
          </a:xfrm>
        </p:grpSpPr>
        <p:grpSp>
          <p:nvGrpSpPr>
            <p:cNvPr id="16" name="Group 15"/>
            <p:cNvGrpSpPr/>
            <p:nvPr/>
          </p:nvGrpSpPr>
          <p:grpSpPr>
            <a:xfrm>
              <a:off x="282154" y="1219200"/>
              <a:ext cx="9014245" cy="850251"/>
              <a:chOff x="282154" y="1219200"/>
              <a:chExt cx="9014245" cy="85025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09983" y="1219200"/>
                <a:ext cx="4986416" cy="793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Announced partnership for AMT program at ICC</a:t>
                </a:r>
                <a:endParaRPr lang="en-US" sz="200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2154" y="1276309"/>
                <a:ext cx="1452982" cy="79314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cap="none" spc="0" dirty="0" smtClean="0">
                    <a:ln w="18000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</a:rPr>
                  <a:t>December 2012</a:t>
                </a:r>
                <a:endParaRPr lang="en-US" sz="2000" cap="none" spc="0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82154" y="2386214"/>
              <a:ext cx="9014245" cy="1137987"/>
              <a:chOff x="282154" y="2386214"/>
              <a:chExt cx="9014245" cy="11379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309983" y="2386214"/>
                <a:ext cx="4986416" cy="113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“Bridge group” of 10 sophomores in IM/ET started                                (4 hired FT – Jan14)</a:t>
                </a:r>
                <a:endParaRPr lang="en-US" sz="2000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2154" y="2556969"/>
                <a:ext cx="1467460" cy="79314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cap="none" spc="0" dirty="0" smtClean="0">
                    <a:ln w="18000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</a:rPr>
                  <a:t>January 2013</a:t>
                </a:r>
                <a:endParaRPr lang="en-US" sz="2000" cap="none" spc="0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58355" y="3666873"/>
              <a:ext cx="8938044" cy="1137986"/>
              <a:chOff x="358355" y="3830821"/>
              <a:chExt cx="8938044" cy="113798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309983" y="3830821"/>
                <a:ext cx="4986416" cy="113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Inaugural AMT class started – 15 freshmen; 5 sophomores                (2 hired FT – Jan15)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8355" y="3924269"/>
                <a:ext cx="1376782" cy="7931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cap="none" spc="0" dirty="0" smtClean="0">
                    <a:ln w="18000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</a:rPr>
                  <a:t>August 2013</a:t>
                </a:r>
                <a:endParaRPr lang="en-US" sz="2000" cap="none" spc="0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1726272" y="2362200"/>
              <a:ext cx="709166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26272" y="3632200"/>
              <a:ext cx="709166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35136" y="4876800"/>
              <a:ext cx="709166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367218" y="4947532"/>
              <a:ext cx="8929181" cy="963896"/>
              <a:chOff x="367218" y="5203798"/>
              <a:chExt cx="8929181" cy="9638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309983" y="5203798"/>
                <a:ext cx="4986416" cy="79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Cohort of 11 new freshmen started AMT program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7218" y="5374553"/>
                <a:ext cx="1359054" cy="7931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cap="none" spc="0" dirty="0" smtClean="0">
                    <a:ln w="18000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</a:rPr>
                  <a:t>August 2014</a:t>
                </a:r>
                <a:endParaRPr lang="en-US" sz="2000" cap="none" spc="0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11" y="4056631"/>
            <a:ext cx="2379980" cy="909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3" y="5181600"/>
            <a:ext cx="2392680" cy="810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11" y="2971800"/>
            <a:ext cx="2343591" cy="8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TMMMS AMT Program by the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Since 2013…</a:t>
            </a:r>
          </a:p>
          <a:p>
            <a:pPr lvl="1"/>
            <a:r>
              <a:rPr lang="en-US" dirty="0" smtClean="0"/>
              <a:t>40 AMT Students (including 15 “bridge group”)</a:t>
            </a:r>
          </a:p>
          <a:p>
            <a:pPr lvl="2"/>
            <a:r>
              <a:rPr lang="en-US" dirty="0" smtClean="0"/>
              <a:t>24 completed AMT program</a:t>
            </a:r>
          </a:p>
          <a:p>
            <a:pPr lvl="3"/>
            <a:r>
              <a:rPr lang="en-US" dirty="0" smtClean="0"/>
              <a:t>6 hired full-time by Toyota Mississippi</a:t>
            </a:r>
          </a:p>
          <a:p>
            <a:pPr lvl="3"/>
            <a:r>
              <a:rPr lang="en-US" dirty="0"/>
              <a:t>7</a:t>
            </a:r>
            <a:r>
              <a:rPr lang="en-US" dirty="0" smtClean="0"/>
              <a:t> start internship phase June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2"/>
            <a:r>
              <a:rPr lang="en-US" dirty="0" smtClean="0"/>
              <a:t>10 entering 2</a:t>
            </a:r>
            <a:r>
              <a:rPr lang="en-US" baseline="30000" dirty="0" smtClean="0"/>
              <a:t>nd</a:t>
            </a:r>
            <a:r>
              <a:rPr lang="en-US" dirty="0" smtClean="0"/>
              <a:t> year of AMT program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For the future…</a:t>
            </a:r>
          </a:p>
          <a:p>
            <a:pPr lvl="1"/>
            <a:r>
              <a:rPr lang="en-US" dirty="0" smtClean="0"/>
              <a:t>12 AMT students scheduled to start Aug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TMMMS AMT Program goes to DC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0850" r="9412" b="20327"/>
          <a:stretch/>
        </p:blipFill>
        <p:spPr>
          <a:xfrm>
            <a:off x="4757795" y="1447800"/>
            <a:ext cx="4310005" cy="2675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b="14475"/>
          <a:stretch/>
        </p:blipFill>
        <p:spPr>
          <a:xfrm>
            <a:off x="152400" y="1600200"/>
            <a:ext cx="4379228" cy="2154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30924" r="6274" b="3782"/>
          <a:stretch/>
        </p:blipFill>
        <p:spPr>
          <a:xfrm>
            <a:off x="304799" y="3590376"/>
            <a:ext cx="4953001" cy="3074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7" r="5795" b="26823"/>
          <a:stretch/>
        </p:blipFill>
        <p:spPr>
          <a:xfrm>
            <a:off x="4953000" y="3429000"/>
            <a:ext cx="4083424" cy="3475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436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TMMMS AMT Program in the news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r="4091"/>
          <a:stretch/>
        </p:blipFill>
        <p:spPr bwMode="auto">
          <a:xfrm>
            <a:off x="5181600" y="1551731"/>
            <a:ext cx="3796837" cy="4925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9252" r="3081" b="17614"/>
          <a:stretch/>
        </p:blipFill>
        <p:spPr bwMode="auto">
          <a:xfrm rot="21018564">
            <a:off x="735183" y="1674658"/>
            <a:ext cx="4528336" cy="8213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TMMMS AMT Student – Isabella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572000" cy="4669536"/>
          </a:xfrm>
        </p:spPr>
        <p:txBody>
          <a:bodyPr/>
          <a:lstStyle/>
          <a:p>
            <a:r>
              <a:rPr lang="en-US" dirty="0" smtClean="0"/>
              <a:t>Educational path</a:t>
            </a:r>
          </a:p>
          <a:p>
            <a:r>
              <a:rPr lang="en-US" dirty="0" smtClean="0"/>
              <a:t>Freedom to learn</a:t>
            </a:r>
          </a:p>
          <a:p>
            <a:r>
              <a:rPr lang="en-US" dirty="0" smtClean="0"/>
              <a:t>How the AMT program has helped 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6617" r="10679" b="6828"/>
          <a:stretch/>
        </p:blipFill>
        <p:spPr>
          <a:xfrm>
            <a:off x="685800" y="3848964"/>
            <a:ext cx="4191000" cy="2780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108" r="9378" b="26212"/>
          <a:stretch/>
        </p:blipFill>
        <p:spPr>
          <a:xfrm rot="558816">
            <a:off x="4724327" y="2116515"/>
            <a:ext cx="3888130" cy="4082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927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TMMMS AMT Student – Cody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724400" cy="4669536"/>
          </a:xfrm>
        </p:spPr>
        <p:txBody>
          <a:bodyPr/>
          <a:lstStyle/>
          <a:p>
            <a:r>
              <a:rPr lang="en-US" dirty="0" smtClean="0"/>
              <a:t>Educational path</a:t>
            </a:r>
          </a:p>
          <a:p>
            <a:r>
              <a:rPr lang="en-US" dirty="0" smtClean="0"/>
              <a:t>Hands-on learning</a:t>
            </a:r>
          </a:p>
          <a:p>
            <a:r>
              <a:rPr lang="en-US" dirty="0" smtClean="0"/>
              <a:t>How the AMT program has helped 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18742"/>
          <a:stretch/>
        </p:blipFill>
        <p:spPr>
          <a:xfrm rot="428959">
            <a:off x="5000189" y="1804890"/>
            <a:ext cx="3476625" cy="4649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7628" b="7502"/>
          <a:stretch/>
        </p:blipFill>
        <p:spPr>
          <a:xfrm>
            <a:off x="762000" y="3885322"/>
            <a:ext cx="4158650" cy="2766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530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917</TotalTime>
  <Words>386</Words>
  <Application>Microsoft Office PowerPoint</Application>
  <PresentationFormat>On-screen Show (4:3)</PresentationFormat>
  <Paragraphs>58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TMMMS AMT Program</vt:lpstr>
      <vt:lpstr>PowerPoint Presentation</vt:lpstr>
      <vt:lpstr>PowerPoint Presentation</vt:lpstr>
      <vt:lpstr>TMMMS AMT Program</vt:lpstr>
      <vt:lpstr>TMMMS AMT Program by the Numbers</vt:lpstr>
      <vt:lpstr>TMMMS AMT Program goes to DC</vt:lpstr>
      <vt:lpstr>TMMMS AMT Program in the news</vt:lpstr>
      <vt:lpstr>TMMMS AMT Student – Isabella</vt:lpstr>
      <vt:lpstr>TMMMS AMT Student – Cody</vt:lpstr>
      <vt:lpstr>PowerPoint Presentation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TMMMS AMT Program</dc:title>
  <dc:creator>Bethanie Humphries (TMMMS)</dc:creator>
  <cp:keywords>CONFIDENTIAL</cp:keywords>
  <cp:lastModifiedBy>Bethanie Humphries (TMMMS)</cp:lastModifiedBy>
  <cp:revision>57</cp:revision>
  <dcterms:created xsi:type="dcterms:W3CDTF">2015-05-05T17:25:51Z</dcterms:created>
  <dcterms:modified xsi:type="dcterms:W3CDTF">2015-05-15T14:26:18Z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76273cfc-b561-43ff-993a-e296bf13eeae</vt:lpwstr>
  </property>
  <property fmtid="{D5CDD505-2E9C-101B-9397-08002B2CF9AE}" pid="3" name="ToyotaClassification">
    <vt:lpwstr>CONFIDENTIAL</vt:lpwstr>
  </property>
  <property fmtid="{D5CDD505-2E9C-101B-9397-08002B2CF9AE}" pid="4" name="ToyotaVisual Markings">
    <vt:lpwstr>Top Left</vt:lpwstr>
  </property>
</Properties>
</file>