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7" r:id="rId2"/>
    <p:sldId id="260" r:id="rId3"/>
    <p:sldId id="272" r:id="rId4"/>
    <p:sldId id="261" r:id="rId5"/>
    <p:sldId id="262" r:id="rId6"/>
    <p:sldId id="273" r:id="rId7"/>
    <p:sldId id="264" r:id="rId8"/>
    <p:sldId id="265" r:id="rId9"/>
    <p:sldId id="263" r:id="rId10"/>
    <p:sldId id="276" r:id="rId11"/>
    <p:sldId id="283" r:id="rId12"/>
    <p:sldId id="282" r:id="rId13"/>
    <p:sldId id="277" r:id="rId14"/>
    <p:sldId id="279" r:id="rId15"/>
    <p:sldId id="278" r:id="rId16"/>
    <p:sldId id="284" r:id="rId17"/>
    <p:sldId id="285" r:id="rId18"/>
    <p:sldId id="286" r:id="rId19"/>
    <p:sldId id="288" r:id="rId20"/>
    <p:sldId id="269" r:id="rId21"/>
    <p:sldId id="289" r:id="rId22"/>
    <p:sldId id="290" r:id="rId23"/>
    <p:sldId id="291" r:id="rId24"/>
    <p:sldId id="293" r:id="rId25"/>
    <p:sldId id="294" r:id="rId26"/>
    <p:sldId id="295" r:id="rId27"/>
    <p:sldId id="266" r:id="rId28"/>
    <p:sldId id="27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2308" autoAdjust="0"/>
  </p:normalViewPr>
  <p:slideViewPr>
    <p:cSldViewPr>
      <p:cViewPr varScale="1">
        <p:scale>
          <a:sx n="58" d="100"/>
          <a:sy n="58" d="100"/>
        </p:scale>
        <p:origin x="-134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2618B-3EEB-4588-8312-B927A1C4DFEB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924CE-5000-4555-9160-DF6FAADEA3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787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924CE-5000-4555-9160-DF6FAADEA3D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345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95E5-76B4-434D-857C-E2BA20159226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EB9B-2116-496A-8F82-B705C8A333A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hl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54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95E5-76B4-434D-857C-E2BA20159226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EB9B-2116-496A-8F82-B705C8A333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033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95E5-76B4-434D-857C-E2BA20159226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EB9B-2116-496A-8F82-B705C8A333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59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95E5-76B4-434D-857C-E2BA20159226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EB9B-2116-496A-8F82-B705C8A333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083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95E5-76B4-434D-857C-E2BA20159226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EB9B-2116-496A-8F82-B705C8A333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55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95E5-76B4-434D-857C-E2BA20159226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EB9B-2116-496A-8F82-B705C8A333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136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95E5-76B4-434D-857C-E2BA20159226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EB9B-2116-496A-8F82-B705C8A333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67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95E5-76B4-434D-857C-E2BA20159226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EB9B-2116-496A-8F82-B705C8A333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790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95E5-76B4-434D-857C-E2BA20159226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EB9B-2116-496A-8F82-B705C8A333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032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95E5-76B4-434D-857C-E2BA20159226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EB9B-2116-496A-8F82-B705C8A333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848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95E5-76B4-434D-857C-E2BA20159226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0EB9B-2116-496A-8F82-B705C8A333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395E5-76B4-434D-857C-E2BA20159226}" type="datetimeFigureOut">
              <a:rPr lang="en-US" smtClean="0"/>
              <a:t>5/18/2015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0EB9B-2116-496A-8F82-B705C8A333A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hl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05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2971800"/>
          </a:xfrm>
        </p:spPr>
        <p:txBody>
          <a:bodyPr>
            <a:normAutofit fontScale="90000"/>
          </a:bodyPr>
          <a:lstStyle/>
          <a:p>
            <a:r>
              <a:rPr lang="en-US" sz="7200" dirty="0" smtClean="0"/>
              <a:t>Tennessee AMT Consortium</a:t>
            </a:r>
            <a:br>
              <a:rPr lang="en-US" sz="7200" dirty="0" smtClean="0"/>
            </a:br>
            <a:r>
              <a:rPr lang="en-US" sz="6700" dirty="0" smtClean="0"/>
              <a:t>TN FAME</a:t>
            </a:r>
            <a:r>
              <a:rPr lang="en-US" sz="3100" dirty="0" smtClean="0"/>
              <a:t/>
            </a:r>
            <a:br>
              <a:rPr lang="en-US" sz="3100" dirty="0" smtClean="0"/>
            </a:b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143000"/>
          </a:xfrm>
        </p:spPr>
        <p:txBody>
          <a:bodyPr/>
          <a:lstStyle/>
          <a:p>
            <a:r>
              <a:rPr lang="en-US" dirty="0" smtClean="0"/>
              <a:t>Workforce Partnership Between Industry and Higher Education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79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20574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The Lab: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400"/>
            <a:ext cx="3005402" cy="45259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"/>
            <a:ext cx="4443944" cy="660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8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216"/>
            <a:ext cx="4449868" cy="3411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3526316"/>
            <a:ext cx="4343400" cy="33316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" y="24789"/>
            <a:ext cx="4428781" cy="341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9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" y="1"/>
            <a:ext cx="4495800" cy="33579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94" y="1"/>
            <a:ext cx="4547028" cy="3374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676" y="3422575"/>
            <a:ext cx="4594965" cy="3384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4" y="3422575"/>
            <a:ext cx="4530661" cy="338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8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90600"/>
            <a:ext cx="8229600" cy="5715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AMTEC Simulator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02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" y="0"/>
            <a:ext cx="4546600" cy="3486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864" y="3430721"/>
            <a:ext cx="4589136" cy="341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7" y="3430721"/>
            <a:ext cx="4554863" cy="3416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966" y="0"/>
            <a:ext cx="4594033" cy="344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5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3394472" cy="4525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Industry Robotic Cell Donation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95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9640" b="12280"/>
          <a:stretch/>
        </p:blipFill>
        <p:spPr>
          <a:xfrm>
            <a:off x="4648200" y="304800"/>
            <a:ext cx="4322671" cy="609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192367"/>
            <a:ext cx="4292600" cy="3219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7620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</a:t>
            </a:r>
            <a:r>
              <a:rPr lang="en-US" dirty="0" smtClean="0"/>
              <a:t> </a:t>
            </a:r>
            <a:r>
              <a:rPr lang="en-US" sz="4000" dirty="0" smtClean="0"/>
              <a:t>Recruiting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6985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51"/>
            <a:ext cx="4295660" cy="3203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" t="17546" r="21065"/>
          <a:stretch/>
        </p:blipFill>
        <p:spPr>
          <a:xfrm>
            <a:off x="0" y="3172858"/>
            <a:ext cx="2271557" cy="36851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660" y="3170104"/>
            <a:ext cx="4876800" cy="3687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2" r="6751" b="-1428"/>
          <a:stretch/>
        </p:blipFill>
        <p:spPr>
          <a:xfrm>
            <a:off x="2293008" y="3194089"/>
            <a:ext cx="1981200" cy="3740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05185" y="156448"/>
            <a:ext cx="24646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 Year: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JSCC faculty and </a:t>
            </a:r>
          </a:p>
          <a:p>
            <a:r>
              <a:rPr lang="en-US" sz="2000" dirty="0" smtClean="0"/>
              <a:t>     FAME members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31 events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23 schools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1200 people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485" y="217288"/>
            <a:ext cx="23836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</a:t>
            </a:r>
            <a:r>
              <a:rPr lang="en-US" sz="2800" dirty="0" smtClean="0"/>
              <a:t>nd year: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AMT students and FAME members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 </a:t>
            </a:r>
            <a:r>
              <a:rPr lang="en-US" sz="2000" dirty="0"/>
              <a:t>21 events </a:t>
            </a:r>
            <a:endParaRPr lang="en-US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18 schools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1000 people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3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8" y="1600200"/>
            <a:ext cx="2959570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1"/>
          <a:stretch/>
        </p:blipFill>
        <p:spPr>
          <a:xfrm>
            <a:off x="3136429" y="2094928"/>
            <a:ext cx="2959570" cy="42279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590800"/>
            <a:ext cx="2959570" cy="4143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3436" y="685800"/>
            <a:ext cx="583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Interviews and Selections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0219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44562"/>
          </a:xfrm>
        </p:spPr>
        <p:txBody>
          <a:bodyPr/>
          <a:lstStyle/>
          <a:p>
            <a:r>
              <a:rPr lang="en-US" dirty="0" smtClean="0"/>
              <a:t>16 Interviews in one hour!!!!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17924" r="9434" b="21450"/>
          <a:stretch/>
        </p:blipFill>
        <p:spPr>
          <a:xfrm>
            <a:off x="228600" y="1371600"/>
            <a:ext cx="4191000" cy="2514600"/>
          </a:xfr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26015151"/>
              </p:ext>
            </p:extLst>
          </p:nvPr>
        </p:nvGraphicFramePr>
        <p:xfrm>
          <a:off x="4572000" y="914396"/>
          <a:ext cx="4495799" cy="57150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972"/>
                <a:gridCol w="417919"/>
                <a:gridCol w="1709670"/>
                <a:gridCol w="1209432"/>
                <a:gridCol w="1006806"/>
              </a:tblGrid>
              <a:tr h="27430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AMT Interview Schedule         Friday, May 2, 2014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758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8:00 - 9:00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758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ID #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Name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Contact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School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  <a:tr h="242410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</a:rPr>
                        <a:t>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141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Devonnte Tuggle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444-2236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Northside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  <a:tr h="26792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</a:rPr>
                        <a:t>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1411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John "Trey" Haywood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426-5062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Madison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  <a:tr h="261547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</a:rPr>
                        <a:t>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1412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Jamal Daniels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267-8169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JCM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  <a:tr h="24878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1419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Mia Wilson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616-2213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Liberty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  <a:tr h="124745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758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9:00 - 10:00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758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ID #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Name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Contact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School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  <a:tr h="261547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</a:rPr>
                        <a:t>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1424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Madison Young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608-1064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Chester Co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  <a:tr h="2551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</a:rPr>
                        <a:t>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145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Nathan Miller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618-9599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Humboldt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  <a:tr h="261547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</a:rPr>
                        <a:t>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1418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Trelyn Woods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437-0318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Liberty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  <a:tr h="24878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1429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Aaron Rainey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780-9040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Lexington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  <a:tr h="12474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  <a:tr h="12758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10:00 - 11:00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758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ID #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Name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Contact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School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  <a:tr h="267926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</a:rPr>
                        <a:t>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1410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Tyler McCaskill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608-5538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Chester Co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  <a:tr h="2551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</a:rPr>
                        <a:t>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146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James "Dalton" Mitchell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608-5690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Chester Co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  <a:tr h="261547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</a:rPr>
                        <a:t>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147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David "Cain" Lindsey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358-2555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Clarksburg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  <a:tr h="2551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1420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Jason Elrod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780-9040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Haywood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  <a:tr h="124745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  <a:tr h="12758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11:00 - 12:00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758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 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ID #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Name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Contact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School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  <a:tr h="24878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</a:rPr>
                        <a:t>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149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Tommy "TJ" Ross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225-4548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Milan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  <a:tr h="24878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</a:rPr>
                        <a:t>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148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Kyle Geary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879-9219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Chester Co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  <a:tr h="255168"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 dirty="0">
                          <a:effectLst/>
                        </a:rPr>
                        <a:t>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1422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Anthony Keeton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614-4991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Lexington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  <a:tr h="205512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28" marR="4928" marT="4928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" y="4419600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Industry Lead Panel Interviews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Real World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23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80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Industry &amp; Education Partnership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95400"/>
            <a:ext cx="82296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Industry must work with education to help solve the problem and both must help drive the change</a:t>
            </a:r>
          </a:p>
          <a:p>
            <a:r>
              <a:rPr lang="en-US" dirty="0" smtClean="0"/>
              <a:t>Recognize the need to increase the size of the overall “workforce pie” vs. just your own piece</a:t>
            </a:r>
          </a:p>
          <a:p>
            <a:pPr marL="742950" lvl="2" indent="-342900"/>
            <a:r>
              <a:rPr lang="en-US" sz="2800" dirty="0">
                <a:solidFill>
                  <a:srgbClr val="FF0000"/>
                </a:solidFill>
              </a:rPr>
              <a:t>No more stealing talent from each other</a:t>
            </a:r>
          </a:p>
          <a:p>
            <a:r>
              <a:rPr lang="en-US" dirty="0" smtClean="0"/>
              <a:t>Jointly “Market "manufacturing to teachers, students, and parents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School tours, Classroom Presentations, etc.</a:t>
            </a:r>
          </a:p>
          <a:p>
            <a:r>
              <a:rPr lang="en-US" dirty="0" smtClean="0"/>
              <a:t>Identify </a:t>
            </a:r>
            <a:r>
              <a:rPr lang="en-US" dirty="0"/>
              <a:t>community college and tech school partners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JSCC very open to new way of teaching and training</a:t>
            </a:r>
          </a:p>
          <a:p>
            <a:pPr marL="114300" indent="0">
              <a:buNone/>
            </a:pPr>
            <a:endParaRPr lang="en-US" dirty="0"/>
          </a:p>
          <a:p>
            <a:endParaRPr lang="en-US" dirty="0" smtClean="0">
              <a:solidFill>
                <a:srgbClr val="0070C0"/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Tennessee AMT Statistics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437" y="1143000"/>
            <a:ext cx="4040188" cy="639762"/>
          </a:xfrm>
        </p:spPr>
        <p:txBody>
          <a:bodyPr/>
          <a:lstStyle/>
          <a:p>
            <a:pPr algn="ctr"/>
            <a:r>
              <a:rPr lang="en-US" dirty="0" smtClean="0"/>
              <a:t>2014 AMT Student Statistics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5396"/>
            <a:ext cx="4040188" cy="4270767"/>
          </a:xfrm>
        </p:spPr>
        <p:txBody>
          <a:bodyPr/>
          <a:lstStyle/>
          <a:p>
            <a:r>
              <a:rPr lang="en-US" dirty="0" smtClean="0"/>
              <a:t>AMT students receiving placement: 21</a:t>
            </a:r>
          </a:p>
          <a:p>
            <a:r>
              <a:rPr lang="en-US" dirty="0" smtClean="0"/>
              <a:t>Retention rate: </a:t>
            </a:r>
          </a:p>
          <a:p>
            <a:pPr lvl="1"/>
            <a:r>
              <a:rPr lang="en-US" dirty="0" smtClean="0"/>
              <a:t>JSCC 88% </a:t>
            </a:r>
          </a:p>
          <a:p>
            <a:pPr lvl="1"/>
            <a:r>
              <a:rPr lang="en-US" dirty="0" smtClean="0"/>
              <a:t>AMT 79%</a:t>
            </a:r>
          </a:p>
          <a:p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3175" y="1143000"/>
            <a:ext cx="4041775" cy="639762"/>
          </a:xfrm>
        </p:spPr>
        <p:txBody>
          <a:bodyPr/>
          <a:lstStyle/>
          <a:p>
            <a:r>
              <a:rPr lang="en-US" dirty="0" smtClean="0"/>
              <a:t>2015 AMT Student Statistics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68256" y="1855396"/>
            <a:ext cx="4041775" cy="4850204"/>
          </a:xfrm>
        </p:spPr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 smtClean="0"/>
              <a:t>tudent applications more than doubled for Cohort 2 AMT</a:t>
            </a:r>
          </a:p>
          <a:p>
            <a:r>
              <a:rPr lang="en-US" dirty="0" smtClean="0"/>
              <a:t>AMT students receiving placement: 17</a:t>
            </a:r>
          </a:p>
          <a:p>
            <a:r>
              <a:rPr lang="en-US" dirty="0" smtClean="0"/>
              <a:t>Higher ACT scores of the applicant pool</a:t>
            </a:r>
          </a:p>
          <a:p>
            <a:r>
              <a:rPr lang="en-US" dirty="0" smtClean="0"/>
              <a:t>Very challenging for AMT consortium to choose student this year due to great pool of applicants</a:t>
            </a:r>
          </a:p>
        </p:txBody>
      </p:sp>
      <p:pic>
        <p:nvPicPr>
          <p:cNvPr id="7" name="Picture 2" descr="C:\Users\croberts7\Documents\AMT consortium\Pictures\TN-FAME_DSC_6003_20140723_cropped_2865x16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886200"/>
            <a:ext cx="4344987" cy="275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72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92" y="152400"/>
            <a:ext cx="2705696" cy="4038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877" y="152400"/>
            <a:ext cx="2921123" cy="4038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1" y="46482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classes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3" t="17213" r="9835"/>
          <a:stretch/>
        </p:blipFill>
        <p:spPr>
          <a:xfrm>
            <a:off x="2725452" y="132369"/>
            <a:ext cx="3403477" cy="4038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23242" y="4678977"/>
            <a:ext cx="248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Trainings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921050" y="4648199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JOB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098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Classes: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51054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5410201" y="1600200"/>
            <a:ext cx="37337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Students are divided into two cohorts: morning and afternoon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3 Technical classes and 1 General education class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TEAM meetings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4826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AMT Training Classes: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33600"/>
            <a:ext cx="5228861" cy="3810000"/>
          </a:xfrm>
        </p:spPr>
      </p:pic>
      <p:sp>
        <p:nvSpPr>
          <p:cNvPr id="5" name="TextBox 4"/>
          <p:cNvSpPr txBox="1"/>
          <p:nvPr/>
        </p:nvSpPr>
        <p:spPr>
          <a:xfrm>
            <a:off x="5415128" y="1524000"/>
            <a:ext cx="35052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Toyota MCE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Personal Finance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OSHA 10 hour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Diversity &amp; Sexual Harassment in the Workplace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Tooling U – Welding fundamentals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Working with different personalities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What is HR?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NCRC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64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JOBS: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0"/>
          <a:stretch/>
        </p:blipFill>
        <p:spPr>
          <a:xfrm>
            <a:off x="381000" y="1411994"/>
            <a:ext cx="3581400" cy="5193954"/>
          </a:xfrm>
        </p:spPr>
      </p:pic>
      <p:sp>
        <p:nvSpPr>
          <p:cNvPr id="5" name="TextBox 4"/>
          <p:cNvSpPr txBox="1"/>
          <p:nvPr/>
        </p:nvSpPr>
        <p:spPr>
          <a:xfrm>
            <a:off x="4278757" y="1977645"/>
            <a:ext cx="4865243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15 Manufacturers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21 </a:t>
            </a:r>
            <a:r>
              <a:rPr lang="en-US" sz="3200" dirty="0"/>
              <a:t>J</a:t>
            </a:r>
            <a:r>
              <a:rPr lang="en-US" sz="3200" dirty="0" smtClean="0"/>
              <a:t>ob placements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$12/hour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$.50/hour salary increases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“Overtime” hours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46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Tennessee AMT Highlights: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417638"/>
            <a:ext cx="2971800" cy="1847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2654599"/>
            <a:ext cx="3048000" cy="2391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645679"/>
            <a:ext cx="3048000" cy="240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167"/>
          <a:stretch/>
        </p:blipFill>
        <p:spPr>
          <a:xfrm>
            <a:off x="6276622" y="2646132"/>
            <a:ext cx="3101555" cy="23913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5410200"/>
            <a:ext cx="1734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AMT Lab </a:t>
            </a:r>
          </a:p>
          <a:p>
            <a:pPr algn="ctr"/>
            <a:r>
              <a:rPr lang="en-US" sz="2000" dirty="0" smtClean="0"/>
              <a:t>Ribbon Cutting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276622" y="5062912"/>
            <a:ext cx="2757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Innovation Award </a:t>
            </a:r>
            <a:r>
              <a:rPr lang="en-US" sz="2000" dirty="0"/>
              <a:t>– Southwest TN Development District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33750" y="5407378"/>
            <a:ext cx="247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ARJ Robotic Weld Cell Dedication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364618" y="1630531"/>
            <a:ext cx="2414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Ceremonies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1842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08" y="0"/>
            <a:ext cx="8229600" cy="1143000"/>
          </a:xfrm>
        </p:spPr>
        <p:txBody>
          <a:bodyPr/>
          <a:lstStyle/>
          <a:p>
            <a:r>
              <a:rPr lang="en-US" dirty="0" smtClean="0"/>
              <a:t>Events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3479" b="-3479"/>
          <a:stretch/>
        </p:blipFill>
        <p:spPr>
          <a:xfrm>
            <a:off x="0" y="846137"/>
            <a:ext cx="3200400" cy="2624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/>
          <a:stretch/>
        </p:blipFill>
        <p:spPr>
          <a:xfrm>
            <a:off x="5955216" y="846138"/>
            <a:ext cx="3171851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/>
          <a:stretch/>
        </p:blipFill>
        <p:spPr>
          <a:xfrm>
            <a:off x="2954213" y="3337402"/>
            <a:ext cx="3124200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7525" y="3360738"/>
            <a:ext cx="2263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Gibson County </a:t>
            </a:r>
          </a:p>
          <a:p>
            <a:pPr algn="ctr"/>
            <a:r>
              <a:rPr lang="en-US" sz="2400" dirty="0" smtClean="0"/>
              <a:t>Basketball Game</a:t>
            </a:r>
          </a:p>
          <a:p>
            <a:pPr algn="ctr"/>
            <a:r>
              <a:rPr lang="en-US" sz="2400" dirty="0" smtClean="0"/>
              <a:t>Career Fair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299070" y="3470573"/>
            <a:ext cx="24841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CTE Directors </a:t>
            </a:r>
          </a:p>
          <a:p>
            <a:pPr algn="ctr"/>
            <a:r>
              <a:rPr lang="en-US" sz="2400" dirty="0" smtClean="0"/>
              <a:t>State Conference</a:t>
            </a:r>
          </a:p>
          <a:p>
            <a:pPr algn="ctr"/>
            <a:r>
              <a:rPr lang="en-US" sz="2400" dirty="0" smtClean="0"/>
              <a:t>Break-out Session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6053791"/>
            <a:ext cx="3182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Manufacturing Day 2015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114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134938"/>
            <a:ext cx="8229600" cy="1143000"/>
          </a:xfrm>
        </p:spPr>
        <p:txBody>
          <a:bodyPr/>
          <a:lstStyle/>
          <a:p>
            <a:r>
              <a:rPr lang="en-US" dirty="0" smtClean="0"/>
              <a:t>Jackson’s Solution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" y="1041400"/>
            <a:ext cx="8420100" cy="5600700"/>
          </a:xfrm>
        </p:spPr>
        <p:txBody>
          <a:bodyPr/>
          <a:lstStyle/>
          <a:p>
            <a:r>
              <a:rPr lang="en-US" sz="2800" dirty="0" smtClean="0"/>
              <a:t>DONE: Partnership between local industry and Jackson State Community College to improve curriculum</a:t>
            </a:r>
          </a:p>
          <a:p>
            <a:r>
              <a:rPr lang="en-US" sz="2800" dirty="0" smtClean="0"/>
              <a:t>DONE: Industry Consortium working together to provide co-op experiences for JSCC students</a:t>
            </a:r>
          </a:p>
          <a:p>
            <a:r>
              <a:rPr lang="en-US" sz="2800" dirty="0" smtClean="0"/>
              <a:t>DONE: State government providing legislation and grant monies to make it financially possible</a:t>
            </a:r>
          </a:p>
          <a:p>
            <a:r>
              <a:rPr lang="en-US" sz="2800" dirty="0" smtClean="0"/>
              <a:t>ONGOING: State &amp; Local marketing initiative to promote the value of manufacturing as a career</a:t>
            </a:r>
          </a:p>
          <a:p>
            <a:r>
              <a:rPr lang="en-US" sz="2800" dirty="0" smtClean="0"/>
              <a:t>ONGOING: </a:t>
            </a:r>
            <a:r>
              <a:rPr lang="en-US" sz="2800" dirty="0"/>
              <a:t>Local education leaders to help supply the pipeline with engaged, energetic, and qualified </a:t>
            </a:r>
            <a:r>
              <a:rPr lang="en-US" sz="2800" dirty="0" smtClean="0"/>
              <a:t>students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05705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Tennessee AMT Green Shirts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1016"/>
            <a:ext cx="7798726" cy="5219948"/>
          </a:xfrm>
        </p:spPr>
      </p:pic>
    </p:spTree>
    <p:extLst>
      <p:ext uri="{BB962C8B-B14F-4D97-AF65-F5344CB8AC3E}">
        <p14:creationId xmlns:p14="http://schemas.microsoft.com/office/powerpoint/2010/main" val="308820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841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Jackson doing about this problem?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   Creating a partnership between Industry and            Education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6000" b="1" dirty="0" smtClean="0">
                <a:solidFill>
                  <a:srgbClr val="00B050"/>
                </a:solidFill>
              </a:rPr>
              <a:t>The AMT Co-op</a:t>
            </a:r>
          </a:p>
          <a:p>
            <a:pPr marL="0" indent="0" algn="ctr">
              <a:buNone/>
            </a:pPr>
            <a:endParaRPr lang="en-US" sz="1800" dirty="0" smtClean="0"/>
          </a:p>
          <a:p>
            <a:pPr marL="0" indent="0" algn="ctr">
              <a:buNone/>
            </a:pPr>
            <a:r>
              <a:rPr lang="en-US" sz="2800" dirty="0" smtClean="0"/>
              <a:t>The Advanced Maintenance Technician Co-operative </a:t>
            </a:r>
            <a:endParaRPr lang="en-US" sz="2800" dirty="0"/>
          </a:p>
        </p:txBody>
      </p:sp>
      <p:pic>
        <p:nvPicPr>
          <p:cNvPr id="5" name="Picture 5" descr="C:\Users\jlaser\AppData\Local\Microsoft\Windows\Temporary Internet Files\Content.IE5\QTEWI6RU\MC90003103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95600"/>
            <a:ext cx="3396082" cy="118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51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Jackson AMT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This journey started nearly 3 years ago  </a:t>
            </a:r>
          </a:p>
          <a:p>
            <a:r>
              <a:rPr lang="en-US" sz="2800" dirty="0" smtClean="0"/>
              <a:t>Investigated Federally Registered Apprenticeship programs</a:t>
            </a:r>
          </a:p>
          <a:p>
            <a:r>
              <a:rPr lang="en-US" sz="2800" dirty="0" smtClean="0"/>
              <a:t>Heard about the Toyota AMT Program through local Toyota facility (Bodine Aluminum)</a:t>
            </a:r>
          </a:p>
          <a:p>
            <a:r>
              <a:rPr lang="en-US" sz="2800" dirty="0" smtClean="0"/>
              <a:t>JSCC Fact finding tour</a:t>
            </a:r>
          </a:p>
          <a:p>
            <a:pPr lvl="1"/>
            <a:r>
              <a:rPr lang="en-US" sz="2400" dirty="0" smtClean="0"/>
              <a:t>Visited TMMK and TMMMS</a:t>
            </a:r>
          </a:p>
          <a:p>
            <a:r>
              <a:rPr lang="en-US" sz="2800" dirty="0" smtClean="0"/>
              <a:t>Toyota AMT program presented to local industry leaders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5678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Hurdles of the Program Launch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 smtClean="0"/>
              <a:t>The Toyota model fit but we needed sponsors</a:t>
            </a:r>
          </a:p>
          <a:p>
            <a:r>
              <a:rPr lang="en-US" sz="3200" dirty="0" smtClean="0"/>
              <a:t>We lacked having one large employer</a:t>
            </a:r>
          </a:p>
          <a:p>
            <a:r>
              <a:rPr lang="en-US" sz="3200" dirty="0" smtClean="0"/>
              <a:t>Our partners in ECD and the Jackson Chamber were instrumental in building the sponsor base</a:t>
            </a:r>
          </a:p>
          <a:p>
            <a:r>
              <a:rPr lang="en-US" sz="3200" dirty="0" smtClean="0"/>
              <a:t>Held several “recruiting” meetings with area manufacturers and they bought into being a part of the solution</a:t>
            </a:r>
          </a:p>
          <a:p>
            <a:r>
              <a:rPr lang="en-US" dirty="0" smtClean="0"/>
              <a:t>Needed to renovate Jackson State hands-on labs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43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50" y="0"/>
            <a:ext cx="9254550" cy="6865251"/>
          </a:xfrm>
        </p:spPr>
      </p:pic>
    </p:spTree>
    <p:extLst>
      <p:ext uri="{BB962C8B-B14F-4D97-AF65-F5344CB8AC3E}">
        <p14:creationId xmlns:p14="http://schemas.microsoft.com/office/powerpoint/2010/main" val="203203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State of Tennessee Assistance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1900"/>
            <a:ext cx="7620000" cy="538480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DRIVE to 55</a:t>
            </a:r>
          </a:p>
          <a:p>
            <a:pPr lvl="1"/>
            <a:r>
              <a:rPr lang="en-US" dirty="0"/>
              <a:t>Increase the percentage of Tennesseans with college degrees or certifications to 55% by the year 2025</a:t>
            </a:r>
          </a:p>
          <a:p>
            <a:r>
              <a:rPr lang="en-US" dirty="0">
                <a:solidFill>
                  <a:srgbClr val="FF0000"/>
                </a:solidFill>
              </a:rPr>
              <a:t>Labor Education Alignment Program (LEAP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dirty="0" smtClean="0"/>
              <a:t>Align </a:t>
            </a:r>
            <a:r>
              <a:rPr lang="en-US" dirty="0"/>
              <a:t>graduates with industry </a:t>
            </a:r>
            <a:r>
              <a:rPr lang="en-US" dirty="0" smtClean="0"/>
              <a:t>needs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Pathways </a:t>
            </a:r>
            <a:r>
              <a:rPr lang="en-US" dirty="0">
                <a:solidFill>
                  <a:srgbClr val="FF0000"/>
                </a:solidFill>
              </a:rPr>
              <a:t>to </a:t>
            </a:r>
            <a:r>
              <a:rPr lang="en-US" dirty="0" smtClean="0">
                <a:solidFill>
                  <a:srgbClr val="FF0000"/>
                </a:solidFill>
              </a:rPr>
              <a:t>Prosperity</a:t>
            </a:r>
          </a:p>
          <a:p>
            <a:pPr lvl="1"/>
            <a:r>
              <a:rPr lang="en-US" dirty="0" smtClean="0"/>
              <a:t>Career </a:t>
            </a:r>
            <a:r>
              <a:rPr lang="en-US" dirty="0"/>
              <a:t>pathways linking high school, work, and community </a:t>
            </a:r>
            <a:r>
              <a:rPr lang="en-US" dirty="0" smtClean="0"/>
              <a:t>college for post secondary industry recognized credentials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Dream it Do it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Campaign to Encourage Careers in </a:t>
            </a:r>
            <a:r>
              <a:rPr lang="en-US" dirty="0" smtClean="0">
                <a:solidFill>
                  <a:srgbClr val="000000"/>
                </a:solidFill>
              </a:rPr>
              <a:t>Manufacturing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Tennessee Promise</a:t>
            </a:r>
          </a:p>
          <a:p>
            <a:pPr lvl="1"/>
            <a:r>
              <a:rPr lang="en-US" dirty="0" smtClean="0"/>
              <a:t>Beginning in Fall </a:t>
            </a:r>
            <a:r>
              <a:rPr lang="en-US" dirty="0"/>
              <a:t>2015, provide TN HS students last dollar scholarships to attend Community College or TCAT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Governor’s Equipment  Grants</a:t>
            </a:r>
            <a:endParaRPr lang="en-US" dirty="0">
              <a:solidFill>
                <a:srgbClr val="FF0000"/>
              </a:solidFill>
            </a:endParaRPr>
          </a:p>
          <a:p>
            <a:pPr marL="742950" lvl="1" indent="-342900"/>
            <a:r>
              <a:rPr lang="en-US" dirty="0"/>
              <a:t>$10 million in state funds to invest in new equipment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-228600" y="685800"/>
            <a:ext cx="952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762000" y="4749800"/>
            <a:ext cx="1778000" cy="787400"/>
          </a:xfrm>
          <a:prstGeom prst="wedgeRoundRectCallo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19100" y="46038"/>
            <a:ext cx="8229600" cy="639762"/>
          </a:xfrm>
        </p:spPr>
        <p:txBody>
          <a:bodyPr>
            <a:normAutofit/>
          </a:bodyPr>
          <a:lstStyle/>
          <a:p>
            <a:pPr fontAlgn="base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Totally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Redesign the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Learning Environment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685800"/>
            <a:ext cx="8229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0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487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Then the fun began…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Developing policy</a:t>
            </a:r>
          </a:p>
          <a:p>
            <a:r>
              <a:rPr lang="en-US" sz="2400" dirty="0" smtClean="0"/>
              <a:t>Preparing the labs</a:t>
            </a:r>
          </a:p>
          <a:p>
            <a:r>
              <a:rPr lang="en-US" sz="2400" dirty="0" smtClean="0"/>
              <a:t>Recruiting the students</a:t>
            </a:r>
          </a:p>
          <a:p>
            <a:pPr marL="0" indent="0">
              <a:buNone/>
            </a:pPr>
            <a:r>
              <a:rPr lang="en-US" sz="2400" dirty="0" smtClean="0"/>
              <a:t>                       &amp;</a:t>
            </a:r>
          </a:p>
          <a:p>
            <a:pPr marL="0" indent="0">
              <a:buNone/>
            </a:pPr>
            <a:r>
              <a:rPr lang="en-US" sz="2400" dirty="0" smtClean="0"/>
              <a:t>Our industry partners were</a:t>
            </a:r>
          </a:p>
          <a:p>
            <a:pPr marL="0" indent="0">
              <a:buNone/>
            </a:pPr>
            <a:r>
              <a:rPr lang="en-US" sz="2400" dirty="0" smtClean="0"/>
              <a:t> right there with the educators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998" y="152400"/>
            <a:ext cx="4412602" cy="2959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33800"/>
            <a:ext cx="4343400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998" y="3319948"/>
            <a:ext cx="4412602" cy="330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</TotalTime>
  <Words>819</Words>
  <Application>Microsoft Office PowerPoint</Application>
  <PresentationFormat>On-screen Show (4:3)</PresentationFormat>
  <Paragraphs>235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Tennessee AMT Consortium TN FAME </vt:lpstr>
      <vt:lpstr>Industry &amp; Education Partnership</vt:lpstr>
      <vt:lpstr>What is Jackson doing about this problem?</vt:lpstr>
      <vt:lpstr>Jackson AMT</vt:lpstr>
      <vt:lpstr>Hurdles of the Program Launch</vt:lpstr>
      <vt:lpstr>PowerPoint Presentation</vt:lpstr>
      <vt:lpstr>State of Tennessee Assistance</vt:lpstr>
      <vt:lpstr>Totally Redesign the Learning Environment</vt:lpstr>
      <vt:lpstr>Then the fun began…</vt:lpstr>
      <vt:lpstr>The Lab:</vt:lpstr>
      <vt:lpstr>PowerPoint Presentation</vt:lpstr>
      <vt:lpstr>PowerPoint Presentation</vt:lpstr>
      <vt:lpstr>AMTEC Simulator</vt:lpstr>
      <vt:lpstr>PowerPoint Presentation</vt:lpstr>
      <vt:lpstr>Industry Robotic Cell Donation</vt:lpstr>
      <vt:lpstr>PowerPoint Presentation</vt:lpstr>
      <vt:lpstr>PowerPoint Presentation</vt:lpstr>
      <vt:lpstr>PowerPoint Presentation</vt:lpstr>
      <vt:lpstr>16 Interviews in one hour!!!!</vt:lpstr>
      <vt:lpstr>Tennessee AMT Statistics</vt:lpstr>
      <vt:lpstr>PowerPoint Presentation</vt:lpstr>
      <vt:lpstr>The Classes:</vt:lpstr>
      <vt:lpstr>AMT Training Classes:</vt:lpstr>
      <vt:lpstr>The JOBS:</vt:lpstr>
      <vt:lpstr>Tennessee AMT Highlights:</vt:lpstr>
      <vt:lpstr>Events</vt:lpstr>
      <vt:lpstr>Jackson’s Solution </vt:lpstr>
      <vt:lpstr>Tennessee AMT Green Shirts</vt:lpstr>
    </vt:vector>
  </TitlesOfParts>
  <Company>TEMA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TEMA</dc:creator>
  <cp:keywords>PUBLIC/NONE, PUBLIC/NONE, PUBLIC/NONE, PUBLIC / NONE</cp:keywords>
  <cp:lastModifiedBy>TEMA</cp:lastModifiedBy>
  <cp:revision>43</cp:revision>
  <dcterms:created xsi:type="dcterms:W3CDTF">2015-05-12T19:22:34Z</dcterms:created>
  <dcterms:modified xsi:type="dcterms:W3CDTF">2015-05-18T14:52:36Z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ea90dca2-7ae4-4ca0-96e6-5b143e917643</vt:lpwstr>
  </property>
  <property fmtid="{D5CDD505-2E9C-101B-9397-08002B2CF9AE}" pid="3" name="ToyotaClassification">
    <vt:lpwstr>PUBLIC / NONE</vt:lpwstr>
  </property>
  <property fmtid="{D5CDD505-2E9C-101B-9397-08002B2CF9AE}" pid="4" name="ToyotaVisual Markings">
    <vt:lpwstr>No Label</vt:lpwstr>
  </property>
</Properties>
</file>