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65" r:id="rId3"/>
    <p:sldId id="268" r:id="rId4"/>
    <p:sldId id="271" r:id="rId5"/>
    <p:sldId id="272" r:id="rId6"/>
    <p:sldId id="273" r:id="rId7"/>
    <p:sldId id="275" r:id="rId8"/>
    <p:sldId id="267" r:id="rId9"/>
    <p:sldId id="286" r:id="rId10"/>
    <p:sldId id="285" r:id="rId1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56306" autoAdjust="0"/>
  </p:normalViewPr>
  <p:slideViewPr>
    <p:cSldViewPr>
      <p:cViewPr>
        <p:scale>
          <a:sx n="60" d="100"/>
          <a:sy n="60" d="100"/>
        </p:scale>
        <p:origin x="-1182" y="7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1794"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9E8AE842-DB56-4B26-B3FD-5DE51B6F2CC6}" type="datetimeFigureOut">
              <a:rPr lang="en-US" smtClean="0"/>
              <a:t>5/15/2015</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B8676003-6279-4F34-A6DA-952751411A22}" type="slidenum">
              <a:rPr lang="en-US" smtClean="0"/>
              <a:t>‹#›</a:t>
            </a:fld>
            <a:endParaRPr lang="en-US" dirty="0"/>
          </a:p>
        </p:txBody>
      </p:sp>
    </p:spTree>
    <p:extLst>
      <p:ext uri="{BB962C8B-B14F-4D97-AF65-F5344CB8AC3E}">
        <p14:creationId xmlns:p14="http://schemas.microsoft.com/office/powerpoint/2010/main" val="326141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5A40367-8EA8-433D-AAB4-835DB3670FD0}" type="datetimeFigureOut">
              <a:rPr lang="en-US" smtClean="0"/>
              <a:t>5/15/2015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628E65B-14E2-490C-8FFB-055B60C06F2E}" type="slidenum">
              <a:rPr lang="en-US" smtClean="0"/>
              <a:t>‹#›</a:t>
            </a:fld>
            <a:endParaRPr lang="en-US" dirty="0"/>
          </a:p>
        </p:txBody>
      </p:sp>
    </p:spTree>
    <p:extLst>
      <p:ext uri="{BB962C8B-B14F-4D97-AF65-F5344CB8AC3E}">
        <p14:creationId xmlns:p14="http://schemas.microsoft.com/office/powerpoint/2010/main" val="254715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628E65B-14E2-490C-8FFB-055B60C06F2E}" type="slidenum">
              <a:rPr lang="en-US" smtClean="0"/>
              <a:t>1</a:t>
            </a:fld>
            <a:endParaRPr lang="en-US" dirty="0"/>
          </a:p>
        </p:txBody>
      </p:sp>
    </p:spTree>
    <p:extLst>
      <p:ext uri="{BB962C8B-B14F-4D97-AF65-F5344CB8AC3E}">
        <p14:creationId xmlns:p14="http://schemas.microsoft.com/office/powerpoint/2010/main" val="121984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attention today, are there any</a:t>
            </a:r>
            <a:r>
              <a:rPr lang="en-US" baseline="0" dirty="0" smtClean="0"/>
              <a:t> questions?</a:t>
            </a:r>
            <a:endParaRPr lang="en-US" dirty="0"/>
          </a:p>
        </p:txBody>
      </p:sp>
      <p:sp>
        <p:nvSpPr>
          <p:cNvPr id="4" name="Slide Number Placeholder 3"/>
          <p:cNvSpPr>
            <a:spLocks noGrp="1"/>
          </p:cNvSpPr>
          <p:nvPr>
            <p:ph type="sldNum" sz="quarter" idx="10"/>
          </p:nvPr>
        </p:nvSpPr>
        <p:spPr/>
        <p:txBody>
          <a:bodyPr/>
          <a:lstStyle/>
          <a:p>
            <a:fld id="{D628E65B-14E2-490C-8FFB-055B60C06F2E}" type="slidenum">
              <a:rPr lang="en-US" smtClean="0"/>
              <a:t>10</a:t>
            </a:fld>
            <a:endParaRPr lang="en-US" dirty="0"/>
          </a:p>
        </p:txBody>
      </p:sp>
    </p:spTree>
    <p:extLst>
      <p:ext uri="{BB962C8B-B14F-4D97-AF65-F5344CB8AC3E}">
        <p14:creationId xmlns:p14="http://schemas.microsoft.com/office/powerpoint/2010/main" val="376962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companies that are currently apart of the AMT consortium at least for this initial pilot.  We plan to start out small to allow some flexibility with managing curriculum and policy this first rollout.  </a:t>
            </a:r>
            <a:endParaRPr lang="en-US" dirty="0"/>
          </a:p>
        </p:txBody>
      </p:sp>
      <p:sp>
        <p:nvSpPr>
          <p:cNvPr id="4" name="Slide Number Placeholder 3"/>
          <p:cNvSpPr>
            <a:spLocks noGrp="1"/>
          </p:cNvSpPr>
          <p:nvPr>
            <p:ph type="sldNum" sz="quarter" idx="10"/>
          </p:nvPr>
        </p:nvSpPr>
        <p:spPr/>
        <p:txBody>
          <a:bodyPr/>
          <a:lstStyle/>
          <a:p>
            <a:fld id="{D628E65B-14E2-490C-8FFB-055B60C06F2E}" type="slidenum">
              <a:rPr lang="en-US" smtClean="0"/>
              <a:t>2</a:t>
            </a:fld>
            <a:endParaRPr lang="en-US" dirty="0"/>
          </a:p>
        </p:txBody>
      </p:sp>
    </p:spTree>
    <p:extLst>
      <p:ext uri="{BB962C8B-B14F-4D97-AF65-F5344CB8AC3E}">
        <p14:creationId xmlns:p14="http://schemas.microsoft.com/office/powerpoint/2010/main" val="91624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8E65B-14E2-490C-8FFB-055B60C06F2E}" type="slidenum">
              <a:rPr lang="en-US" smtClean="0"/>
              <a:t>3</a:t>
            </a:fld>
            <a:endParaRPr lang="en-US" dirty="0"/>
          </a:p>
        </p:txBody>
      </p:sp>
    </p:spTree>
    <p:extLst>
      <p:ext uri="{BB962C8B-B14F-4D97-AF65-F5344CB8AC3E}">
        <p14:creationId xmlns:p14="http://schemas.microsoft.com/office/powerpoint/2010/main" val="308479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picture of the classroom in TN,</a:t>
            </a:r>
            <a:r>
              <a:rPr lang="en-US" baseline="0" dirty="0" smtClean="0"/>
              <a:t> which is unlike your typical classrooms.  The classrooms are set up to allow students come together, discuss and collaborate and then work in teams out on the trainers.  This mirrors how most skilled technicians operate on the floor in the companies, emphasizing teamwork and problem solving.</a:t>
            </a:r>
            <a:endParaRPr lang="en-US" dirty="0"/>
          </a:p>
        </p:txBody>
      </p:sp>
      <p:sp>
        <p:nvSpPr>
          <p:cNvPr id="4" name="Slide Number Placeholder 3"/>
          <p:cNvSpPr>
            <a:spLocks noGrp="1"/>
          </p:cNvSpPr>
          <p:nvPr>
            <p:ph type="sldNum" sz="quarter" idx="10"/>
          </p:nvPr>
        </p:nvSpPr>
        <p:spPr/>
        <p:txBody>
          <a:bodyPr/>
          <a:lstStyle/>
          <a:p>
            <a:fld id="{D628E65B-14E2-490C-8FFB-055B60C06F2E}" type="slidenum">
              <a:rPr lang="en-US" smtClean="0"/>
              <a:t>4</a:t>
            </a:fld>
            <a:endParaRPr lang="en-US" dirty="0"/>
          </a:p>
        </p:txBody>
      </p:sp>
    </p:spTree>
    <p:extLst>
      <p:ext uri="{BB962C8B-B14F-4D97-AF65-F5344CB8AC3E}">
        <p14:creationId xmlns:p14="http://schemas.microsoft.com/office/powerpoint/2010/main" val="1662097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schools utilize state of the art technology currently used in many manufacturing environments.</a:t>
            </a:r>
            <a:endParaRPr lang="en-US" dirty="0"/>
          </a:p>
        </p:txBody>
      </p:sp>
      <p:sp>
        <p:nvSpPr>
          <p:cNvPr id="4" name="Slide Number Placeholder 3"/>
          <p:cNvSpPr>
            <a:spLocks noGrp="1"/>
          </p:cNvSpPr>
          <p:nvPr>
            <p:ph type="sldNum" sz="quarter" idx="10"/>
          </p:nvPr>
        </p:nvSpPr>
        <p:spPr/>
        <p:txBody>
          <a:bodyPr/>
          <a:lstStyle/>
          <a:p>
            <a:fld id="{D628E65B-14E2-490C-8FFB-055B60C06F2E}" type="slidenum">
              <a:rPr lang="en-US" smtClean="0"/>
              <a:t>5</a:t>
            </a:fld>
            <a:endParaRPr lang="en-US" dirty="0"/>
          </a:p>
        </p:txBody>
      </p:sp>
    </p:spTree>
    <p:extLst>
      <p:ext uri="{BB962C8B-B14F-4D97-AF65-F5344CB8AC3E}">
        <p14:creationId xmlns:p14="http://schemas.microsoft.com/office/powerpoint/2010/main" val="304804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a high level most AMT degree programs offer the same general concept in terms of curriculum.   This piece of equipment is at every technical school supporting AMT and is composed of all the fundamental concepts built into the curriculum.  The intent for this $200k </a:t>
            </a:r>
            <a:r>
              <a:rPr lang="en-US" sz="1200" kern="1200" dirty="0" smtClean="0">
                <a:solidFill>
                  <a:schemeClr val="tx1"/>
                </a:solidFill>
                <a:effectLst/>
                <a:latin typeface="+mn-lt"/>
                <a:ea typeface="+mn-ea"/>
                <a:cs typeface="+mn-cs"/>
              </a:rPr>
              <a:t>machine is to be used throughout the program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provide context to the electrical, fluid power, and mechanical classes. It's the "real world" application of the technologies presented in those classes and provides deeper learning.  In addition, it is used as a capstone</a:t>
            </a:r>
            <a:r>
              <a:rPr lang="en-US" sz="1200" kern="1200" baseline="0" dirty="0" smtClean="0">
                <a:solidFill>
                  <a:schemeClr val="tx1"/>
                </a:solidFill>
                <a:effectLst/>
                <a:latin typeface="+mn-lt"/>
                <a:ea typeface="+mn-ea"/>
                <a:cs typeface="+mn-cs"/>
              </a:rPr>
              <a:t> to the program, where the students will be asked to go in and troubleshoot random and multiple faults on the piece of equipment.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28E65B-14E2-490C-8FFB-055B60C06F2E}" type="slidenum">
              <a:rPr lang="en-US" smtClean="0"/>
              <a:t>6</a:t>
            </a:fld>
            <a:endParaRPr lang="en-US" dirty="0"/>
          </a:p>
        </p:txBody>
      </p:sp>
    </p:spTree>
    <p:extLst>
      <p:ext uri="{BB962C8B-B14F-4D97-AF65-F5344CB8AC3E}">
        <p14:creationId xmlns:p14="http://schemas.microsoft.com/office/powerpoint/2010/main" val="1819423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sheet that</a:t>
            </a:r>
            <a:r>
              <a:rPr lang="en-US" baseline="0" dirty="0" smtClean="0"/>
              <a:t> I’d like to draw your attention to.  Most of what you need to understand about the program is reflected on this sheet.</a:t>
            </a:r>
          </a:p>
          <a:p>
            <a:r>
              <a:rPr lang="en-US" baseline="0" dirty="0" smtClean="0"/>
              <a:t>The eligibility requirements reflect the rigor of the  curriculum, as test scores are used for course placement and program admittance.</a:t>
            </a:r>
          </a:p>
          <a:p>
            <a:r>
              <a:rPr lang="en-US" baseline="0" dirty="0" smtClean="0"/>
              <a:t>ACT min scores are 22 for Math, and 18 for English and Reading</a:t>
            </a:r>
          </a:p>
          <a:p>
            <a:r>
              <a:rPr lang="en-US" baseline="0" dirty="0" smtClean="0"/>
              <a:t>Compass min scores are 66 for Math, and 70 for English, 88 for Reading</a:t>
            </a:r>
          </a:p>
          <a:p>
            <a:endParaRPr lang="en-US" baseline="0" dirty="0" smtClean="0"/>
          </a:p>
          <a:p>
            <a:r>
              <a:rPr lang="en-US" baseline="0" dirty="0" smtClean="0"/>
              <a:t>Also each student will be asked to write an essay explaining their interest in the AMT program and ultimate goal in applying.  </a:t>
            </a:r>
          </a:p>
          <a:p>
            <a:r>
              <a:rPr lang="en-US" baseline="0" dirty="0" smtClean="0"/>
              <a:t>Meeting these requirements and completing an application does not guarantee admission, as students will be contacted to attend an interview process with the company sponsors.</a:t>
            </a:r>
            <a:endParaRPr lang="en-US" dirty="0"/>
          </a:p>
        </p:txBody>
      </p:sp>
      <p:sp>
        <p:nvSpPr>
          <p:cNvPr id="4" name="Slide Number Placeholder 3"/>
          <p:cNvSpPr>
            <a:spLocks noGrp="1"/>
          </p:cNvSpPr>
          <p:nvPr>
            <p:ph type="sldNum" sz="quarter" idx="10"/>
          </p:nvPr>
        </p:nvSpPr>
        <p:spPr/>
        <p:txBody>
          <a:bodyPr/>
          <a:lstStyle/>
          <a:p>
            <a:fld id="{D628E65B-14E2-490C-8FFB-055B60C06F2E}" type="slidenum">
              <a:rPr lang="en-US" smtClean="0"/>
              <a:t>7</a:t>
            </a:fld>
            <a:endParaRPr lang="en-US" dirty="0"/>
          </a:p>
        </p:txBody>
      </p:sp>
    </p:spTree>
    <p:extLst>
      <p:ext uri="{BB962C8B-B14F-4D97-AF65-F5344CB8AC3E}">
        <p14:creationId xmlns:p14="http://schemas.microsoft.com/office/powerpoint/2010/main" val="814291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an accredited AAS </a:t>
            </a:r>
            <a:r>
              <a:rPr lang="en-US" baseline="0" dirty="0" smtClean="0"/>
              <a:t>degree through State Technical College of Missouri, </a:t>
            </a:r>
            <a:r>
              <a:rPr lang="en-US" baseline="0" dirty="0" smtClean="0"/>
              <a:t>that runs 40 hours per week for (5) straight semesters.  </a:t>
            </a:r>
            <a:endParaRPr lang="en-US" dirty="0"/>
          </a:p>
        </p:txBody>
      </p:sp>
      <p:sp>
        <p:nvSpPr>
          <p:cNvPr id="4" name="Slide Number Placeholder 3"/>
          <p:cNvSpPr>
            <a:spLocks noGrp="1"/>
          </p:cNvSpPr>
          <p:nvPr>
            <p:ph type="sldNum" sz="quarter" idx="10"/>
          </p:nvPr>
        </p:nvSpPr>
        <p:spPr/>
        <p:txBody>
          <a:bodyPr/>
          <a:lstStyle/>
          <a:p>
            <a:fld id="{D628E65B-14E2-490C-8FFB-055B60C06F2E}" type="slidenum">
              <a:rPr lang="en-US" smtClean="0"/>
              <a:t>8</a:t>
            </a:fld>
            <a:endParaRPr lang="en-US" dirty="0"/>
          </a:p>
        </p:txBody>
      </p:sp>
    </p:spTree>
    <p:extLst>
      <p:ext uri="{BB962C8B-B14F-4D97-AF65-F5344CB8AC3E}">
        <p14:creationId xmlns:p14="http://schemas.microsoft.com/office/powerpoint/2010/main" val="149665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8E65B-14E2-490C-8FFB-055B60C06F2E}" type="slidenum">
              <a:rPr lang="en-US" smtClean="0"/>
              <a:t>9</a:t>
            </a:fld>
            <a:endParaRPr lang="en-US" dirty="0"/>
          </a:p>
        </p:txBody>
      </p:sp>
    </p:spTree>
    <p:extLst>
      <p:ext uri="{BB962C8B-B14F-4D97-AF65-F5344CB8AC3E}">
        <p14:creationId xmlns:p14="http://schemas.microsoft.com/office/powerpoint/2010/main" val="227449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8F38EC-854F-4520-993B-7EC483BCA1BF}"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7221A2-0A20-48D6-A5FF-7829B44354B7}" type="slidenum">
              <a:rPr lang="en-US" smtClean="0"/>
              <a:t>‹#›</a:t>
            </a:fld>
            <a:endParaRPr lang="en-US" dirty="0"/>
          </a:p>
        </p:txBody>
      </p:sp>
      <p:sp>
        <p:nvSpPr>
          <p:cNvPr id="7" name="hl"/>
          <p:cNvSpPr txBox="1"/>
          <p:nvPr userDrawn="1"/>
        </p:nvSpPr>
        <p:spPr>
          <a:xfrm>
            <a:off x="0" y="0"/>
            <a:ext cx="9144000" cy="246221"/>
          </a:xfrm>
          <a:prstGeom prst="rect">
            <a:avLst/>
          </a:prstGeom>
          <a:noFill/>
        </p:spPr>
        <p:txBody>
          <a:bodyPr vert="horz" rtlCol="0">
            <a:spAutoFit/>
          </a:bodyPr>
          <a:lstStyle/>
          <a:p>
            <a:pPr algn="l"/>
            <a:endParaRPr lang="en-US" sz="1000" b="0" i="0" u="none" baseline="0" dirty="0">
              <a:solidFill>
                <a:srgbClr val="000000"/>
              </a:solidFill>
              <a:latin typeface="arial"/>
            </a:endParaRPr>
          </a:p>
        </p:txBody>
      </p:sp>
    </p:spTree>
    <p:extLst>
      <p:ext uri="{BB962C8B-B14F-4D97-AF65-F5344CB8AC3E}">
        <p14:creationId xmlns:p14="http://schemas.microsoft.com/office/powerpoint/2010/main" val="421000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F38EC-854F-4520-993B-7EC483BCA1BF}"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7221A2-0A20-48D6-A5FF-7829B44354B7}" type="slidenum">
              <a:rPr lang="en-US" smtClean="0"/>
              <a:t>‹#›</a:t>
            </a:fld>
            <a:endParaRPr lang="en-US" dirty="0"/>
          </a:p>
        </p:txBody>
      </p:sp>
    </p:spTree>
    <p:extLst>
      <p:ext uri="{BB962C8B-B14F-4D97-AF65-F5344CB8AC3E}">
        <p14:creationId xmlns:p14="http://schemas.microsoft.com/office/powerpoint/2010/main" val="294597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F38EC-854F-4520-993B-7EC483BCA1BF}"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7221A2-0A20-48D6-A5FF-7829B44354B7}" type="slidenum">
              <a:rPr lang="en-US" smtClean="0"/>
              <a:t>‹#›</a:t>
            </a:fld>
            <a:endParaRPr lang="en-US" dirty="0"/>
          </a:p>
        </p:txBody>
      </p:sp>
    </p:spTree>
    <p:extLst>
      <p:ext uri="{BB962C8B-B14F-4D97-AF65-F5344CB8AC3E}">
        <p14:creationId xmlns:p14="http://schemas.microsoft.com/office/powerpoint/2010/main" val="3942548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3_1_">
    <p:spTree>
      <p:nvGrpSpPr>
        <p:cNvPr id="1" name=""/>
        <p:cNvGrpSpPr/>
        <p:nvPr/>
      </p:nvGrpSpPr>
      <p:grpSpPr>
        <a:xfrm>
          <a:off x="0" y="0"/>
          <a:ext cx="0" cy="0"/>
          <a:chOff x="0" y="0"/>
          <a:chExt cx="0" cy="0"/>
        </a:xfrm>
      </p:grpSpPr>
      <p:sp>
        <p:nvSpPr>
          <p:cNvPr id="9" name="Text Placeholder 8"/>
          <p:cNvSpPr>
            <a:spLocks noGrp="1"/>
          </p:cNvSpPr>
          <p:nvPr>
            <p:ph type="body" idx="10"/>
          </p:nvPr>
        </p:nvSpPr>
        <p:spPr>
          <a:xfrm>
            <a:off x="807720" y="622300"/>
            <a:ext cx="7543800" cy="5219700"/>
          </a:xfrm>
          <a:prstGeom prst="rect">
            <a:avLst/>
          </a:prstGeom>
          <a:noFill/>
          <a:ln w="0" cmpd="sng">
            <a:noFill/>
            <a:prstDash val="solid"/>
          </a:ln>
        </p:spPr>
        <p:txBody>
          <a:bodyPr vert="horz" lIns="0" tIns="0" rIns="0" bIns="0" anchor="t"/>
          <a:lstStyle/>
          <a:p>
            <a:pPr marL="0" marR="0" indent="0" algn="ctr">
              <a:lnSpc>
                <a:spcPct val="95999"/>
              </a:lnSpc>
              <a:spcAft>
                <a:spcPts val="0"/>
              </a:spcAft>
            </a:pPr>
            <a:r>
              <a:rPr lang="en-US" sz="4400" spc="0">
                <a:solidFill>
                  <a:srgbClr val="000000"/>
                </a:solidFill>
                <a:latin typeface="Arial" panose="22635452340000000000" pitchFamily="2"/>
              </a:rPr>
              <a:t>Background </a:t>
            </a:r>
          </a:p>
          <a:p>
            <a:pPr marL="457200" marR="0" indent="0" algn="l">
              <a:lnSpc>
                <a:spcPct val="95999"/>
              </a:lnSpc>
              <a:spcBef>
                <a:spcPts val="1080"/>
              </a:spcBef>
              <a:spcAft>
                <a:spcPts val="0"/>
              </a:spcAft>
            </a:pPr>
            <a:r>
              <a:rPr lang="en-US" sz="2800" spc="0">
                <a:solidFill>
                  <a:srgbClr val="000000"/>
                </a:solidFill>
                <a:latin typeface="Arial" panose="22635452340000000000" pitchFamily="2"/>
              </a:rPr>
              <a:t>Toyota and all Super Region manufacturers </a:t>
            </a:r>
          </a:p>
          <a:p>
            <a:pPr marL="2926080" marR="0" indent="0" algn="l">
              <a:lnSpc>
                <a:spcPct val="95999"/>
              </a:lnSpc>
              <a:spcBef>
                <a:spcPts val="0"/>
              </a:spcBef>
              <a:spcAft>
                <a:spcPts val="0"/>
              </a:spcAft>
            </a:pPr>
            <a:r>
              <a:rPr lang="en-US" sz="2800" spc="0">
                <a:solidFill>
                  <a:srgbClr val="000000"/>
                </a:solidFill>
                <a:latin typeface="Arial" panose="22635452340000000000" pitchFamily="2"/>
              </a:rPr>
              <a:t>compete in a </a:t>
            </a:r>
          </a:p>
          <a:p>
            <a:pPr marL="0" marR="0" indent="0" algn="ctr">
              <a:lnSpc>
                <a:spcPct val="82559"/>
              </a:lnSpc>
              <a:spcBef>
                <a:spcPts val="5040"/>
              </a:spcBef>
              <a:spcAft>
                <a:spcPts val="0"/>
              </a:spcAft>
            </a:pPr>
            <a:r>
              <a:rPr lang="en-US" sz="2800" b="1" spc="0">
                <a:solidFill>
                  <a:srgbClr val="FF0000"/>
                </a:solidFill>
                <a:latin typeface="Arial" panose="22635452340000000000" pitchFamily="2"/>
              </a:rPr>
              <a:t>GLOBAL MANUFACTURING MARKET </a:t>
            </a:r>
          </a:p>
          <a:p>
            <a:pPr marL="0" marR="0" indent="0" algn="ctr">
              <a:lnSpc>
                <a:spcPct val="95999"/>
              </a:lnSpc>
              <a:spcBef>
                <a:spcPts val="4860"/>
              </a:spcBef>
              <a:spcAft>
                <a:spcPts val="0"/>
              </a:spcAft>
            </a:pPr>
            <a:r>
              <a:rPr lang="en-US" sz="2400" b="1" spc="-25">
                <a:solidFill>
                  <a:srgbClr val="000000"/>
                </a:solidFill>
                <a:latin typeface="Arial" panose="22635452340000000000" pitchFamily="2"/>
              </a:rPr>
              <a:t>Products can be made anywhere and sold anywhere </a:t>
            </a:r>
          </a:p>
          <a:p>
            <a:pPr marL="0" marR="0" indent="0" algn="ctr">
              <a:lnSpc>
                <a:spcPct val="95999"/>
              </a:lnSpc>
              <a:spcBef>
                <a:spcPts val="4140"/>
              </a:spcBef>
              <a:spcAft>
                <a:spcPts val="0"/>
              </a:spcAft>
            </a:pPr>
            <a:r>
              <a:rPr lang="en-US" sz="2400" b="1" spc="-15">
                <a:solidFill>
                  <a:srgbClr val="000000"/>
                </a:solidFill>
                <a:latin typeface="Arial" panose="22635452340000000000" pitchFamily="2"/>
              </a:rPr>
              <a:t>To sustain the Toyota </a:t>
            </a:r>
            <a:r>
              <a:rPr lang="en-US" sz="2400" b="1" i="1" spc="-15">
                <a:solidFill>
                  <a:srgbClr val="000000"/>
                </a:solidFill>
                <a:latin typeface="Arial" panose="22635452340000000000" pitchFamily="2"/>
              </a:rPr>
              <a:t>business of manufacturing</a:t>
            </a:r>
            <a:r>
              <a:rPr lang="en-US" sz="2400" b="1" spc="-15">
                <a:solidFill>
                  <a:srgbClr val="000000"/>
                </a:solidFill>
                <a:latin typeface="Arial" panose="22635452340000000000" pitchFamily="2"/>
              </a:rPr>
              <a:t> in </a:t>
            </a:r>
          </a:p>
          <a:p>
            <a:pPr marL="594360" marR="0" indent="0" algn="l">
              <a:lnSpc>
                <a:spcPct val="95999"/>
              </a:lnSpc>
              <a:spcBef>
                <a:spcPts val="0"/>
              </a:spcBef>
              <a:spcAft>
                <a:spcPts val="0"/>
              </a:spcAft>
            </a:pPr>
            <a:r>
              <a:rPr lang="en-US" sz="2400" b="1" spc="0">
                <a:solidFill>
                  <a:srgbClr val="000000"/>
                </a:solidFill>
                <a:latin typeface="Arial" panose="22635452340000000000" pitchFamily="2"/>
              </a:rPr>
              <a:t>North America (U.S.) Toyota must be business </a:t>
            </a:r>
          </a:p>
          <a:p>
            <a:pPr marL="502920" marR="0" indent="0" algn="l">
              <a:lnSpc>
                <a:spcPct val="95999"/>
              </a:lnSpc>
              <a:spcBef>
                <a:spcPts val="0"/>
              </a:spcBef>
              <a:spcAft>
                <a:spcPts val="720"/>
              </a:spcAft>
            </a:pPr>
            <a:r>
              <a:rPr lang="en-US" sz="2400" b="1" spc="0">
                <a:solidFill>
                  <a:srgbClr val="000000"/>
                </a:solidFill>
                <a:latin typeface="Arial" panose="22635452340000000000" pitchFamily="2"/>
              </a:rPr>
              <a:t>competitive in the global manufacturing market</a:t>
            </a:r>
            <a:r>
              <a:rPr lang="en-US" sz="100" b="1" i="1" spc="0">
                <a:solidFill>
                  <a:srgbClr val="000000"/>
                </a:solidFill>
                <a:latin typeface="Arial" panose="22635452340000000000" pitchFamily="2"/>
              </a:rPr>
              <a:t> </a:t>
            </a:r>
          </a:p>
        </p:txBody>
      </p:sp>
    </p:spTree>
    <p:extLst>
      <p:ext uri="{BB962C8B-B14F-4D97-AF65-F5344CB8AC3E}">
        <p14:creationId xmlns:p14="http://schemas.microsoft.com/office/powerpoint/2010/main" val="1871632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7_1_">
    <p:spTree>
      <p:nvGrpSpPr>
        <p:cNvPr id="1" name=""/>
        <p:cNvGrpSpPr/>
        <p:nvPr/>
      </p:nvGrpSpPr>
      <p:grpSpPr>
        <a:xfrm>
          <a:off x="0" y="0"/>
          <a:ext cx="0" cy="0"/>
          <a:chOff x="0" y="0"/>
          <a:chExt cx="0" cy="0"/>
        </a:xfrm>
      </p:grpSpPr>
      <p:sp>
        <p:nvSpPr>
          <p:cNvPr id="136" name="Text Placeholder 135"/>
          <p:cNvSpPr>
            <a:spLocks noGrp="1"/>
          </p:cNvSpPr>
          <p:nvPr>
            <p:ph type="body" idx="10"/>
          </p:nvPr>
        </p:nvSpPr>
        <p:spPr>
          <a:xfrm>
            <a:off x="3088005" y="276225"/>
            <a:ext cx="2807335" cy="508000"/>
          </a:xfrm>
          <a:prstGeom prst="rect">
            <a:avLst/>
          </a:prstGeom>
          <a:noFill/>
          <a:ln w="0" cmpd="sng">
            <a:noFill/>
            <a:prstDash val="solid"/>
          </a:ln>
        </p:spPr>
        <p:txBody>
          <a:bodyPr vert="horz" lIns="0" tIns="0" rIns="0" bIns="0" anchor="t"/>
          <a:lstStyle/>
          <a:p>
            <a:pPr marL="0" marR="0" indent="0" algn="l">
              <a:lnSpc>
                <a:spcPts val="4200"/>
              </a:lnSpc>
              <a:spcAft>
                <a:spcPts val="0"/>
              </a:spcAft>
            </a:pPr>
            <a:r>
              <a:rPr lang="en-US" sz="4000" spc="0">
                <a:solidFill>
                  <a:srgbClr val="000000"/>
                </a:solidFill>
                <a:latin typeface="Arial" panose="22635452340000000000" pitchFamily="2"/>
              </a:rPr>
              <a:t>The Solution </a:t>
            </a:r>
          </a:p>
        </p:txBody>
      </p:sp>
      <p:sp>
        <p:nvSpPr>
          <p:cNvPr id="137" name="Text Placeholder 136"/>
          <p:cNvSpPr>
            <a:spLocks noGrp="1"/>
          </p:cNvSpPr>
          <p:nvPr>
            <p:ph type="body" idx="10"/>
          </p:nvPr>
        </p:nvSpPr>
        <p:spPr>
          <a:xfrm>
            <a:off x="283210" y="4151630"/>
            <a:ext cx="134620" cy="588010"/>
          </a:xfrm>
          <a:prstGeom prst="rect">
            <a:avLst/>
          </a:prstGeom>
          <a:noFill/>
          <a:ln w="0" cmpd="sng">
            <a:noFill/>
            <a:prstDash val="solid"/>
          </a:ln>
        </p:spPr>
        <p:txBody>
          <a:bodyPr vert="vert270" lIns="0" tIns="0" rIns="0" bIns="0" anchor="t"/>
          <a:lstStyle/>
          <a:p>
            <a:pPr marL="0" marR="0" indent="0" algn="l">
              <a:lnSpc>
                <a:spcPct val="95999"/>
              </a:lnSpc>
              <a:spcAft>
                <a:spcPts val="0"/>
              </a:spcAft>
            </a:pPr>
            <a:r>
              <a:rPr lang="en-US" sz="100">
                <a:solidFill>
                  <a:srgbClr val="000000"/>
                </a:solidFill>
                <a:latin typeface="Arial" panose="22635452340000000000" pitchFamily="2"/>
              </a:rPr>
              <a:t> </a:t>
            </a:r>
          </a:p>
        </p:txBody>
      </p:sp>
      <p:sp>
        <p:nvSpPr>
          <p:cNvPr id="138" name="Text Placeholder 137"/>
          <p:cNvSpPr>
            <a:spLocks noGrp="1"/>
          </p:cNvSpPr>
          <p:nvPr>
            <p:ph type="body" idx="10"/>
          </p:nvPr>
        </p:nvSpPr>
        <p:spPr>
          <a:xfrm>
            <a:off x="694690" y="4038600"/>
            <a:ext cx="40005" cy="311150"/>
          </a:xfrm>
          <a:prstGeom prst="rect">
            <a:avLst/>
          </a:prstGeom>
          <a:noFill/>
          <a:ln w="0" cmpd="sng">
            <a:noFill/>
            <a:prstDash val="solid"/>
          </a:ln>
        </p:spPr>
        <p:txBody>
          <a:bodyPr vert="vert" lIns="0" tIns="0" rIns="0" bIns="0" anchor="t"/>
          <a:lstStyle/>
          <a:p>
            <a:pPr marL="0" marR="0" indent="0" algn="l">
              <a:lnSpc>
                <a:spcPts val="300"/>
              </a:lnSpc>
              <a:spcAft>
                <a:spcPts val="0"/>
              </a:spcAft>
            </a:pPr>
            <a:r>
              <a:rPr lang="en-US" sz="450" b="1" spc="0">
                <a:solidFill>
                  <a:srgbClr val="000000"/>
                </a:solidFill>
                <a:latin typeface="Times New Roman" panose="22635452340000000000" pitchFamily="2"/>
              </a:rPr>
              <a:t>ITT .1--'7 </a:t>
            </a:r>
          </a:p>
        </p:txBody>
      </p:sp>
      <p:sp>
        <p:nvSpPr>
          <p:cNvPr id="139" name="Text Placeholder 138"/>
          <p:cNvSpPr>
            <a:spLocks noGrp="1"/>
          </p:cNvSpPr>
          <p:nvPr>
            <p:ph type="body" idx="10"/>
          </p:nvPr>
        </p:nvSpPr>
        <p:spPr>
          <a:xfrm>
            <a:off x="250190" y="5422265"/>
            <a:ext cx="152400" cy="377825"/>
          </a:xfrm>
          <a:prstGeom prst="rect">
            <a:avLst/>
          </a:prstGeom>
          <a:noFill/>
          <a:ln w="0" cmpd="sng">
            <a:noFill/>
            <a:prstDash val="solid"/>
          </a:ln>
        </p:spPr>
        <p:txBody>
          <a:bodyPr vert="vert270" lIns="0" tIns="0" rIns="0" bIns="0" anchor="t"/>
          <a:lstStyle/>
          <a:p>
            <a:pPr marL="0" marR="0" indent="0" algn="l">
              <a:lnSpc>
                <a:spcPct val="95999"/>
              </a:lnSpc>
              <a:spcAft>
                <a:spcPts val="0"/>
              </a:spcAft>
            </a:pPr>
            <a:r>
              <a:rPr lang="en-US" sz="100">
                <a:solidFill>
                  <a:srgbClr val="000000"/>
                </a:solidFill>
                <a:latin typeface="Arial" panose="22635452340000000000" pitchFamily="2"/>
              </a:rPr>
              <a:t> </a:t>
            </a:r>
          </a:p>
        </p:txBody>
      </p:sp>
      <p:sp>
        <p:nvSpPr>
          <p:cNvPr id="140" name="Text Placeholder 139"/>
          <p:cNvSpPr>
            <a:spLocks noGrp="1"/>
          </p:cNvSpPr>
          <p:nvPr>
            <p:ph type="body" idx="10"/>
          </p:nvPr>
        </p:nvSpPr>
        <p:spPr>
          <a:xfrm>
            <a:off x="121920" y="5129530"/>
            <a:ext cx="128270" cy="1350645"/>
          </a:xfrm>
          <a:prstGeom prst="rect">
            <a:avLst/>
          </a:prstGeom>
          <a:noFill/>
          <a:ln w="0" cmpd="sng">
            <a:noFill/>
            <a:prstDash val="solid"/>
          </a:ln>
        </p:spPr>
        <p:txBody>
          <a:bodyPr vert="vert270" lIns="0" tIns="0" rIns="0" bIns="0" anchor="t"/>
          <a:lstStyle/>
          <a:p>
            <a:pPr marL="0" marR="0" indent="0" algn="l">
              <a:lnSpc>
                <a:spcPct val="95999"/>
              </a:lnSpc>
              <a:spcAft>
                <a:spcPts val="0"/>
              </a:spcAft>
            </a:pPr>
            <a:r>
              <a:rPr lang="en-US" sz="100">
                <a:solidFill>
                  <a:srgbClr val="000000"/>
                </a:solidFill>
                <a:latin typeface="Arial" panose="22635452340000000000" pitchFamily="2"/>
              </a:rPr>
              <a:t> </a:t>
            </a:r>
          </a:p>
        </p:txBody>
      </p:sp>
      <p:sp>
        <p:nvSpPr>
          <p:cNvPr id="141" name="Text Placeholder 140"/>
          <p:cNvSpPr>
            <a:spLocks noGrp="1"/>
          </p:cNvSpPr>
          <p:nvPr>
            <p:ph type="body" idx="10"/>
          </p:nvPr>
        </p:nvSpPr>
        <p:spPr>
          <a:xfrm>
            <a:off x="868680" y="431800"/>
            <a:ext cx="8001000" cy="3170555"/>
          </a:xfrm>
          <a:prstGeom prst="rect">
            <a:avLst/>
          </a:prstGeom>
          <a:noFill/>
          <a:ln w="0" cmpd="sng">
            <a:noFill/>
            <a:prstDash val="solid"/>
          </a:ln>
        </p:spPr>
        <p:txBody>
          <a:bodyPr vert="horz" lIns="0" tIns="0" rIns="0" bIns="0" anchor="t"/>
          <a:lstStyle/>
          <a:p>
            <a:pPr marL="2286000" marR="0" indent="0" algn="l">
              <a:lnSpc>
                <a:spcPct val="82559"/>
              </a:lnSpc>
              <a:spcAft>
                <a:spcPts val="0"/>
              </a:spcAft>
            </a:pPr>
            <a:r>
              <a:rPr lang="en-US" sz="4000" spc="-50">
                <a:solidFill>
                  <a:srgbClr val="000000"/>
                </a:solidFill>
                <a:latin typeface="Arial" panose="22635452340000000000" pitchFamily="2"/>
              </a:rPr>
              <a:t>The Solution </a:t>
            </a:r>
          </a:p>
          <a:p>
            <a:pPr marL="502920" marR="0" indent="0" algn="l">
              <a:lnSpc>
                <a:spcPct val="95999"/>
              </a:lnSpc>
              <a:spcBef>
                <a:spcPts val="0"/>
              </a:spcBef>
              <a:spcAft>
                <a:spcPts val="0"/>
              </a:spcAft>
            </a:pPr>
            <a:r>
              <a:rPr lang="en-US" sz="2800" spc="-25">
                <a:solidFill>
                  <a:srgbClr val="FF0000"/>
                </a:solidFill>
                <a:latin typeface="Arial" panose="22635452340000000000" pitchFamily="2"/>
              </a:rPr>
              <a:t>Make Every Development Minute Count </a:t>
            </a:r>
          </a:p>
          <a:p>
            <a:pPr marL="3703320" marR="0" indent="0" algn="l">
              <a:lnSpc>
                <a:spcPct val="81599"/>
              </a:lnSpc>
              <a:spcBef>
                <a:spcPts val="8820"/>
              </a:spcBef>
              <a:spcAft>
                <a:spcPts val="0"/>
              </a:spcAft>
            </a:pPr>
            <a:r>
              <a:rPr lang="en-US" sz="2800" b="1" spc="-30">
                <a:solidFill>
                  <a:srgbClr val="000000"/>
                </a:solidFill>
                <a:latin typeface="Arial" panose="22635452340000000000" pitchFamily="2"/>
              </a:rPr>
              <a:t>40+ Hours Per Week </a:t>
            </a:r>
          </a:p>
          <a:p>
            <a:pPr marL="3657600" marR="0" indent="0" algn="l">
              <a:lnSpc>
                <a:spcPct val="95999"/>
              </a:lnSpc>
              <a:spcBef>
                <a:spcPts val="1800"/>
              </a:spcBef>
              <a:spcAft>
                <a:spcPts val="9360"/>
              </a:spcAft>
            </a:pPr>
            <a:r>
              <a:rPr lang="en-US" sz="2800" b="1" spc="-35">
                <a:solidFill>
                  <a:srgbClr val="000000"/>
                </a:solidFill>
                <a:latin typeface="Arial" panose="22635452340000000000" pitchFamily="2"/>
              </a:rPr>
              <a:t>5 Straight Semesters </a:t>
            </a:r>
          </a:p>
        </p:txBody>
      </p:sp>
      <p:sp>
        <p:nvSpPr>
          <p:cNvPr id="142" name="Text Placeholder 141"/>
          <p:cNvSpPr>
            <a:spLocks noGrp="1"/>
          </p:cNvSpPr>
          <p:nvPr>
            <p:ph type="body" idx="10"/>
          </p:nvPr>
        </p:nvSpPr>
        <p:spPr>
          <a:xfrm>
            <a:off x="1405255" y="3602355"/>
            <a:ext cx="542290" cy="473075"/>
          </a:xfrm>
          <a:prstGeom prst="rect">
            <a:avLst/>
          </a:prstGeom>
          <a:noFill/>
          <a:ln w="0" cmpd="sng">
            <a:noFill/>
            <a:prstDash val="solid"/>
          </a:ln>
        </p:spPr>
        <p:txBody>
          <a:bodyPr vert="horz" lIns="0" tIns="0" rIns="0" bIns="0" anchor="t"/>
          <a:lstStyle/>
          <a:p>
            <a:pPr algn="l"/>
            <a:r>
              <a:rPr lang="en-US" sz="100"/>
              <a:t> </a:t>
            </a:r>
          </a:p>
        </p:txBody>
      </p:sp>
      <p:sp>
        <p:nvSpPr>
          <p:cNvPr id="143" name="Text Placeholder 142"/>
          <p:cNvSpPr>
            <a:spLocks noGrp="1"/>
          </p:cNvSpPr>
          <p:nvPr>
            <p:ph type="body" idx="10"/>
          </p:nvPr>
        </p:nvSpPr>
        <p:spPr>
          <a:xfrm>
            <a:off x="1405255" y="4075430"/>
            <a:ext cx="381000" cy="553085"/>
          </a:xfrm>
          <a:prstGeom prst="rect">
            <a:avLst/>
          </a:prstGeom>
          <a:noFill/>
          <a:ln w="0" cmpd="sng">
            <a:noFill/>
            <a:prstDash val="solid"/>
          </a:ln>
        </p:spPr>
        <p:txBody>
          <a:bodyPr vert="horz" lIns="0" tIns="0" rIns="0" bIns="0" anchor="t"/>
          <a:lstStyle/>
          <a:p>
            <a:pPr algn="l"/>
            <a:r>
              <a:rPr lang="en-US" sz="100"/>
              <a:t> </a:t>
            </a:r>
          </a:p>
        </p:txBody>
      </p:sp>
      <p:sp>
        <p:nvSpPr>
          <p:cNvPr id="144" name="Text Placeholder 143"/>
          <p:cNvSpPr>
            <a:spLocks noGrp="1"/>
          </p:cNvSpPr>
          <p:nvPr>
            <p:ph type="body" idx="10"/>
          </p:nvPr>
        </p:nvSpPr>
        <p:spPr>
          <a:xfrm>
            <a:off x="868680" y="4628515"/>
            <a:ext cx="917575" cy="59055"/>
          </a:xfrm>
          <a:prstGeom prst="rect">
            <a:avLst/>
          </a:prstGeom>
          <a:noFill/>
          <a:ln w="0" cmpd="sng">
            <a:noFill/>
            <a:prstDash val="solid"/>
          </a:ln>
        </p:spPr>
        <p:txBody>
          <a:bodyPr vert="horz" lIns="0" tIns="0" rIns="0" bIns="0" anchor="t"/>
          <a:lstStyle/>
          <a:p>
            <a:pPr algn="l"/>
            <a:r>
              <a:rPr lang="en-US" sz="100"/>
              <a:t> </a:t>
            </a:r>
          </a:p>
        </p:txBody>
      </p:sp>
      <p:sp>
        <p:nvSpPr>
          <p:cNvPr id="150" name="Text Placeholder 149"/>
          <p:cNvSpPr>
            <a:spLocks noGrp="1"/>
          </p:cNvSpPr>
          <p:nvPr>
            <p:ph type="body" idx="10"/>
          </p:nvPr>
        </p:nvSpPr>
        <p:spPr>
          <a:xfrm>
            <a:off x="868680" y="3602355"/>
            <a:ext cx="536575" cy="1026160"/>
          </a:xfrm>
          <a:prstGeom prst="rect">
            <a:avLst/>
          </a:prstGeom>
          <a:noFill/>
          <a:ln w="0" cmpd="sng">
            <a:noFill/>
            <a:prstDash val="solid"/>
          </a:ln>
        </p:spPr>
        <p:txBody>
          <a:bodyPr vert="vert" lIns="0" tIns="0" rIns="0" bIns="0" anchor="t"/>
          <a:lstStyle/>
          <a:p>
            <a:pPr marL="0" marR="0" indent="0" algn="ctr">
              <a:lnSpc>
                <a:spcPts val="600"/>
              </a:lnSpc>
              <a:spcAft>
                <a:spcPts val="3060"/>
              </a:spcAft>
            </a:pPr>
            <a:r>
              <a:rPr lang="en-US" sz="700" b="1" spc="-30">
                <a:solidFill>
                  <a:srgbClr val="FFFFFF"/>
                </a:solidFill>
                <a:latin typeface="Bookman Old Style" panose="22635452340000000000" pitchFamily="2"/>
              </a:rPr>
              <a:t>%.0 </a:t>
            </a:r>
          </a:p>
        </p:txBody>
      </p:sp>
      <p:sp>
        <p:nvSpPr>
          <p:cNvPr id="151" name="Text Placeholder 150"/>
          <p:cNvSpPr>
            <a:spLocks noGrp="1"/>
          </p:cNvSpPr>
          <p:nvPr>
            <p:ph type="body" idx="10"/>
          </p:nvPr>
        </p:nvSpPr>
        <p:spPr>
          <a:xfrm>
            <a:off x="1786255" y="4075430"/>
            <a:ext cx="161290" cy="758825"/>
          </a:xfrm>
          <a:prstGeom prst="rect">
            <a:avLst/>
          </a:prstGeom>
          <a:noFill/>
          <a:ln w="0" cmpd="sng">
            <a:noFill/>
            <a:prstDash val="solid"/>
          </a:ln>
        </p:spPr>
        <p:txBody>
          <a:bodyPr vert="vert" lIns="0" tIns="45720" rIns="0" bIns="0" anchor="t">
            <a:normAutofit fontScale="55000"/>
          </a:bodyPr>
          <a:lstStyle/>
          <a:p>
            <a:pPr marL="0" marR="0" indent="0" algn="l">
              <a:lnSpc>
                <a:spcPct val="25919"/>
              </a:lnSpc>
              <a:spcAft>
                <a:spcPts val="0"/>
              </a:spcAft>
              <a:tabLst>
                <a:tab pos="758825" algn="r"/>
              </a:tabLst>
            </a:pPr>
            <a:r>
              <a:rPr lang="en-US" sz="2000" spc="0">
                <a:solidFill>
                  <a:srgbClr val="FFFFFF"/>
                </a:solidFill>
                <a:latin typeface="Bookman Old Style" panose="22635452340000000000" pitchFamily="2"/>
              </a:rPr>
              <a:t>*</a:t>
            </a:r>
            <a:r>
              <a:rPr lang="en-US" sz="100" spc="0">
                <a:solidFill>
                  <a:srgbClr val="000000"/>
                </a:solidFill>
                <a:latin typeface="Bookman Old Style" panose="22635452340000000000" pitchFamily="2"/>
              </a:rPr>
              <a:t> </a:t>
            </a:r>
            <a:r>
              <a:rPr lang="en-US" sz="1200" spc="0">
                <a:solidFill>
                  <a:srgbClr val="000000"/>
                </a:solidFill>
                <a:latin typeface="Bookman Old Style" panose="22635452340000000000" pitchFamily="2"/>
              </a:rPr>
              <a:t>c </a:t>
            </a:r>
          </a:p>
          <a:p>
            <a:pPr marL="0" marR="0" indent="0" algn="r">
              <a:lnSpc>
                <a:spcPct val="29759"/>
              </a:lnSpc>
              <a:spcBef>
                <a:spcPts val="0"/>
              </a:spcBef>
              <a:spcAft>
                <a:spcPts val="0"/>
              </a:spcAft>
            </a:pPr>
            <a:r>
              <a:rPr lang="en-US" sz="1200" spc="0">
                <a:solidFill>
                  <a:srgbClr val="000000"/>
                </a:solidFill>
                <a:latin typeface="Bookman Old Style" panose="22635452340000000000" pitchFamily="2"/>
              </a:rPr>
              <a:t>u </a:t>
            </a:r>
          </a:p>
        </p:txBody>
      </p:sp>
      <p:sp>
        <p:nvSpPr>
          <p:cNvPr id="152" name="Text Placeholder 151"/>
          <p:cNvSpPr>
            <a:spLocks noGrp="1"/>
          </p:cNvSpPr>
          <p:nvPr>
            <p:ph type="body" idx="10"/>
          </p:nvPr>
        </p:nvSpPr>
        <p:spPr>
          <a:xfrm>
            <a:off x="1947545" y="3602355"/>
            <a:ext cx="558165" cy="1026160"/>
          </a:xfrm>
          <a:prstGeom prst="rect">
            <a:avLst/>
          </a:prstGeom>
          <a:noFill/>
          <a:ln w="0" cmpd="sng">
            <a:noFill/>
            <a:prstDash val="solid"/>
          </a:ln>
        </p:spPr>
        <p:txBody>
          <a:bodyPr vert="vert" lIns="0" tIns="0" rIns="0" bIns="0" anchor="t">
            <a:normAutofit fontScale="90000"/>
          </a:bodyPr>
          <a:lstStyle/>
          <a:p>
            <a:pPr marL="0" marR="0" indent="0" algn="ctr">
              <a:lnSpc>
                <a:spcPts val="1300"/>
              </a:lnSpc>
              <a:spcAft>
                <a:spcPts val="2520"/>
              </a:spcAft>
            </a:pPr>
            <a:r>
              <a:rPr lang="en-US" sz="2000" spc="-180">
                <a:solidFill>
                  <a:srgbClr val="FFFFFF"/>
                </a:solidFill>
                <a:latin typeface="Bookman Old Style" panose="22635452340000000000" pitchFamily="2"/>
              </a:rPr>
              <a:t>oo </a:t>
            </a:r>
          </a:p>
        </p:txBody>
      </p:sp>
      <p:sp>
        <p:nvSpPr>
          <p:cNvPr id="153" name="Text Placeholder 152"/>
          <p:cNvSpPr>
            <a:spLocks noGrp="1"/>
          </p:cNvSpPr>
          <p:nvPr>
            <p:ph type="body" idx="10"/>
          </p:nvPr>
        </p:nvSpPr>
        <p:spPr>
          <a:xfrm>
            <a:off x="2505710" y="3602355"/>
            <a:ext cx="6363970" cy="1026160"/>
          </a:xfrm>
          <a:prstGeom prst="rect">
            <a:avLst/>
          </a:prstGeom>
          <a:noFill/>
          <a:ln w="0" cmpd="sng">
            <a:noFill/>
            <a:prstDash val="solid"/>
          </a:ln>
        </p:spPr>
        <p:txBody>
          <a:bodyPr vert="vert" lIns="0" tIns="5737860" rIns="0" bIns="0" anchor="t">
            <a:normAutofit fontScale="90000"/>
          </a:bodyPr>
          <a:lstStyle/>
          <a:p>
            <a:pPr marL="0" marR="0" indent="0" algn="ctr">
              <a:lnSpc>
                <a:spcPts val="1200"/>
              </a:lnSpc>
              <a:spcAft>
                <a:spcPts val="3240"/>
              </a:spcAft>
            </a:pPr>
            <a:r>
              <a:rPr lang="en-US" sz="2000" spc="0">
                <a:solidFill>
                  <a:srgbClr val="FFFFFF"/>
                </a:solidFill>
                <a:latin typeface="Bookman Old Style" panose="22635452340000000000" pitchFamily="2"/>
              </a:rPr>
              <a:t>0 </a:t>
            </a:r>
          </a:p>
        </p:txBody>
      </p:sp>
    </p:spTree>
    <p:extLst>
      <p:ext uri="{BB962C8B-B14F-4D97-AF65-F5344CB8AC3E}">
        <p14:creationId xmlns:p14="http://schemas.microsoft.com/office/powerpoint/2010/main" val="39944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5_1_">
    <p:spTree>
      <p:nvGrpSpPr>
        <p:cNvPr id="1" name=""/>
        <p:cNvGrpSpPr/>
        <p:nvPr/>
      </p:nvGrpSpPr>
      <p:grpSpPr>
        <a:xfrm>
          <a:off x="0" y="0"/>
          <a:ext cx="0" cy="0"/>
          <a:chOff x="0" y="0"/>
          <a:chExt cx="0" cy="0"/>
        </a:xfrm>
      </p:grpSpPr>
      <p:sp>
        <p:nvSpPr>
          <p:cNvPr id="91" name="Text Placeholder 90"/>
          <p:cNvSpPr>
            <a:spLocks noGrp="1"/>
          </p:cNvSpPr>
          <p:nvPr>
            <p:ph type="body" idx="10"/>
          </p:nvPr>
        </p:nvSpPr>
        <p:spPr>
          <a:xfrm>
            <a:off x="542290" y="431800"/>
            <a:ext cx="8001000" cy="1281430"/>
          </a:xfrm>
          <a:prstGeom prst="rect">
            <a:avLst/>
          </a:prstGeom>
          <a:noFill/>
          <a:ln w="0" cmpd="sng">
            <a:noFill/>
            <a:prstDash val="solid"/>
          </a:ln>
        </p:spPr>
        <p:txBody>
          <a:bodyPr vert="horz" lIns="0" tIns="0" rIns="0" bIns="0" anchor="t"/>
          <a:lstStyle/>
          <a:p>
            <a:pPr marL="0" marR="0" indent="0" algn="ctr">
              <a:lnSpc>
                <a:spcPct val="82559"/>
              </a:lnSpc>
              <a:spcAft>
                <a:spcPts val="0"/>
              </a:spcAft>
            </a:pPr>
            <a:r>
              <a:rPr lang="en-US" sz="4000" spc="0">
                <a:solidFill>
                  <a:srgbClr val="000000"/>
                </a:solidFill>
                <a:latin typeface="Arial" panose="22635452340000000000" pitchFamily="2"/>
              </a:rPr>
              <a:t>The Solution </a:t>
            </a:r>
          </a:p>
          <a:p>
            <a:pPr marL="0" marR="0" indent="0" algn="ctr">
              <a:lnSpc>
                <a:spcPct val="95999"/>
              </a:lnSpc>
              <a:spcBef>
                <a:spcPts val="0"/>
              </a:spcBef>
              <a:spcAft>
                <a:spcPts val="2520"/>
              </a:spcAft>
            </a:pPr>
            <a:r>
              <a:rPr lang="en-US" sz="2800" spc="-95">
                <a:solidFill>
                  <a:srgbClr val="FF0000"/>
                </a:solidFill>
                <a:latin typeface="Arial" panose="22635452340000000000" pitchFamily="2"/>
              </a:rPr>
              <a:t>Totally Redesign The Community College Program </a:t>
            </a:r>
          </a:p>
        </p:txBody>
      </p:sp>
      <p:sp>
        <p:nvSpPr>
          <p:cNvPr id="92" name="Text Placeholder 91"/>
          <p:cNvSpPr>
            <a:spLocks noGrp="1"/>
          </p:cNvSpPr>
          <p:nvPr>
            <p:ph type="body" idx="10"/>
          </p:nvPr>
        </p:nvSpPr>
        <p:spPr>
          <a:xfrm>
            <a:off x="5327650" y="1780540"/>
            <a:ext cx="24765" cy="850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en-US" sz="1800" spc="0">
                <a:solidFill>
                  <a:srgbClr val="000000"/>
                </a:solidFill>
                <a:latin typeface="Arial" panose="22635452340000000000" pitchFamily="2"/>
              </a:rPr>
              <a:t>l </a:t>
            </a:r>
          </a:p>
        </p:txBody>
      </p:sp>
      <p:sp>
        <p:nvSpPr>
          <p:cNvPr id="93" name="Text Placeholder 92"/>
          <p:cNvSpPr>
            <a:spLocks noGrp="1"/>
          </p:cNvSpPr>
          <p:nvPr>
            <p:ph type="body" idx="10"/>
          </p:nvPr>
        </p:nvSpPr>
        <p:spPr>
          <a:xfrm>
            <a:off x="6513830" y="1713230"/>
            <a:ext cx="115570" cy="169545"/>
          </a:xfrm>
          <a:prstGeom prst="rect">
            <a:avLst/>
          </a:prstGeom>
          <a:noFill/>
          <a:ln w="0" cmpd="sng">
            <a:noFill/>
            <a:prstDash val="solid"/>
          </a:ln>
        </p:spPr>
        <p:txBody>
          <a:bodyPr vert="vert270" lIns="0" tIns="0" rIns="0" bIns="0" anchor="t"/>
          <a:lstStyle/>
          <a:p>
            <a:pPr marL="0" marR="0" indent="0" algn="r">
              <a:lnSpc>
                <a:spcPts val="800"/>
              </a:lnSpc>
              <a:spcAft>
                <a:spcPts val="0"/>
              </a:spcAft>
            </a:pPr>
            <a:r>
              <a:rPr lang="en-US" sz="1300" b="1" spc="0">
                <a:solidFill>
                  <a:srgbClr val="000000"/>
                </a:solidFill>
                <a:latin typeface="Bookman Old Style" panose="22635452340000000000" pitchFamily="1"/>
              </a:rPr>
              <a:t>R </a:t>
            </a:r>
          </a:p>
        </p:txBody>
      </p:sp>
      <p:sp>
        <p:nvSpPr>
          <p:cNvPr id="96" name="Text Placeholder 95"/>
          <p:cNvSpPr>
            <a:spLocks noGrp="1"/>
          </p:cNvSpPr>
          <p:nvPr>
            <p:ph type="body" idx="10"/>
          </p:nvPr>
        </p:nvSpPr>
        <p:spPr>
          <a:xfrm>
            <a:off x="841375" y="4115435"/>
            <a:ext cx="158115" cy="106680"/>
          </a:xfrm>
          <a:prstGeom prst="rect">
            <a:avLst/>
          </a:prstGeom>
          <a:noFill/>
          <a:ln w="0" cmpd="sng">
            <a:noFill/>
            <a:prstDash val="solid"/>
          </a:ln>
        </p:spPr>
        <p:txBody>
          <a:bodyPr vert="horz" lIns="0" tIns="0" rIns="0" bIns="0" anchor="t"/>
          <a:lstStyle/>
          <a:p>
            <a:pPr marL="0" marR="0" indent="0" algn="l">
              <a:lnSpc>
                <a:spcPct val="77759"/>
              </a:lnSpc>
              <a:spcAft>
                <a:spcPts val="0"/>
              </a:spcAft>
            </a:pPr>
            <a:r>
              <a:rPr lang="en-US" sz="900" b="1" spc="-55">
                <a:solidFill>
                  <a:srgbClr val="000000"/>
                </a:solidFill>
                <a:latin typeface="Arial" panose="22635452340000000000" pitchFamily="2"/>
              </a:rPr>
              <a:t>ing </a:t>
            </a:r>
          </a:p>
        </p:txBody>
      </p:sp>
      <p:sp>
        <p:nvSpPr>
          <p:cNvPr id="97" name="Text Placeholder 96"/>
          <p:cNvSpPr>
            <a:spLocks noGrp="1"/>
          </p:cNvSpPr>
          <p:nvPr>
            <p:ph type="body" idx="10"/>
          </p:nvPr>
        </p:nvSpPr>
        <p:spPr>
          <a:xfrm>
            <a:off x="877570" y="5124450"/>
            <a:ext cx="125095" cy="106680"/>
          </a:xfrm>
          <a:prstGeom prst="rect">
            <a:avLst/>
          </a:prstGeom>
          <a:noFill/>
          <a:ln w="0" cmpd="sng">
            <a:noFill/>
            <a:prstDash val="solid"/>
          </a:ln>
        </p:spPr>
        <p:txBody>
          <a:bodyPr vert="horz" lIns="0" tIns="0" rIns="0" bIns="0" anchor="t"/>
          <a:lstStyle/>
          <a:p>
            <a:pPr marL="0" marR="0" indent="0" algn="l">
              <a:lnSpc>
                <a:spcPct val="77759"/>
              </a:lnSpc>
              <a:spcAft>
                <a:spcPts val="0"/>
              </a:spcAft>
            </a:pPr>
            <a:r>
              <a:rPr lang="en-US" sz="900" b="1" spc="-75">
                <a:solidFill>
                  <a:srgbClr val="000000"/>
                </a:solidFill>
                <a:latin typeface="Arial" panose="22635452340000000000" pitchFamily="2"/>
              </a:rPr>
              <a:t>ng </a:t>
            </a:r>
          </a:p>
        </p:txBody>
      </p:sp>
      <p:sp>
        <p:nvSpPr>
          <p:cNvPr id="98" name="Text Placeholder 97"/>
          <p:cNvSpPr>
            <a:spLocks noGrp="1"/>
          </p:cNvSpPr>
          <p:nvPr>
            <p:ph type="body" idx="10"/>
          </p:nvPr>
        </p:nvSpPr>
        <p:spPr>
          <a:xfrm>
            <a:off x="1222375" y="2289175"/>
            <a:ext cx="81915" cy="489585"/>
          </a:xfrm>
          <a:prstGeom prst="rect">
            <a:avLst/>
          </a:prstGeom>
          <a:noFill/>
          <a:ln w="0" cmpd="sng">
            <a:noFill/>
            <a:prstDash val="solid"/>
          </a:ln>
        </p:spPr>
        <p:txBody>
          <a:bodyPr vert="vert270" lIns="0" tIns="0" rIns="0" bIns="0" anchor="t"/>
          <a:lstStyle/>
          <a:p>
            <a:pPr marL="0" marR="0" indent="0" algn="r">
              <a:lnSpc>
                <a:spcPts val="600"/>
              </a:lnSpc>
              <a:spcAft>
                <a:spcPts val="0"/>
              </a:spcAft>
            </a:pPr>
            <a:r>
              <a:rPr lang="en-US" sz="750" spc="220">
                <a:solidFill>
                  <a:srgbClr val="000000"/>
                </a:solidFill>
                <a:latin typeface="Arial Narrow" panose="22635452340000000000" pitchFamily="2"/>
              </a:rPr>
              <a:t>g </a:t>
            </a:r>
            <a:r>
              <a:rPr lang="en-US" sz="550" b="1" spc="220">
                <a:solidFill>
                  <a:srgbClr val="000000"/>
                </a:solidFill>
                <a:latin typeface="Verdana" panose="22635452340000000000" pitchFamily="2"/>
              </a:rPr>
              <a:t>R. X </a:t>
            </a:r>
          </a:p>
        </p:txBody>
      </p:sp>
      <p:sp>
        <p:nvSpPr>
          <p:cNvPr id="99" name="Text Placeholder 98"/>
          <p:cNvSpPr>
            <a:spLocks noGrp="1"/>
          </p:cNvSpPr>
          <p:nvPr>
            <p:ph type="body" idx="10"/>
          </p:nvPr>
        </p:nvSpPr>
        <p:spPr>
          <a:xfrm>
            <a:off x="1319530" y="2917190"/>
            <a:ext cx="210820" cy="8001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900" b="1" spc="-65">
                <a:solidFill>
                  <a:srgbClr val="000000"/>
                </a:solidFill>
                <a:latin typeface="Arial" panose="22635452340000000000" pitchFamily="2"/>
              </a:rPr>
              <a:t>1</a:t>
            </a:r>
            <a:r>
              <a:rPr lang="en-US" sz="600" b="1" spc="-65">
                <a:solidFill>
                  <a:srgbClr val="000000"/>
                </a:solidFill>
                <a:latin typeface="Arial" panose="22635452340000000000" pitchFamily="2"/>
              </a:rPr>
              <a:t>st</a:t>
            </a:r>
            <a:r>
              <a:rPr lang="en-US" sz="900" b="1" spc="-65">
                <a:solidFill>
                  <a:srgbClr val="000000"/>
                </a:solidFill>
                <a:latin typeface="Arial" panose="22635452340000000000" pitchFamily="2"/>
              </a:rPr>
              <a:t> S </a:t>
            </a:r>
          </a:p>
        </p:txBody>
      </p:sp>
      <p:sp>
        <p:nvSpPr>
          <p:cNvPr id="100" name="Text Placeholder 99"/>
          <p:cNvSpPr>
            <a:spLocks noGrp="1"/>
          </p:cNvSpPr>
          <p:nvPr>
            <p:ph type="body" idx="10"/>
          </p:nvPr>
        </p:nvSpPr>
        <p:spPr>
          <a:xfrm>
            <a:off x="1347470" y="2322830"/>
            <a:ext cx="60960" cy="188595"/>
          </a:xfrm>
          <a:prstGeom prst="rect">
            <a:avLst/>
          </a:prstGeom>
          <a:noFill/>
          <a:ln w="0" cmpd="sng">
            <a:noFill/>
            <a:prstDash val="solid"/>
          </a:ln>
        </p:spPr>
        <p:txBody>
          <a:bodyPr vert="vert270" lIns="0" tIns="0" rIns="0" bIns="0" anchor="t"/>
          <a:lstStyle/>
          <a:p>
            <a:pPr marL="0" marR="0" indent="0" algn="r">
              <a:lnSpc>
                <a:spcPts val="400"/>
              </a:lnSpc>
              <a:spcAft>
                <a:spcPts val="0"/>
              </a:spcAft>
            </a:pPr>
            <a:r>
              <a:rPr lang="en-US" sz="550" b="1" spc="10">
                <a:solidFill>
                  <a:srgbClr val="000000"/>
                </a:solidFill>
                <a:latin typeface="Verdana" panose="22635452340000000000" pitchFamily="2"/>
              </a:rPr>
              <a:t>W C </a:t>
            </a:r>
          </a:p>
        </p:txBody>
      </p:sp>
      <p:sp>
        <p:nvSpPr>
          <p:cNvPr id="101" name="Text Placeholder 100"/>
          <p:cNvSpPr>
            <a:spLocks noGrp="1"/>
          </p:cNvSpPr>
          <p:nvPr>
            <p:ph type="body" idx="10"/>
          </p:nvPr>
        </p:nvSpPr>
        <p:spPr>
          <a:xfrm>
            <a:off x="1353185" y="3526790"/>
            <a:ext cx="103505" cy="6540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50" spc="-25">
                <a:solidFill>
                  <a:srgbClr val="000000"/>
                </a:solidFill>
                <a:latin typeface="Arial" panose="22635452340000000000" pitchFamily="2"/>
              </a:rPr>
              <a:t>Int </a:t>
            </a:r>
          </a:p>
        </p:txBody>
      </p:sp>
      <p:sp>
        <p:nvSpPr>
          <p:cNvPr id="102" name="Text Placeholder 101"/>
          <p:cNvSpPr>
            <a:spLocks noGrp="1"/>
          </p:cNvSpPr>
          <p:nvPr>
            <p:ph type="body" idx="10"/>
          </p:nvPr>
        </p:nvSpPr>
        <p:spPr>
          <a:xfrm>
            <a:off x="1456690" y="2716530"/>
            <a:ext cx="128270" cy="6286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700" spc="-75" baseline="30000">
                <a:solidFill>
                  <a:srgbClr val="000000"/>
                </a:solidFill>
                <a:latin typeface="Arial" panose="22635452340000000000" pitchFamily="2"/>
              </a:rPr>
              <a:t>40</a:t>
            </a:r>
            <a:r>
              <a:rPr lang="en-US" sz="700" spc="-75">
                <a:solidFill>
                  <a:srgbClr val="000000"/>
                </a:solidFill>
                <a:latin typeface="Arial" panose="22635452340000000000" pitchFamily="2"/>
              </a:rPr>
              <a:t>+ </a:t>
            </a:r>
          </a:p>
        </p:txBody>
      </p:sp>
      <p:sp>
        <p:nvSpPr>
          <p:cNvPr id="103" name="Text Placeholder 102"/>
          <p:cNvSpPr>
            <a:spLocks noGrp="1"/>
          </p:cNvSpPr>
          <p:nvPr>
            <p:ph type="body" idx="10"/>
          </p:nvPr>
        </p:nvSpPr>
        <p:spPr>
          <a:xfrm>
            <a:off x="1471930" y="6420485"/>
            <a:ext cx="97790" cy="6604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900" spc="-65">
                <a:solidFill>
                  <a:srgbClr val="000000"/>
                </a:solidFill>
                <a:latin typeface="Arial" panose="22635452340000000000" pitchFamily="2"/>
              </a:rPr>
              <a:t>At </a:t>
            </a:r>
          </a:p>
        </p:txBody>
      </p:sp>
      <p:sp>
        <p:nvSpPr>
          <p:cNvPr id="104" name="Text Placeholder 103"/>
          <p:cNvSpPr>
            <a:spLocks noGrp="1"/>
          </p:cNvSpPr>
          <p:nvPr>
            <p:ph type="body" idx="10"/>
          </p:nvPr>
        </p:nvSpPr>
        <p:spPr>
          <a:xfrm>
            <a:off x="1475105" y="4116070"/>
            <a:ext cx="289560" cy="7874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900" spc="20">
                <a:solidFill>
                  <a:srgbClr val="000000"/>
                </a:solidFill>
                <a:latin typeface="Arial" panose="22635452340000000000" pitchFamily="2"/>
              </a:rPr>
              <a:t>Irodu </a:t>
            </a:r>
          </a:p>
        </p:txBody>
      </p:sp>
      <p:sp>
        <p:nvSpPr>
          <p:cNvPr id="105" name="Text Placeholder 104"/>
          <p:cNvSpPr>
            <a:spLocks noGrp="1"/>
          </p:cNvSpPr>
          <p:nvPr>
            <p:ph type="body" idx="10"/>
          </p:nvPr>
        </p:nvSpPr>
        <p:spPr>
          <a:xfrm>
            <a:off x="1520825" y="2331720"/>
            <a:ext cx="76200" cy="286385"/>
          </a:xfrm>
          <a:prstGeom prst="rect">
            <a:avLst/>
          </a:prstGeom>
          <a:noFill/>
          <a:ln w="0" cmpd="sng">
            <a:noFill/>
            <a:prstDash val="solid"/>
          </a:ln>
        </p:spPr>
        <p:txBody>
          <a:bodyPr vert="vert270" lIns="0" tIns="0" rIns="0" bIns="0" anchor="t"/>
          <a:lstStyle/>
          <a:p>
            <a:pPr marL="0" marR="0" indent="0" algn="l">
              <a:lnSpc>
                <a:spcPct val="95999"/>
              </a:lnSpc>
              <a:spcAft>
                <a:spcPts val="0"/>
              </a:spcAft>
            </a:pPr>
            <a:r>
              <a:rPr lang="en-US" sz="100">
                <a:solidFill>
                  <a:srgbClr val="000000"/>
                </a:solidFill>
                <a:latin typeface="Arial" panose="22635452340000000000" pitchFamily="2"/>
              </a:rPr>
              <a:t> </a:t>
            </a:r>
          </a:p>
        </p:txBody>
      </p:sp>
      <p:sp>
        <p:nvSpPr>
          <p:cNvPr id="106" name="Text Placeholder 105"/>
          <p:cNvSpPr>
            <a:spLocks noGrp="1"/>
          </p:cNvSpPr>
          <p:nvPr>
            <p:ph type="body" idx="10"/>
          </p:nvPr>
        </p:nvSpPr>
        <p:spPr>
          <a:xfrm>
            <a:off x="1694815" y="2322830"/>
            <a:ext cx="73025" cy="301625"/>
          </a:xfrm>
          <a:prstGeom prst="rect">
            <a:avLst/>
          </a:prstGeom>
          <a:noFill/>
          <a:ln w="0" cmpd="sng">
            <a:noFill/>
            <a:prstDash val="solid"/>
          </a:ln>
        </p:spPr>
        <p:txBody>
          <a:bodyPr vert="vert270" lIns="0" tIns="0" rIns="0" bIns="0" anchor="t"/>
          <a:lstStyle/>
          <a:p>
            <a:pPr marL="0" marR="0" indent="0" algn="l">
              <a:lnSpc>
                <a:spcPct val="95999"/>
              </a:lnSpc>
              <a:spcAft>
                <a:spcPts val="0"/>
              </a:spcAft>
            </a:pPr>
            <a:r>
              <a:rPr lang="en-US" sz="100">
                <a:solidFill>
                  <a:srgbClr val="000000"/>
                </a:solidFill>
                <a:latin typeface="Arial" panose="22635452340000000000" pitchFamily="2"/>
              </a:rPr>
              <a:t> </a:t>
            </a:r>
          </a:p>
        </p:txBody>
      </p:sp>
      <p:sp>
        <p:nvSpPr>
          <p:cNvPr id="107" name="Text Placeholder 106"/>
          <p:cNvSpPr>
            <a:spLocks noGrp="1"/>
          </p:cNvSpPr>
          <p:nvPr>
            <p:ph type="body" idx="10"/>
          </p:nvPr>
        </p:nvSpPr>
        <p:spPr>
          <a:xfrm>
            <a:off x="1908175" y="2088515"/>
            <a:ext cx="73025" cy="157480"/>
          </a:xfrm>
          <a:prstGeom prst="rect">
            <a:avLst/>
          </a:prstGeom>
          <a:noFill/>
          <a:ln w="0" cmpd="sng">
            <a:noFill/>
            <a:prstDash val="solid"/>
          </a:ln>
        </p:spPr>
        <p:txBody>
          <a:bodyPr vert="horz" lIns="0" tIns="0" rIns="0" bIns="0" anchor="t"/>
          <a:lstStyle/>
          <a:p>
            <a:pPr marL="0" marR="0" indent="0" algn="l">
              <a:lnSpc>
                <a:spcPct val="89279"/>
              </a:lnSpc>
              <a:spcAft>
                <a:spcPts val="0"/>
              </a:spcAft>
            </a:pPr>
            <a:r>
              <a:rPr lang="en-US" sz="700" spc="-105">
                <a:solidFill>
                  <a:srgbClr val="000000"/>
                </a:solidFill>
                <a:latin typeface="Arial" panose="22635452340000000000" pitchFamily="2"/>
              </a:rPr>
              <a:t>ay </a:t>
            </a:r>
          </a:p>
          <a:p>
            <a:pPr marL="0" marR="0" indent="0" algn="l">
              <a:lnSpc>
                <a:spcPts val="400"/>
              </a:lnSpc>
              <a:spcBef>
                <a:spcPts val="0"/>
              </a:spcBef>
              <a:spcAft>
                <a:spcPts val="0"/>
              </a:spcAft>
            </a:pPr>
            <a:r>
              <a:rPr lang="en-US" sz="600" b="1" spc="0">
                <a:solidFill>
                  <a:srgbClr val="000000"/>
                </a:solidFill>
                <a:latin typeface="Arial" panose="22635452340000000000" pitchFamily="2"/>
              </a:rPr>
              <a:t>h </a:t>
            </a:r>
          </a:p>
        </p:txBody>
      </p:sp>
      <p:sp>
        <p:nvSpPr>
          <p:cNvPr id="108" name="Text Placeholder 107"/>
          <p:cNvSpPr>
            <a:spLocks noGrp="1"/>
          </p:cNvSpPr>
          <p:nvPr>
            <p:ph type="body" idx="10"/>
          </p:nvPr>
        </p:nvSpPr>
        <p:spPr>
          <a:xfrm>
            <a:off x="1911350" y="2331720"/>
            <a:ext cx="33020" cy="296545"/>
          </a:xfrm>
          <a:prstGeom prst="rect">
            <a:avLst/>
          </a:prstGeom>
          <a:noFill/>
          <a:ln w="0" cmpd="sng">
            <a:noFill/>
            <a:prstDash val="solid"/>
          </a:ln>
        </p:spPr>
        <p:txBody>
          <a:bodyPr vert="vert270" lIns="0" tIns="0" rIns="0" bIns="0" anchor="t"/>
          <a:lstStyle/>
          <a:p>
            <a:pPr marL="0" marR="0" indent="0" algn="r">
              <a:lnSpc>
                <a:spcPts val="200"/>
              </a:lnSpc>
              <a:spcAft>
                <a:spcPts val="0"/>
              </a:spcAft>
            </a:pPr>
            <a:r>
              <a:rPr lang="en-US" sz="350" b="1" spc="-20">
                <a:solidFill>
                  <a:srgbClr val="000000"/>
                </a:solidFill>
                <a:latin typeface="Bookman Old Style" panose="22635452340000000000" pitchFamily="2"/>
              </a:rPr>
              <a:t>1/.....,1.. I </a:t>
            </a:r>
          </a:p>
        </p:txBody>
      </p:sp>
      <p:sp>
        <p:nvSpPr>
          <p:cNvPr id="109" name="Text Placeholder 108"/>
          <p:cNvSpPr>
            <a:spLocks noGrp="1"/>
          </p:cNvSpPr>
          <p:nvPr>
            <p:ph type="body" idx="10"/>
          </p:nvPr>
        </p:nvSpPr>
        <p:spPr>
          <a:xfrm>
            <a:off x="2035810" y="2322830"/>
            <a:ext cx="79375" cy="212090"/>
          </a:xfrm>
          <a:prstGeom prst="rect">
            <a:avLst/>
          </a:prstGeom>
          <a:noFill/>
          <a:ln w="0" cmpd="sng">
            <a:noFill/>
            <a:prstDash val="solid"/>
          </a:ln>
        </p:spPr>
        <p:txBody>
          <a:bodyPr vert="vert270" lIns="0" tIns="0" rIns="0" bIns="0" anchor="t"/>
          <a:lstStyle/>
          <a:p>
            <a:pPr marL="0" marR="0" indent="0" algn="r">
              <a:lnSpc>
                <a:spcPts val="600"/>
              </a:lnSpc>
              <a:spcAft>
                <a:spcPts val="0"/>
              </a:spcAft>
            </a:pPr>
            <a:r>
              <a:rPr lang="en-US" sz="750" spc="-50">
                <a:solidFill>
                  <a:srgbClr val="000000"/>
                </a:solidFill>
                <a:latin typeface="Verdana" panose="22635452340000000000" pitchFamily="2"/>
              </a:rPr>
              <a:t>WOI </a:t>
            </a:r>
          </a:p>
        </p:txBody>
      </p:sp>
      <p:sp>
        <p:nvSpPr>
          <p:cNvPr id="110" name="Text Placeholder 109"/>
          <p:cNvSpPr>
            <a:spLocks noGrp="1"/>
          </p:cNvSpPr>
          <p:nvPr>
            <p:ph type="body" idx="10"/>
          </p:nvPr>
        </p:nvSpPr>
        <p:spPr>
          <a:xfrm>
            <a:off x="2456815" y="2604135"/>
            <a:ext cx="133985" cy="5270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i="1" spc="-95">
                <a:solidFill>
                  <a:srgbClr val="000000"/>
                </a:solidFill>
                <a:latin typeface="Arial" panose="22635452340000000000" pitchFamily="2"/>
              </a:rPr>
              <a:t>ai</a:t>
            </a:r>
            <a:r>
              <a:rPr lang="en-US" sz="600" i="1" spc="-95" baseline="-25000">
                <a:solidFill>
                  <a:srgbClr val="000000"/>
                </a:solidFill>
                <a:latin typeface="Arial" panose="22635452340000000000" pitchFamily="2"/>
              </a:rPr>
              <a:t>g</a:t>
            </a:r>
            <a:r>
              <a:rPr lang="en-US" sz="600" i="1" spc="-95">
                <a:solidFill>
                  <a:srgbClr val="000000"/>
                </a:solidFill>
                <a:latin typeface="Arial" panose="22635452340000000000" pitchFamily="2"/>
              </a:rPr>
              <a:t>h </a:t>
            </a:r>
          </a:p>
        </p:txBody>
      </p:sp>
      <p:sp>
        <p:nvSpPr>
          <p:cNvPr id="111" name="Text Placeholder 110"/>
          <p:cNvSpPr>
            <a:spLocks noGrp="1"/>
          </p:cNvSpPr>
          <p:nvPr>
            <p:ph type="body" idx="10"/>
          </p:nvPr>
        </p:nvSpPr>
        <p:spPr>
          <a:xfrm>
            <a:off x="2465705" y="4137025"/>
            <a:ext cx="231775" cy="5778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900" spc="-50">
                <a:solidFill>
                  <a:srgbClr val="000000"/>
                </a:solidFill>
                <a:latin typeface="Arial" panose="22635452340000000000" pitchFamily="2"/>
              </a:rPr>
              <a:t>Main </a:t>
            </a:r>
          </a:p>
        </p:txBody>
      </p:sp>
      <p:sp>
        <p:nvSpPr>
          <p:cNvPr id="112" name="Text Placeholder 111"/>
          <p:cNvSpPr>
            <a:spLocks noGrp="1"/>
          </p:cNvSpPr>
          <p:nvPr>
            <p:ph type="body" idx="10"/>
          </p:nvPr>
        </p:nvSpPr>
        <p:spPr>
          <a:xfrm>
            <a:off x="2633345" y="3502660"/>
            <a:ext cx="33655" cy="89535"/>
          </a:xfrm>
          <a:prstGeom prst="rect">
            <a:avLst/>
          </a:prstGeom>
          <a:noFill/>
          <a:ln w="0" cmpd="sng">
            <a:noFill/>
            <a:prstDash val="solid"/>
          </a:ln>
        </p:spPr>
        <p:txBody>
          <a:bodyPr vert="horz" lIns="0" tIns="0" rIns="0" bIns="0" anchor="t"/>
          <a:lstStyle/>
          <a:p>
            <a:pPr marL="0" marR="0" indent="0" algn="l">
              <a:lnSpc>
                <a:spcPct val="78719"/>
              </a:lnSpc>
              <a:spcAft>
                <a:spcPts val="0"/>
              </a:spcAft>
            </a:pPr>
            <a:r>
              <a:rPr lang="en-US" sz="750" spc="0">
                <a:solidFill>
                  <a:srgbClr val="000000"/>
                </a:solidFill>
                <a:latin typeface="Arial" panose="22635452340000000000" pitchFamily="2"/>
              </a:rPr>
              <a:t>M </a:t>
            </a:r>
          </a:p>
        </p:txBody>
      </p:sp>
      <p:sp>
        <p:nvSpPr>
          <p:cNvPr id="113" name="Text Placeholder 112"/>
          <p:cNvSpPr>
            <a:spLocks noGrp="1"/>
          </p:cNvSpPr>
          <p:nvPr>
            <p:ph type="body" idx="10"/>
          </p:nvPr>
        </p:nvSpPr>
        <p:spPr>
          <a:xfrm>
            <a:off x="2743200" y="2316480"/>
            <a:ext cx="67310" cy="149860"/>
          </a:xfrm>
          <a:prstGeom prst="rect">
            <a:avLst/>
          </a:prstGeom>
          <a:noFill/>
          <a:ln w="0" cmpd="sng">
            <a:noFill/>
            <a:prstDash val="solid"/>
          </a:ln>
        </p:spPr>
        <p:txBody>
          <a:bodyPr vert="horz" lIns="0" tIns="0" rIns="0" bIns="0" anchor="t"/>
          <a:lstStyle/>
          <a:p>
            <a:pPr marL="0" marR="0" indent="0" algn="l">
              <a:lnSpc>
                <a:spcPct val="72959"/>
              </a:lnSpc>
              <a:spcAft>
                <a:spcPts val="0"/>
              </a:spcAft>
            </a:pPr>
            <a:r>
              <a:rPr lang="en-US" sz="1350" i="1" spc="0">
                <a:solidFill>
                  <a:srgbClr val="000000"/>
                </a:solidFill>
                <a:latin typeface="Arial" panose="22635452340000000000" pitchFamily="2"/>
              </a:rPr>
              <a:t>A </a:t>
            </a:r>
          </a:p>
        </p:txBody>
      </p:sp>
      <p:sp>
        <p:nvSpPr>
          <p:cNvPr id="114" name="Text Placeholder 113"/>
          <p:cNvSpPr>
            <a:spLocks noGrp="1"/>
          </p:cNvSpPr>
          <p:nvPr>
            <p:ph type="body" idx="10"/>
          </p:nvPr>
        </p:nvSpPr>
        <p:spPr>
          <a:xfrm>
            <a:off x="3633470" y="3502660"/>
            <a:ext cx="953770" cy="92710"/>
          </a:xfrm>
          <a:prstGeom prst="rect">
            <a:avLst/>
          </a:prstGeom>
          <a:noFill/>
          <a:ln w="0" cmpd="sng">
            <a:noFill/>
            <a:prstDash val="solid"/>
          </a:ln>
        </p:spPr>
        <p:txBody>
          <a:bodyPr vert="horz" lIns="0" tIns="0" rIns="0" bIns="0" anchor="t"/>
          <a:lstStyle/>
          <a:p>
            <a:pPr marL="0" marR="0" indent="0" algn="l">
              <a:lnSpc>
                <a:spcPct val="81599"/>
              </a:lnSpc>
              <a:spcAft>
                <a:spcPts val="0"/>
              </a:spcAft>
              <a:tabLst>
                <a:tab pos="953770" algn="r"/>
              </a:tabLst>
            </a:pPr>
            <a:r>
              <a:rPr lang="en-US" sz="750" spc="0">
                <a:solidFill>
                  <a:srgbClr val="000000"/>
                </a:solidFill>
                <a:latin typeface="Arial" panose="22635452340000000000" pitchFamily="2"/>
              </a:rPr>
              <a:t>s Weld </a:t>
            </a:r>
          </a:p>
        </p:txBody>
      </p:sp>
      <p:sp>
        <p:nvSpPr>
          <p:cNvPr id="115" name="Text Placeholder 114"/>
          <p:cNvSpPr>
            <a:spLocks noGrp="1"/>
          </p:cNvSpPr>
          <p:nvPr>
            <p:ph type="body" idx="10"/>
          </p:nvPr>
        </p:nvSpPr>
        <p:spPr>
          <a:xfrm>
            <a:off x="3715385" y="4161790"/>
            <a:ext cx="55245" cy="635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900" spc="0">
                <a:solidFill>
                  <a:srgbClr val="000000"/>
                </a:solidFill>
                <a:latin typeface="Arial" panose="22635452340000000000" pitchFamily="2"/>
              </a:rPr>
              <a:t>M </a:t>
            </a:r>
          </a:p>
        </p:txBody>
      </p:sp>
      <p:sp>
        <p:nvSpPr>
          <p:cNvPr id="116" name="Text Placeholder 115"/>
          <p:cNvSpPr>
            <a:spLocks noGrp="1"/>
          </p:cNvSpPr>
          <p:nvPr>
            <p:ph type="body" idx="10"/>
          </p:nvPr>
        </p:nvSpPr>
        <p:spPr>
          <a:xfrm>
            <a:off x="3935095" y="2198370"/>
            <a:ext cx="1810385" cy="9207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en-US" sz="1350" b="1" spc="-985">
                <a:solidFill>
                  <a:srgbClr val="000000"/>
                </a:solidFill>
                <a:latin typeface="Arial" panose="22635452340000000000" pitchFamily="2"/>
              </a:rPr>
              <a:t>uri</a:t>
            </a:r>
            <a:r>
              <a:rPr lang="en-US" sz="1350" b="1" spc="-985" baseline="-25000">
                <a:solidFill>
                  <a:srgbClr val="000000"/>
                </a:solidFill>
                <a:latin typeface="Arial" panose="22635452340000000000" pitchFamily="2"/>
              </a:rPr>
              <a:t>g</a:t>
            </a:r>
            <a:r>
              <a:rPr lang="en-US" sz="1350" b="1" spc="-985">
                <a:solidFill>
                  <a:srgbClr val="000000"/>
                </a:solidFill>
                <a:latin typeface="Arial" panose="22635452340000000000" pitchFamily="2"/>
              </a:rPr>
              <a:t> Thnica Po</a:t>
            </a:r>
            <a:r>
              <a:rPr lang="en-US" sz="1350" b="1" spc="-985" baseline="-25000">
                <a:solidFill>
                  <a:srgbClr val="000000"/>
                </a:solidFill>
                <a:latin typeface="Arial" panose="22635452340000000000" pitchFamily="2"/>
              </a:rPr>
              <a:t>g</a:t>
            </a:r>
            <a:r>
              <a:rPr lang="en-US" sz="100" b="1" spc="-985">
                <a:solidFill>
                  <a:srgbClr val="000000"/>
                </a:solidFill>
                <a:latin typeface="Arial" panose="22635452340000000000" pitchFamily="2"/>
              </a:rPr>
              <a:t> </a:t>
            </a:r>
          </a:p>
        </p:txBody>
      </p:sp>
      <p:sp>
        <p:nvSpPr>
          <p:cNvPr id="117" name="Text Placeholder 116"/>
          <p:cNvSpPr>
            <a:spLocks noGrp="1"/>
          </p:cNvSpPr>
          <p:nvPr>
            <p:ph type="body" idx="10"/>
          </p:nvPr>
        </p:nvSpPr>
        <p:spPr>
          <a:xfrm>
            <a:off x="4483735" y="5036820"/>
            <a:ext cx="33655" cy="5334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50" b="1" spc="0">
                <a:solidFill>
                  <a:srgbClr val="000000"/>
                </a:solidFill>
                <a:latin typeface="Arial" panose="22635452340000000000" pitchFamily="2"/>
              </a:rPr>
              <a:t>C </a:t>
            </a:r>
          </a:p>
        </p:txBody>
      </p:sp>
      <p:sp>
        <p:nvSpPr>
          <p:cNvPr id="118" name="Text Placeholder 117"/>
          <p:cNvSpPr>
            <a:spLocks noGrp="1"/>
          </p:cNvSpPr>
          <p:nvPr>
            <p:ph type="body" idx="10"/>
          </p:nvPr>
        </p:nvSpPr>
        <p:spPr>
          <a:xfrm>
            <a:off x="5340350" y="5384800"/>
            <a:ext cx="173355" cy="6159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750" b="1" spc="-75">
                <a:solidFill>
                  <a:srgbClr val="000000"/>
                </a:solidFill>
                <a:latin typeface="Arial" panose="22635452340000000000" pitchFamily="2"/>
              </a:rPr>
              <a:t>ue P </a:t>
            </a:r>
          </a:p>
        </p:txBody>
      </p:sp>
      <p:sp>
        <p:nvSpPr>
          <p:cNvPr id="119" name="Text Placeholder 118"/>
          <p:cNvSpPr>
            <a:spLocks noGrp="1"/>
          </p:cNvSpPr>
          <p:nvPr>
            <p:ph type="body" idx="10"/>
          </p:nvPr>
        </p:nvSpPr>
        <p:spPr>
          <a:xfrm>
            <a:off x="5437505" y="3505835"/>
            <a:ext cx="250190" cy="102235"/>
          </a:xfrm>
          <a:prstGeom prst="rect">
            <a:avLst/>
          </a:prstGeom>
          <a:noFill/>
          <a:ln w="0" cmpd="sng">
            <a:noFill/>
            <a:prstDash val="solid"/>
          </a:ln>
        </p:spPr>
        <p:txBody>
          <a:bodyPr vert="horz" lIns="0" tIns="0" rIns="0" bIns="0" anchor="t"/>
          <a:lstStyle/>
          <a:p>
            <a:pPr marL="0" marR="0" indent="0" algn="l">
              <a:lnSpc>
                <a:spcPct val="95999"/>
              </a:lnSpc>
              <a:spcAft>
                <a:spcPts val="0"/>
              </a:spcAft>
            </a:pPr>
            <a:r>
              <a:rPr lang="en-US" sz="700" spc="-80">
                <a:solidFill>
                  <a:srgbClr val="000000"/>
                </a:solidFill>
                <a:latin typeface="Arial" panose="22635452340000000000" pitchFamily="2"/>
              </a:rPr>
              <a:t>System </a:t>
            </a:r>
          </a:p>
        </p:txBody>
      </p:sp>
      <p:sp>
        <p:nvSpPr>
          <p:cNvPr id="120" name="Text Placeholder 119"/>
          <p:cNvSpPr>
            <a:spLocks noGrp="1"/>
          </p:cNvSpPr>
          <p:nvPr>
            <p:ph type="body" idx="10"/>
          </p:nvPr>
        </p:nvSpPr>
        <p:spPr>
          <a:xfrm>
            <a:off x="5523230" y="4091305"/>
            <a:ext cx="66675" cy="6667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900" spc="0">
                <a:solidFill>
                  <a:srgbClr val="000000"/>
                </a:solidFill>
                <a:latin typeface="Arial" panose="22635452340000000000" pitchFamily="2"/>
              </a:rPr>
              <a:t>I </a:t>
            </a:r>
          </a:p>
        </p:txBody>
      </p:sp>
      <p:sp>
        <p:nvSpPr>
          <p:cNvPr id="121" name="Text Placeholder 120"/>
          <p:cNvSpPr>
            <a:spLocks noGrp="1"/>
          </p:cNvSpPr>
          <p:nvPr>
            <p:ph type="body" idx="10"/>
          </p:nvPr>
        </p:nvSpPr>
        <p:spPr>
          <a:xfrm>
            <a:off x="6419215" y="5735320"/>
            <a:ext cx="161290" cy="5905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750" b="1" spc="-25">
                <a:solidFill>
                  <a:srgbClr val="000000"/>
                </a:solidFill>
                <a:latin typeface="Arial" panose="22635452340000000000" pitchFamily="2"/>
              </a:rPr>
              <a:t>tice </a:t>
            </a:r>
          </a:p>
        </p:txBody>
      </p:sp>
      <p:sp>
        <p:nvSpPr>
          <p:cNvPr id="122" name="Text Placeholder 121"/>
          <p:cNvSpPr>
            <a:spLocks noGrp="1"/>
          </p:cNvSpPr>
          <p:nvPr>
            <p:ph type="body" idx="10"/>
          </p:nvPr>
        </p:nvSpPr>
        <p:spPr>
          <a:xfrm>
            <a:off x="6757670" y="5301615"/>
            <a:ext cx="231140" cy="73660"/>
          </a:xfrm>
          <a:prstGeom prst="rect">
            <a:avLst/>
          </a:prstGeom>
          <a:noFill/>
          <a:ln w="0" cmpd="sng">
            <a:noFill/>
            <a:prstDash val="solid"/>
          </a:ln>
        </p:spPr>
        <p:txBody>
          <a:bodyPr vert="horz" lIns="0" tIns="0" rIns="0" bIns="0" anchor="t"/>
          <a:lstStyle/>
          <a:p>
            <a:pPr marL="0" marR="0" indent="0" algn="l">
              <a:lnSpc>
                <a:spcPct val="81599"/>
              </a:lnSpc>
              <a:spcAft>
                <a:spcPts val="0"/>
              </a:spcAft>
            </a:pPr>
            <a:r>
              <a:rPr lang="en-US" sz="600" i="1" spc="-50">
                <a:solidFill>
                  <a:srgbClr val="000000"/>
                </a:solidFill>
                <a:latin typeface="Arial" panose="22635452340000000000" pitchFamily="2"/>
              </a:rPr>
              <a:t>Lean m </a:t>
            </a:r>
          </a:p>
        </p:txBody>
      </p:sp>
      <p:sp>
        <p:nvSpPr>
          <p:cNvPr id="123" name="Text Placeholder 122"/>
          <p:cNvSpPr>
            <a:spLocks noGrp="1"/>
          </p:cNvSpPr>
          <p:nvPr>
            <p:ph type="body" idx="10"/>
          </p:nvPr>
        </p:nvSpPr>
        <p:spPr>
          <a:xfrm>
            <a:off x="6769735" y="5648960"/>
            <a:ext cx="506095" cy="67945"/>
          </a:xfrm>
          <a:prstGeom prst="rect">
            <a:avLst/>
          </a:prstGeom>
          <a:noFill/>
          <a:ln w="0" cmpd="sng">
            <a:noFill/>
            <a:prstDash val="solid"/>
          </a:ln>
        </p:spPr>
        <p:txBody>
          <a:bodyPr vert="horz" lIns="0" tIns="0" rIns="0" bIns="0" anchor="t"/>
          <a:lstStyle/>
          <a:p>
            <a:pPr marL="0" marR="0" indent="0" algn="l">
              <a:lnSpc>
                <a:spcPct val="74879"/>
              </a:lnSpc>
              <a:spcAft>
                <a:spcPts val="0"/>
              </a:spcAft>
            </a:pPr>
            <a:r>
              <a:rPr lang="en-US" sz="600" i="1" spc="-15">
                <a:solidFill>
                  <a:srgbClr val="000000"/>
                </a:solidFill>
                <a:latin typeface="Arial" panose="22635452340000000000" pitchFamily="2"/>
              </a:rPr>
              <a:t>Problem solvin </a:t>
            </a:r>
          </a:p>
        </p:txBody>
      </p:sp>
      <p:sp>
        <p:nvSpPr>
          <p:cNvPr id="124" name="Text Placeholder 123"/>
          <p:cNvSpPr>
            <a:spLocks noGrp="1"/>
          </p:cNvSpPr>
          <p:nvPr>
            <p:ph type="body" idx="10"/>
          </p:nvPr>
        </p:nvSpPr>
        <p:spPr>
          <a:xfrm>
            <a:off x="6778625" y="3128645"/>
            <a:ext cx="97790" cy="73660"/>
          </a:xfrm>
          <a:prstGeom prst="rect">
            <a:avLst/>
          </a:prstGeom>
          <a:noFill/>
          <a:ln w="0" cmpd="sng">
            <a:noFill/>
            <a:prstDash val="solid"/>
          </a:ln>
        </p:spPr>
        <p:txBody>
          <a:bodyPr vert="horz" lIns="0" tIns="0" rIns="0" bIns="0" anchor="t"/>
          <a:lstStyle/>
          <a:p>
            <a:pPr marL="0" marR="0" indent="0" algn="l">
              <a:lnSpc>
                <a:spcPct val="81599"/>
              </a:lnSpc>
              <a:spcAft>
                <a:spcPts val="0"/>
              </a:spcAft>
            </a:pPr>
            <a:r>
              <a:rPr lang="en-US" sz="600" i="1" spc="-20">
                <a:solidFill>
                  <a:srgbClr val="000000"/>
                </a:solidFill>
                <a:latin typeface="Arial" panose="22635452340000000000" pitchFamily="2"/>
              </a:rPr>
              <a:t>Co </a:t>
            </a:r>
          </a:p>
        </p:txBody>
      </p:sp>
    </p:spTree>
    <p:extLst>
      <p:ext uri="{BB962C8B-B14F-4D97-AF65-F5344CB8AC3E}">
        <p14:creationId xmlns:p14="http://schemas.microsoft.com/office/powerpoint/2010/main" val="80088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F38EC-854F-4520-993B-7EC483BCA1BF}"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7221A2-0A20-48D6-A5FF-7829B44354B7}" type="slidenum">
              <a:rPr lang="en-US" smtClean="0"/>
              <a:t>‹#›</a:t>
            </a:fld>
            <a:endParaRPr lang="en-US" dirty="0"/>
          </a:p>
        </p:txBody>
      </p:sp>
    </p:spTree>
    <p:extLst>
      <p:ext uri="{BB962C8B-B14F-4D97-AF65-F5344CB8AC3E}">
        <p14:creationId xmlns:p14="http://schemas.microsoft.com/office/powerpoint/2010/main" val="265951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8F38EC-854F-4520-993B-7EC483BCA1BF}"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7221A2-0A20-48D6-A5FF-7829B44354B7}" type="slidenum">
              <a:rPr lang="en-US" smtClean="0"/>
              <a:t>‹#›</a:t>
            </a:fld>
            <a:endParaRPr lang="en-US" dirty="0"/>
          </a:p>
        </p:txBody>
      </p:sp>
    </p:spTree>
    <p:extLst>
      <p:ext uri="{BB962C8B-B14F-4D97-AF65-F5344CB8AC3E}">
        <p14:creationId xmlns:p14="http://schemas.microsoft.com/office/powerpoint/2010/main" val="107084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8F38EC-854F-4520-993B-7EC483BCA1BF}" type="datetimeFigureOut">
              <a:rPr lang="en-US" smtClean="0"/>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7221A2-0A20-48D6-A5FF-7829B44354B7}" type="slidenum">
              <a:rPr lang="en-US" smtClean="0"/>
              <a:t>‹#›</a:t>
            </a:fld>
            <a:endParaRPr lang="en-US" dirty="0"/>
          </a:p>
        </p:txBody>
      </p:sp>
    </p:spTree>
    <p:extLst>
      <p:ext uri="{BB962C8B-B14F-4D97-AF65-F5344CB8AC3E}">
        <p14:creationId xmlns:p14="http://schemas.microsoft.com/office/powerpoint/2010/main" val="179635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8F38EC-854F-4520-993B-7EC483BCA1BF}" type="datetimeFigureOut">
              <a:rPr lang="en-US" smtClean="0"/>
              <a:t>5/15/2015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7221A2-0A20-48D6-A5FF-7829B44354B7}" type="slidenum">
              <a:rPr lang="en-US" smtClean="0"/>
              <a:t>‹#›</a:t>
            </a:fld>
            <a:endParaRPr lang="en-US" dirty="0"/>
          </a:p>
        </p:txBody>
      </p:sp>
    </p:spTree>
    <p:extLst>
      <p:ext uri="{BB962C8B-B14F-4D97-AF65-F5344CB8AC3E}">
        <p14:creationId xmlns:p14="http://schemas.microsoft.com/office/powerpoint/2010/main" val="164339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8F38EC-854F-4520-993B-7EC483BCA1BF}" type="datetimeFigureOut">
              <a:rPr lang="en-US" smtClean="0"/>
              <a:t>5/15/2015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7221A2-0A20-48D6-A5FF-7829B44354B7}" type="slidenum">
              <a:rPr lang="en-US" smtClean="0"/>
              <a:t>‹#›</a:t>
            </a:fld>
            <a:endParaRPr lang="en-US" dirty="0"/>
          </a:p>
        </p:txBody>
      </p:sp>
    </p:spTree>
    <p:extLst>
      <p:ext uri="{BB962C8B-B14F-4D97-AF65-F5344CB8AC3E}">
        <p14:creationId xmlns:p14="http://schemas.microsoft.com/office/powerpoint/2010/main" val="394584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F38EC-854F-4520-993B-7EC483BCA1BF}" type="datetimeFigureOut">
              <a:rPr lang="en-US" smtClean="0"/>
              <a:t>5/15/2015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7221A2-0A20-48D6-A5FF-7829B44354B7}" type="slidenum">
              <a:rPr lang="en-US" smtClean="0"/>
              <a:t>‹#›</a:t>
            </a:fld>
            <a:endParaRPr lang="en-US" dirty="0"/>
          </a:p>
        </p:txBody>
      </p:sp>
    </p:spTree>
    <p:extLst>
      <p:ext uri="{BB962C8B-B14F-4D97-AF65-F5344CB8AC3E}">
        <p14:creationId xmlns:p14="http://schemas.microsoft.com/office/powerpoint/2010/main" val="301696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F38EC-854F-4520-993B-7EC483BCA1BF}" type="datetimeFigureOut">
              <a:rPr lang="en-US" smtClean="0"/>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7221A2-0A20-48D6-A5FF-7829B44354B7}" type="slidenum">
              <a:rPr lang="en-US" smtClean="0"/>
              <a:t>‹#›</a:t>
            </a:fld>
            <a:endParaRPr lang="en-US" dirty="0"/>
          </a:p>
        </p:txBody>
      </p:sp>
    </p:spTree>
    <p:extLst>
      <p:ext uri="{BB962C8B-B14F-4D97-AF65-F5344CB8AC3E}">
        <p14:creationId xmlns:p14="http://schemas.microsoft.com/office/powerpoint/2010/main" val="113004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F38EC-854F-4520-993B-7EC483BCA1BF}" type="datetimeFigureOut">
              <a:rPr lang="en-US" smtClean="0"/>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7221A2-0A20-48D6-A5FF-7829B44354B7}" type="slidenum">
              <a:rPr lang="en-US" smtClean="0"/>
              <a:t>‹#›</a:t>
            </a:fld>
            <a:endParaRPr lang="en-US" dirty="0"/>
          </a:p>
        </p:txBody>
      </p:sp>
    </p:spTree>
    <p:extLst>
      <p:ext uri="{BB962C8B-B14F-4D97-AF65-F5344CB8AC3E}">
        <p14:creationId xmlns:p14="http://schemas.microsoft.com/office/powerpoint/2010/main" val="1314019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F38EC-854F-4520-993B-7EC483BCA1BF}" type="datetimeFigureOut">
              <a:rPr lang="en-US" smtClean="0"/>
              <a:t>5/15/2015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221A2-0A20-48D6-A5FF-7829B44354B7}" type="slidenum">
              <a:rPr lang="en-US" smtClean="0"/>
              <a:t>‹#›</a:t>
            </a:fld>
            <a:endParaRPr lang="en-US" dirty="0"/>
          </a:p>
        </p:txBody>
      </p:sp>
      <p:sp>
        <p:nvSpPr>
          <p:cNvPr id="7" name="hl"/>
          <p:cNvSpPr txBox="1"/>
          <p:nvPr userDrawn="1"/>
        </p:nvSpPr>
        <p:spPr>
          <a:xfrm>
            <a:off x="0" y="0"/>
            <a:ext cx="9144000" cy="246221"/>
          </a:xfrm>
          <a:prstGeom prst="rect">
            <a:avLst/>
          </a:prstGeom>
          <a:noFill/>
        </p:spPr>
        <p:txBody>
          <a:bodyPr vert="horz" rtlCol="0">
            <a:spAutoFit/>
          </a:bodyPr>
          <a:lstStyle/>
          <a:p>
            <a:pPr algn="l"/>
            <a:endParaRPr lang="en-US" sz="1000" b="0" i="0" u="none" baseline="0" dirty="0">
              <a:solidFill>
                <a:srgbClr val="000000"/>
              </a:solidFill>
              <a:latin typeface="arial"/>
            </a:endParaRPr>
          </a:p>
        </p:txBody>
      </p:sp>
    </p:spTree>
    <p:extLst>
      <p:ext uri="{BB962C8B-B14F-4D97-AF65-F5344CB8AC3E}">
        <p14:creationId xmlns:p14="http://schemas.microsoft.com/office/powerpoint/2010/main" val="4252562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statetechmo.edu/index.php" TargetMode="External"/><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ites.google.com/a/stcharlessd.org/lewis-clark-school/" TargetMode="External"/><Relationship Id="rId11" Type="http://schemas.openxmlformats.org/officeDocument/2006/relationships/image" Target="../media/image8.png"/><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7720" y="622300"/>
            <a:ext cx="7543800" cy="6083300"/>
          </a:xfrm>
        </p:spPr>
        <p:txBody>
          <a:bodyPr>
            <a:normAutofit fontScale="62500" lnSpcReduction="20000"/>
          </a:bodyPr>
          <a:lstStyle/>
          <a:p>
            <a:endParaRPr lang="en-US" dirty="0" smtClean="0"/>
          </a:p>
          <a:p>
            <a:endParaRPr lang="en-US" dirty="0"/>
          </a:p>
          <a:p>
            <a:pPr marL="0" indent="0">
              <a:buNone/>
            </a:pPr>
            <a:r>
              <a:rPr lang="en-US" dirty="0" smtClean="0"/>
              <a:t>					</a:t>
            </a:r>
          </a:p>
          <a:p>
            <a:pPr marL="0" indent="0">
              <a:buNone/>
            </a:pPr>
            <a:r>
              <a:rPr lang="en-US" dirty="0" smtClean="0"/>
              <a:t>					</a:t>
            </a:r>
            <a:endParaRPr lang="en-US" dirty="0"/>
          </a:p>
          <a:p>
            <a:endParaRPr lang="en-US" dirty="0" smtClean="0"/>
          </a:p>
          <a:p>
            <a:pPr marL="0" indent="0">
              <a:buNone/>
            </a:pPr>
            <a:r>
              <a:rPr lang="en-US" dirty="0" smtClean="0"/>
              <a:t>						</a:t>
            </a:r>
            <a:endParaRPr lang="en-US" dirty="0"/>
          </a:p>
          <a:p>
            <a:endParaRPr lang="en-US" dirty="0" smtClean="0"/>
          </a:p>
          <a:p>
            <a:endParaRPr lang="en-US" dirty="0"/>
          </a:p>
          <a:p>
            <a:endParaRPr lang="en-US" dirty="0" smtClean="0"/>
          </a:p>
          <a:p>
            <a:pPr marL="0" indent="0">
              <a:buNone/>
            </a:pPr>
            <a:r>
              <a:rPr lang="en-US" dirty="0" smtClean="0"/>
              <a:t>						</a:t>
            </a:r>
            <a:endParaRPr lang="en-US" dirty="0"/>
          </a:p>
          <a:p>
            <a:endParaRPr lang="en-US" dirty="0" smtClean="0"/>
          </a:p>
          <a:p>
            <a:endParaRPr lang="en-US" dirty="0"/>
          </a:p>
          <a:p>
            <a:pPr marL="0" indent="0" algn="ctr">
              <a:buNone/>
            </a:pPr>
            <a:endParaRPr lang="en-US" b="1" dirty="0" smtClean="0">
              <a:solidFill>
                <a:srgbClr val="C00000"/>
              </a:solidFill>
              <a:latin typeface="Arial Rounded MT Bold" panose="020F0704030504030204" pitchFamily="34" charset="0"/>
            </a:endParaRPr>
          </a:p>
          <a:p>
            <a:pPr marL="0" indent="0" algn="ctr">
              <a:buNone/>
            </a:pPr>
            <a:r>
              <a:rPr lang="en-US" sz="5700" b="1" dirty="0" smtClean="0">
                <a:solidFill>
                  <a:srgbClr val="C00000"/>
                </a:solidFill>
                <a:latin typeface="Arial Rounded MT Bold" panose="020F0704030504030204" pitchFamily="34" charset="0"/>
              </a:rPr>
              <a:t>Advanced Manufacturing</a:t>
            </a:r>
          </a:p>
          <a:p>
            <a:pPr marL="0" indent="0" algn="ctr">
              <a:buNone/>
            </a:pPr>
            <a:r>
              <a:rPr lang="en-US" sz="5700" b="1" dirty="0" smtClean="0">
                <a:solidFill>
                  <a:srgbClr val="C00000"/>
                </a:solidFill>
                <a:latin typeface="Arial Rounded MT Bold" panose="020F0704030504030204" pitchFamily="34" charset="0"/>
              </a:rPr>
              <a:t>Technician Program</a:t>
            </a:r>
          </a:p>
          <a:p>
            <a:pPr marL="0" indent="0" algn="ctr">
              <a:buNone/>
            </a:pPr>
            <a:r>
              <a:rPr lang="en-US" sz="5700" b="1" dirty="0" smtClean="0">
                <a:solidFill>
                  <a:srgbClr val="C00000"/>
                </a:solidFill>
                <a:latin typeface="Arial Rounded MT Bold" panose="020F0704030504030204" pitchFamily="34" charset="0"/>
              </a:rPr>
              <a:t>AMT Missouri</a:t>
            </a:r>
            <a:endParaRPr lang="en-US" sz="5700" b="1" dirty="0">
              <a:solidFill>
                <a:srgbClr val="C00000"/>
              </a:solidFill>
              <a:latin typeface="Arial Rounded MT Bold" panose="020F0704030504030204"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828800" y="533400"/>
            <a:ext cx="5334000" cy="3564573"/>
          </a:xfrm>
          <a:prstGeom prst="rect">
            <a:avLst/>
          </a:prstGeom>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918032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lgn="ctr">
              <a:buNone/>
            </a:pPr>
            <a:r>
              <a:rPr lang="en-US" dirty="0" smtClean="0">
                <a:latin typeface="Aharoni" panose="02010803020104030203" pitchFamily="2" charset="-79"/>
                <a:cs typeface="Aharoni" panose="02010803020104030203" pitchFamily="2" charset="-79"/>
              </a:rPr>
              <a:t>TECHNICIAN PROGRAM</a:t>
            </a:r>
          </a:p>
          <a:p>
            <a:pPr marL="0" indent="0" algn="ctr">
              <a:buNone/>
            </a:pPr>
            <a:endParaRPr lang="en-US" dirty="0" smtClean="0">
              <a:latin typeface="Aharoni" panose="02010803020104030203" pitchFamily="2" charset="-79"/>
              <a:cs typeface="Aharoni" panose="02010803020104030203" pitchFamily="2" charset="-79"/>
            </a:endParaRPr>
          </a:p>
          <a:p>
            <a:pPr marL="0" indent="0" algn="ctr">
              <a:buNone/>
            </a:pPr>
            <a:endParaRPr lang="en-US" dirty="0">
              <a:latin typeface="Aharoni" panose="02010803020104030203" pitchFamily="2" charset="-79"/>
              <a:cs typeface="Aharoni" panose="02010803020104030203" pitchFamily="2" charset="-79"/>
            </a:endParaRPr>
          </a:p>
          <a:p>
            <a:pPr marL="0" indent="0" algn="ctr">
              <a:buNone/>
            </a:pPr>
            <a:endParaRPr lang="en-US" dirty="0" smtClean="0">
              <a:latin typeface="Aharoni" panose="02010803020104030203" pitchFamily="2" charset="-79"/>
              <a:cs typeface="Aharoni" panose="02010803020104030203" pitchFamily="2" charset="-79"/>
            </a:endParaRPr>
          </a:p>
          <a:p>
            <a:pPr marL="0" indent="0" algn="ctr">
              <a:buNone/>
            </a:pPr>
            <a:endParaRPr lang="en-US" dirty="0">
              <a:latin typeface="Aharoni" panose="02010803020104030203" pitchFamily="2" charset="-79"/>
              <a:cs typeface="Aharoni" panose="02010803020104030203" pitchFamily="2" charset="-79"/>
            </a:endParaRPr>
          </a:p>
          <a:p>
            <a:pPr marL="0" indent="0" algn="ctr">
              <a:buNone/>
            </a:pPr>
            <a:endParaRPr lang="en-US" dirty="0">
              <a:latin typeface="Aharoni" panose="02010803020104030203" pitchFamily="2" charset="-79"/>
              <a:cs typeface="Aharoni" panose="02010803020104030203" pitchFamily="2" charset="-79"/>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428" y="152400"/>
            <a:ext cx="516763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3180" y="2883383"/>
            <a:ext cx="3924126" cy="245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Steve.Doede\AppData\Local\Microsoft\Windows\Temporary Internet Files\Content.Outlook\TJU82XOV\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6321" y="5339228"/>
            <a:ext cx="4077843" cy="121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421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statetechmo.edu/images/head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1219200"/>
            <a:ext cx="5143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5"/>
          <p:cNvSpPr>
            <a:spLocks noChangeArrowheads="1"/>
          </p:cNvSpPr>
          <p:nvPr/>
        </p:nvSpPr>
        <p:spPr bwMode="auto">
          <a:xfrm>
            <a:off x="304800" y="164592"/>
            <a:ext cx="8472488" cy="1031812"/>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3600" b="1" i="1" dirty="0">
                <a:solidFill>
                  <a:srgbClr val="C00000"/>
                </a:solidFill>
                <a:latin typeface="Arial Rounded MT Bold" panose="020F0704030504030204" pitchFamily="34" charset="0"/>
              </a:rPr>
              <a:t>ADVANCED MANUFACTURING TECHNICIAN PROGRAM</a:t>
            </a:r>
            <a:endParaRPr lang="en-US" sz="3600" b="1" dirty="0">
              <a:solidFill>
                <a:schemeClr val="accent2"/>
              </a:solidFill>
            </a:endParaRPr>
          </a:p>
        </p:txBody>
      </p:sp>
      <p:pic>
        <p:nvPicPr>
          <p:cNvPr id="13316" name="Picture 556" descr="ToyotaBod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1901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Lewis &amp; Clark Career Cent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516438"/>
            <a:ext cx="40528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4" name="Group 18"/>
          <p:cNvGrpSpPr>
            <a:grpSpLocks/>
          </p:cNvGrpSpPr>
          <p:nvPr/>
        </p:nvGrpSpPr>
        <p:grpSpPr bwMode="auto">
          <a:xfrm>
            <a:off x="5867400" y="3429000"/>
            <a:ext cx="1219200" cy="909638"/>
            <a:chOff x="6248400" y="3429000"/>
            <a:chExt cx="1219200" cy="909935"/>
          </a:xfrm>
        </p:grpSpPr>
        <p:sp>
          <p:nvSpPr>
            <p:cNvPr id="13" name="Down Arrow 12"/>
            <p:cNvSpPr/>
            <p:nvPr/>
          </p:nvSpPr>
          <p:spPr>
            <a:xfrm>
              <a:off x="6248400" y="3429000"/>
              <a:ext cx="1219200" cy="909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326" name="TextBox 17"/>
            <p:cNvSpPr txBox="1">
              <a:spLocks noChangeArrowheads="1"/>
            </p:cNvSpPr>
            <p:nvPr/>
          </p:nvSpPr>
          <p:spPr bwMode="auto">
            <a:xfrm>
              <a:off x="6629400" y="3581400"/>
              <a:ext cx="45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at</a:t>
              </a:r>
            </a:p>
          </p:txBody>
        </p:sp>
      </p:gr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37168"/>
          <a:stretch/>
        </p:blipFill>
        <p:spPr bwMode="auto">
          <a:xfrm>
            <a:off x="342900" y="2438400"/>
            <a:ext cx="2324100" cy="46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 y="3312976"/>
            <a:ext cx="2324100" cy="476250"/>
          </a:xfrm>
          <a:prstGeom prst="rect">
            <a:avLst/>
          </a:prstGeom>
          <a:solidFill>
            <a:schemeClr val="bg1"/>
          </a:solidFill>
          <a:ln>
            <a:noFill/>
          </a:ln>
          <a:effectLst/>
        </p:spPr>
      </p:pic>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r="45580"/>
          <a:stretch/>
        </p:blipFill>
        <p:spPr bwMode="auto">
          <a:xfrm>
            <a:off x="305375" y="4141514"/>
            <a:ext cx="17520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l="17675" t="10416" r="66016" b="79167"/>
          <a:stretch/>
        </p:blipFill>
        <p:spPr bwMode="auto">
          <a:xfrm>
            <a:off x="304800" y="5638800"/>
            <a:ext cx="159067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131866"/>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001000" cy="1470025"/>
          </a:xfrm>
        </p:spPr>
        <p:style>
          <a:lnRef idx="2">
            <a:schemeClr val="dk1"/>
          </a:lnRef>
          <a:fillRef idx="1">
            <a:schemeClr val="lt1"/>
          </a:fillRef>
          <a:effectRef idx="0">
            <a:schemeClr val="dk1"/>
          </a:effectRef>
          <a:fontRef idx="minor">
            <a:schemeClr val="dk1"/>
          </a:fontRef>
        </p:style>
        <p:txBody>
          <a:bodyPr>
            <a:normAutofit fontScale="90000"/>
          </a:bodyPr>
          <a:lstStyle/>
          <a:p>
            <a:r>
              <a:rPr lang="en-US" b="1" i="1" dirty="0" smtClean="0">
                <a:solidFill>
                  <a:srgbClr val="C00000"/>
                </a:solidFill>
                <a:latin typeface="Arial Rounded MT Bold" panose="020F0704030504030204" pitchFamily="34" charset="0"/>
              </a:rPr>
              <a:t>ADVANCED MANUFACTURING TECHNICIAN PROGRAM</a:t>
            </a:r>
            <a:endParaRPr lang="en-US" dirty="0"/>
          </a:p>
        </p:txBody>
      </p:sp>
      <p:sp>
        <p:nvSpPr>
          <p:cNvPr id="3" name="Subtitle 2"/>
          <p:cNvSpPr>
            <a:spLocks noGrp="1"/>
          </p:cNvSpPr>
          <p:nvPr>
            <p:ph type="subTitle" idx="1"/>
          </p:nvPr>
        </p:nvSpPr>
        <p:spPr>
          <a:xfrm>
            <a:off x="762000" y="2438400"/>
            <a:ext cx="7772400" cy="4038600"/>
          </a:xfrm>
        </p:spPr>
        <p:txBody>
          <a:bodyPr>
            <a:normAutofit lnSpcReduction="10000"/>
          </a:bodyPr>
          <a:lstStyle/>
          <a:p>
            <a:r>
              <a:rPr lang="en-US" u="sng" dirty="0" smtClean="0">
                <a:solidFill>
                  <a:schemeClr val="tx1"/>
                </a:solidFill>
                <a:latin typeface="Arial Rounded MT Bold" panose="020F0704030504030204" pitchFamily="34" charset="0"/>
                <a:ea typeface="Arial Unicode MS" panose="020B0604020202020204" pitchFamily="34" charset="-128"/>
                <a:cs typeface="Arial Unicode MS" panose="020B0604020202020204" pitchFamily="34" charset="-128"/>
              </a:rPr>
              <a:t>WHAT WILL BE TAUGHT?</a:t>
            </a:r>
          </a:p>
          <a:p>
            <a:endParaRPr lang="en-US" sz="2400" u="sng" dirty="0" smtClean="0">
              <a:solidFill>
                <a:schemeClr val="tx1"/>
              </a:solidFill>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lgn="l">
              <a:buFont typeface="Arial" panose="020B0604020202020204" pitchFamily="34" charset="0"/>
              <a:buChar char="•"/>
            </a:pPr>
            <a:r>
              <a:rPr lang="en-US" sz="2400" dirty="0" smtClean="0">
                <a:solidFill>
                  <a:schemeClr val="tx1"/>
                </a:solidFill>
                <a:latin typeface="Arial Rounded MT Bold" panose="020F0704030504030204" pitchFamily="34" charset="0"/>
                <a:ea typeface="Arial Unicode MS" panose="020B0604020202020204" pitchFamily="34" charset="-128"/>
                <a:cs typeface="Arial Unicode MS" panose="020B0604020202020204" pitchFamily="34" charset="-128"/>
              </a:rPr>
              <a:t>Electrical / Electronic systems</a:t>
            </a:r>
          </a:p>
          <a:p>
            <a:pPr marL="342900" indent="-342900" algn="l">
              <a:buFont typeface="Arial" panose="020B0604020202020204" pitchFamily="34" charset="0"/>
              <a:buChar char="•"/>
            </a:pPr>
            <a:r>
              <a:rPr lang="en-US" sz="2400" dirty="0" smtClean="0">
                <a:solidFill>
                  <a:schemeClr val="tx1"/>
                </a:solidFill>
                <a:latin typeface="Arial Rounded MT Bold" panose="020F0704030504030204" pitchFamily="34" charset="0"/>
                <a:ea typeface="Arial Unicode MS" panose="020B0604020202020204" pitchFamily="34" charset="-128"/>
                <a:cs typeface="Arial Unicode MS" panose="020B0604020202020204" pitchFamily="34" charset="-128"/>
              </a:rPr>
              <a:t>Motor Controls &amp; Circuits</a:t>
            </a:r>
          </a:p>
          <a:p>
            <a:pPr marL="342900" indent="-342900" algn="l">
              <a:buFont typeface="Arial" panose="020B0604020202020204" pitchFamily="34" charset="0"/>
              <a:buChar char="•"/>
            </a:pPr>
            <a:r>
              <a:rPr lang="en-US" sz="2400" dirty="0" smtClean="0">
                <a:solidFill>
                  <a:schemeClr val="tx1"/>
                </a:solidFill>
                <a:latin typeface="Arial Rounded MT Bold" panose="020F0704030504030204" pitchFamily="34" charset="0"/>
                <a:ea typeface="Arial Unicode MS" panose="020B0604020202020204" pitchFamily="34" charset="-128"/>
                <a:cs typeface="Arial Unicode MS" panose="020B0604020202020204" pitchFamily="34" charset="-128"/>
              </a:rPr>
              <a:t>Programmable Logic Controllers (PLC)</a:t>
            </a:r>
          </a:p>
          <a:p>
            <a:pPr marL="342900" indent="-342900" algn="l">
              <a:buFont typeface="Arial" panose="020B0604020202020204" pitchFamily="34" charset="0"/>
              <a:buChar char="•"/>
            </a:pPr>
            <a:r>
              <a:rPr lang="en-US" sz="2400" dirty="0" smtClean="0">
                <a:solidFill>
                  <a:schemeClr val="tx1"/>
                </a:solidFill>
                <a:latin typeface="Arial Rounded MT Bold" panose="020F0704030504030204" pitchFamily="34" charset="0"/>
                <a:ea typeface="Arial Unicode MS" panose="020B0604020202020204" pitchFamily="34" charset="-128"/>
                <a:cs typeface="Arial Unicode MS" panose="020B0604020202020204" pitchFamily="34" charset="-128"/>
              </a:rPr>
              <a:t>Fluid Power systems</a:t>
            </a:r>
          </a:p>
          <a:p>
            <a:pPr marL="342900" indent="-342900" algn="l">
              <a:buFont typeface="Arial" panose="020B0604020202020204" pitchFamily="34" charset="0"/>
              <a:buChar char="•"/>
            </a:pPr>
            <a:r>
              <a:rPr lang="en-US" sz="2400" dirty="0" smtClean="0">
                <a:solidFill>
                  <a:schemeClr val="tx1"/>
                </a:solidFill>
                <a:latin typeface="Arial Rounded MT Bold" panose="020F0704030504030204" pitchFamily="34" charset="0"/>
                <a:ea typeface="Arial Unicode MS" panose="020B0604020202020204" pitchFamily="34" charset="-128"/>
                <a:cs typeface="Arial Unicode MS" panose="020B0604020202020204" pitchFamily="34" charset="-128"/>
              </a:rPr>
              <a:t>Machine Tool processes</a:t>
            </a:r>
          </a:p>
          <a:p>
            <a:pPr marL="342900" indent="-342900" algn="l">
              <a:buFont typeface="Arial" panose="020B0604020202020204" pitchFamily="34" charset="0"/>
              <a:buChar char="•"/>
            </a:pPr>
            <a:r>
              <a:rPr lang="en-US" sz="2400" dirty="0" smtClean="0">
                <a:solidFill>
                  <a:schemeClr val="tx1"/>
                </a:solidFill>
                <a:latin typeface="Arial Rounded MT Bold" panose="020F0704030504030204" pitchFamily="34" charset="0"/>
                <a:ea typeface="Arial Unicode MS" panose="020B0604020202020204" pitchFamily="34" charset="-128"/>
                <a:cs typeface="Arial Unicode MS" panose="020B0604020202020204" pitchFamily="34" charset="-128"/>
              </a:rPr>
              <a:t>Fabricating &amp; Welding techniques</a:t>
            </a:r>
          </a:p>
          <a:p>
            <a:pPr marL="342900" indent="-342900" algn="l">
              <a:buFont typeface="Arial" panose="020B0604020202020204" pitchFamily="34" charset="0"/>
              <a:buChar char="•"/>
            </a:pPr>
            <a:r>
              <a:rPr lang="en-US" sz="2400" dirty="0" smtClean="0">
                <a:solidFill>
                  <a:schemeClr val="tx1"/>
                </a:solidFill>
                <a:latin typeface="Arial Rounded MT Bold" panose="020F0704030504030204" pitchFamily="34" charset="0"/>
                <a:ea typeface="Arial Unicode MS" panose="020B0604020202020204" pitchFamily="34" charset="-128"/>
                <a:cs typeface="Arial Unicode MS" panose="020B0604020202020204" pitchFamily="34" charset="-128"/>
              </a:rPr>
              <a:t>Robotics</a:t>
            </a:r>
          </a:p>
          <a:p>
            <a:pPr marL="342900" indent="-342900" algn="l">
              <a:buFont typeface="Arial" panose="020B0604020202020204" pitchFamily="34" charset="0"/>
              <a:buChar char="•"/>
            </a:pPr>
            <a:endParaRPr lang="en-US" sz="2000" dirty="0">
              <a:solidFill>
                <a:schemeClr val="tx1"/>
              </a:solidFill>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06544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Steve.Doede\AppData\Local\Microsoft\Windows\Temporary Internet Files\Content.Outlook\TJU82XOV\photo (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6200" y="-1219200"/>
            <a:ext cx="9144000" cy="92964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790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teve.Doede\AppData\Local\Microsoft\Windows\Temporary Internet Files\Content.Outlook\TJU82XOV\photo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0" y="-1143000"/>
            <a:ext cx="9144000" cy="9144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067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teve.Doede\AppData\Local\Microsoft\Windows\Temporary Internet Files\Content.Outlook\TJU82XOV\photo (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0" y="-1143000"/>
            <a:ext cx="9144000" cy="9144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567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1"/>
          <p:cNvSpPr>
            <a:spLocks noGrp="1"/>
          </p:cNvSpPr>
          <p:nvPr>
            <p:ph type="body" idx="10"/>
          </p:nvPr>
        </p:nvSpPr>
        <p:spPr>
          <a:xfrm>
            <a:off x="404866" y="114745"/>
            <a:ext cx="8375516" cy="990600"/>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b="1" i="1" dirty="0" smtClean="0">
                <a:solidFill>
                  <a:srgbClr val="C00000"/>
                </a:solidFill>
                <a:latin typeface="Arial Rounded MT Bold" panose="020F0704030504030204" pitchFamily="34" charset="0"/>
              </a:rPr>
              <a:t>ADVANCED MANUFACTURING TECHNICIAN PROGRAM</a:t>
            </a:r>
            <a:endParaRPr lang="en-US" dirty="0"/>
          </a:p>
        </p:txBody>
      </p:sp>
      <p:graphicFrame>
        <p:nvGraphicFramePr>
          <p:cNvPr id="37" name="Table 36"/>
          <p:cNvGraphicFramePr>
            <a:graphicFrameLocks noGrp="1"/>
          </p:cNvGraphicFramePr>
          <p:nvPr>
            <p:extLst>
              <p:ext uri="{D42A27DB-BD31-4B8C-83A1-F6EECF244321}">
                <p14:modId xmlns:p14="http://schemas.microsoft.com/office/powerpoint/2010/main" val="746095518"/>
              </p:ext>
            </p:extLst>
          </p:nvPr>
        </p:nvGraphicFramePr>
        <p:xfrm>
          <a:off x="900055" y="1752600"/>
          <a:ext cx="6858000" cy="4964055"/>
        </p:xfrm>
        <a:graphic>
          <a:graphicData uri="http://schemas.openxmlformats.org/drawingml/2006/table">
            <a:tbl>
              <a:tblPr firstRow="1" bandRow="1">
                <a:tableStyleId>{2D5ABB26-0587-4C30-8999-92F81FD0307C}</a:tableStyleId>
              </a:tblPr>
              <a:tblGrid>
                <a:gridCol w="1143000"/>
                <a:gridCol w="1143000"/>
                <a:gridCol w="1143000"/>
                <a:gridCol w="1143000"/>
                <a:gridCol w="1143000"/>
                <a:gridCol w="1143000"/>
              </a:tblGrid>
              <a:tr h="942024">
                <a:tc rowSpan="2">
                  <a:txBody>
                    <a:bodyPr/>
                    <a:lstStyle/>
                    <a:p>
                      <a:pPr algn="ctr"/>
                      <a:r>
                        <a:rPr lang="en-US" sz="1100" u="sng" dirty="0" smtClean="0"/>
                        <a:t>Selection Process</a:t>
                      </a:r>
                    </a:p>
                    <a:p>
                      <a:pPr algn="ctr"/>
                      <a:endParaRPr lang="en-US" sz="1000" u="sng" dirty="0" smtClean="0"/>
                    </a:p>
                    <a:p>
                      <a:pPr algn="ctr"/>
                      <a:r>
                        <a:rPr lang="en-US" sz="800" u="sng" dirty="0" smtClean="0"/>
                        <a:t>Target Criteria:</a:t>
                      </a:r>
                    </a:p>
                    <a:p>
                      <a:pPr algn="ctr"/>
                      <a:r>
                        <a:rPr lang="en-US" sz="800" u="none" dirty="0" smtClean="0"/>
                        <a:t>High School Graduates</a:t>
                      </a:r>
                    </a:p>
                    <a:p>
                      <a:pPr marL="171450" indent="-171450" algn="ctr">
                        <a:buFont typeface="Wingdings" panose="05000000000000000000" pitchFamily="2" charset="2"/>
                        <a:buChar char="Ø"/>
                      </a:pPr>
                      <a:r>
                        <a:rPr lang="en-US" sz="800" u="none" baseline="0" dirty="0" smtClean="0"/>
                        <a:t>1/3 Math Ranking</a:t>
                      </a:r>
                    </a:p>
                    <a:p>
                      <a:pPr marL="171450" indent="-171450" algn="ctr">
                        <a:buFont typeface="Wingdings" panose="05000000000000000000" pitchFamily="2" charset="2"/>
                        <a:buChar char="Ø"/>
                      </a:pPr>
                      <a:r>
                        <a:rPr lang="en-US" sz="800" u="none" baseline="0" dirty="0" smtClean="0"/>
                        <a:t>½ Class Standing  </a:t>
                      </a:r>
                    </a:p>
                    <a:p>
                      <a:pPr marL="0" indent="0" algn="ctr">
                        <a:buFont typeface="Wingdings" panose="05000000000000000000" pitchFamily="2" charset="2"/>
                        <a:buNone/>
                      </a:pPr>
                      <a:r>
                        <a:rPr lang="en-US" sz="800" u="none" baseline="0" dirty="0" smtClean="0"/>
                        <a:t>PLTW Participant</a:t>
                      </a:r>
                    </a:p>
                    <a:p>
                      <a:pPr marL="0" indent="0" algn="ctr">
                        <a:buFont typeface="Wingdings" panose="05000000000000000000" pitchFamily="2" charset="2"/>
                        <a:buNone/>
                      </a:pPr>
                      <a:endParaRPr lang="en-US" sz="800" u="none" baseline="0" dirty="0" smtClean="0"/>
                    </a:p>
                    <a:p>
                      <a:pPr marL="0" indent="0" algn="ctr">
                        <a:buFont typeface="Wingdings" panose="05000000000000000000" pitchFamily="2" charset="2"/>
                        <a:buNone/>
                      </a:pPr>
                      <a:endParaRPr lang="en-US" sz="8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429578">
                <a:tc vMerge="1">
                  <a:txBody>
                    <a:bodyPr/>
                    <a:lstStyle/>
                    <a:p>
                      <a:endParaRPr lang="en-US"/>
                    </a:p>
                  </a:txBody>
                  <a:tcPr/>
                </a:tc>
                <a:tc>
                  <a:txBody>
                    <a:bodyPr/>
                    <a:lstStyle/>
                    <a:p>
                      <a:pPr algn="ctr"/>
                      <a:r>
                        <a:rPr lang="en-US" sz="1000" dirty="0" smtClean="0">
                          <a:solidFill>
                            <a:schemeClr val="bg1"/>
                          </a:solidFill>
                        </a:rPr>
                        <a:t>1</a:t>
                      </a:r>
                      <a:r>
                        <a:rPr lang="en-US" sz="1000" baseline="30000" dirty="0" smtClean="0">
                          <a:solidFill>
                            <a:schemeClr val="bg1"/>
                          </a:solidFill>
                        </a:rPr>
                        <a:t>st</a:t>
                      </a:r>
                      <a:r>
                        <a:rPr lang="en-US" sz="1000" dirty="0" smtClean="0">
                          <a:solidFill>
                            <a:schemeClr val="bg1"/>
                          </a:solidFill>
                        </a:rPr>
                        <a:t> Semester</a:t>
                      </a:r>
                      <a:endParaRPr lang="en-US" sz="1000" dirty="0">
                        <a:solidFill>
                          <a:schemeClr val="bg1"/>
                        </a:solidFill>
                      </a:endParaRPr>
                    </a:p>
                  </a:txBody>
                  <a:tcPr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US" sz="1000" dirty="0" smtClean="0">
                          <a:solidFill>
                            <a:schemeClr val="bg1"/>
                          </a:solidFill>
                        </a:rPr>
                        <a:t>2</a:t>
                      </a:r>
                      <a:r>
                        <a:rPr lang="en-US" sz="1000" baseline="30000" dirty="0" smtClean="0">
                          <a:solidFill>
                            <a:schemeClr val="bg1"/>
                          </a:solidFill>
                        </a:rPr>
                        <a:t>nd</a:t>
                      </a:r>
                      <a:r>
                        <a:rPr lang="en-US" sz="1000" baseline="0" dirty="0" smtClean="0">
                          <a:solidFill>
                            <a:schemeClr val="bg1"/>
                          </a:solidFill>
                        </a:rPr>
                        <a:t> Semester</a:t>
                      </a:r>
                      <a:endParaRPr lang="en-US" sz="1000" dirty="0">
                        <a:solidFill>
                          <a:schemeClr val="bg1"/>
                        </a:solidFill>
                      </a:endParaRPr>
                    </a:p>
                  </a:txBody>
                  <a:tcPr anchor="ctr">
                    <a:solidFill>
                      <a:schemeClr val="tx1"/>
                    </a:solidFill>
                  </a:tcPr>
                </a:tc>
                <a:tc>
                  <a:txBody>
                    <a:bodyPr/>
                    <a:lstStyle/>
                    <a:p>
                      <a:pPr algn="ctr"/>
                      <a:r>
                        <a:rPr lang="en-US" sz="1000" dirty="0" smtClean="0">
                          <a:solidFill>
                            <a:schemeClr val="bg1"/>
                          </a:solidFill>
                        </a:rPr>
                        <a:t>3</a:t>
                      </a:r>
                      <a:r>
                        <a:rPr lang="en-US" sz="1000" baseline="30000" dirty="0" smtClean="0">
                          <a:solidFill>
                            <a:schemeClr val="bg1"/>
                          </a:solidFill>
                        </a:rPr>
                        <a:t>rd</a:t>
                      </a:r>
                      <a:r>
                        <a:rPr lang="en-US" sz="1000" baseline="0" dirty="0" smtClean="0">
                          <a:solidFill>
                            <a:schemeClr val="bg1"/>
                          </a:solidFill>
                        </a:rPr>
                        <a:t> Semester</a:t>
                      </a:r>
                      <a:endParaRPr lang="en-US" sz="1000" dirty="0">
                        <a:solidFill>
                          <a:schemeClr val="bg1"/>
                        </a:solidFill>
                      </a:endParaRPr>
                    </a:p>
                  </a:txBody>
                  <a:tcPr anchor="ctr">
                    <a:solidFill>
                      <a:schemeClr val="tx1"/>
                    </a:solidFill>
                  </a:tcPr>
                </a:tc>
                <a:tc>
                  <a:txBody>
                    <a:bodyPr/>
                    <a:lstStyle/>
                    <a:p>
                      <a:pPr algn="ctr"/>
                      <a:r>
                        <a:rPr lang="en-US" sz="1000" dirty="0" smtClean="0">
                          <a:solidFill>
                            <a:schemeClr val="bg1"/>
                          </a:solidFill>
                        </a:rPr>
                        <a:t>4</a:t>
                      </a:r>
                      <a:r>
                        <a:rPr lang="en-US" sz="1000" baseline="30000" dirty="0" smtClean="0">
                          <a:solidFill>
                            <a:schemeClr val="bg1"/>
                          </a:solidFill>
                        </a:rPr>
                        <a:t>th</a:t>
                      </a:r>
                      <a:r>
                        <a:rPr lang="en-US" sz="1000" dirty="0" smtClean="0">
                          <a:solidFill>
                            <a:schemeClr val="bg1"/>
                          </a:solidFill>
                        </a:rPr>
                        <a:t> Semester</a:t>
                      </a:r>
                      <a:endParaRPr lang="en-US" sz="1000" dirty="0">
                        <a:solidFill>
                          <a:schemeClr val="bg1"/>
                        </a:solidFill>
                      </a:endParaRPr>
                    </a:p>
                  </a:txBody>
                  <a:tcPr anchor="ctr">
                    <a:solidFill>
                      <a:schemeClr val="tx1"/>
                    </a:solidFill>
                  </a:tcPr>
                </a:tc>
                <a:tc>
                  <a:txBody>
                    <a:bodyPr/>
                    <a:lstStyle/>
                    <a:p>
                      <a:pPr algn="ctr"/>
                      <a:r>
                        <a:rPr lang="en-US" sz="1000" dirty="0" smtClean="0">
                          <a:solidFill>
                            <a:schemeClr val="bg1"/>
                          </a:solidFill>
                        </a:rPr>
                        <a:t>5</a:t>
                      </a:r>
                      <a:r>
                        <a:rPr lang="en-US" sz="1000" baseline="30000" dirty="0" smtClean="0">
                          <a:solidFill>
                            <a:schemeClr val="bg1"/>
                          </a:solidFill>
                        </a:rPr>
                        <a:t>th</a:t>
                      </a:r>
                      <a:r>
                        <a:rPr lang="en-US" sz="1000" baseline="0" dirty="0" smtClean="0">
                          <a:solidFill>
                            <a:schemeClr val="bg1"/>
                          </a:solidFill>
                        </a:rPr>
                        <a:t> Semester</a:t>
                      </a:r>
                      <a:endParaRPr lang="en-US" sz="1000" dirty="0">
                        <a:solidFill>
                          <a:schemeClr val="bg1"/>
                        </a:solidFill>
                      </a:endParaRPr>
                    </a:p>
                  </a:txBody>
                  <a:tcPr anchor="ctr">
                    <a:solidFill>
                      <a:schemeClr val="tx1"/>
                    </a:solidFill>
                  </a:tcPr>
                </a:tc>
              </a:tr>
              <a:tr h="238532">
                <a:tc>
                  <a:txBody>
                    <a:bodyPr/>
                    <a:lstStyle/>
                    <a:p>
                      <a:pPr algn="ctr"/>
                      <a:r>
                        <a:rPr lang="en-US" sz="1000" dirty="0" smtClean="0"/>
                        <a:t>General Education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smtClean="0"/>
                        <a:t>Math</a:t>
                      </a:r>
                      <a:endParaRPr lang="en-US" sz="1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000" dirty="0" smtClean="0"/>
                        <a:t>Writing</a:t>
                      </a:r>
                      <a:endParaRPr lang="en-US" sz="1000" dirty="0"/>
                    </a:p>
                  </a:txBody>
                  <a:tcPr>
                    <a:lnB w="12700" cap="flat" cmpd="sng" algn="ctr">
                      <a:solidFill>
                        <a:schemeClr val="tx1"/>
                      </a:solidFill>
                      <a:prstDash val="solid"/>
                      <a:round/>
                      <a:headEnd type="none" w="med" len="med"/>
                      <a:tailEnd type="none" w="med" len="med"/>
                    </a:lnB>
                  </a:tcPr>
                </a:tc>
                <a:tc>
                  <a:txBody>
                    <a:bodyPr/>
                    <a:lstStyle/>
                    <a:p>
                      <a:pPr algn="ctr"/>
                      <a:r>
                        <a:rPr lang="en-US" sz="1000" dirty="0" smtClean="0"/>
                        <a:t>Science</a:t>
                      </a:r>
                      <a:endParaRPr lang="en-US" sz="1000" dirty="0"/>
                    </a:p>
                  </a:txBody>
                  <a:tcPr>
                    <a:lnB w="12700" cap="flat" cmpd="sng" algn="ctr">
                      <a:solidFill>
                        <a:schemeClr val="tx1"/>
                      </a:solidFill>
                      <a:prstDash val="solid"/>
                      <a:round/>
                      <a:headEnd type="none" w="med" len="med"/>
                      <a:tailEnd type="none" w="med" len="med"/>
                    </a:lnB>
                  </a:tcPr>
                </a:tc>
                <a:tc>
                  <a:txBody>
                    <a:bodyPr/>
                    <a:lstStyle/>
                    <a:p>
                      <a:pPr algn="ctr"/>
                      <a:r>
                        <a:rPr lang="en-US" sz="1000" dirty="0" smtClean="0"/>
                        <a:t>Social Science</a:t>
                      </a:r>
                      <a:endParaRPr lang="en-US" sz="1000" dirty="0"/>
                    </a:p>
                  </a:txBody>
                  <a:tcPr>
                    <a:lnB w="12700" cap="flat" cmpd="sng" algn="ctr">
                      <a:solidFill>
                        <a:schemeClr val="tx1"/>
                      </a:solidFill>
                      <a:prstDash val="solid"/>
                      <a:round/>
                      <a:headEnd type="none" w="med" len="med"/>
                      <a:tailEnd type="none" w="med" len="med"/>
                    </a:lnB>
                  </a:tcPr>
                </a:tc>
                <a:tc>
                  <a:txBody>
                    <a:bodyPr/>
                    <a:lstStyle/>
                    <a:p>
                      <a:pPr algn="ctr"/>
                      <a:r>
                        <a:rPr lang="en-US" sz="1000" dirty="0" smtClean="0"/>
                        <a:t>Public Speaking</a:t>
                      </a:r>
                    </a:p>
                  </a:txBody>
                  <a:tcPr>
                    <a:lnB w="12700" cap="flat" cmpd="sng" algn="ctr">
                      <a:solidFill>
                        <a:schemeClr val="tx1"/>
                      </a:solidFill>
                      <a:prstDash val="solid"/>
                      <a:round/>
                      <a:headEnd type="none" w="med" len="med"/>
                      <a:tailEnd type="none" w="med" len="med"/>
                    </a:lnB>
                  </a:tcPr>
                </a:tc>
              </a:tr>
              <a:tr h="457202">
                <a:tc>
                  <a:txBody>
                    <a:bodyPr/>
                    <a:lstStyle/>
                    <a:p>
                      <a:pPr algn="ctr"/>
                      <a:r>
                        <a:rPr lang="en-US" sz="1000" dirty="0" smtClean="0"/>
                        <a:t>Technical Core Areas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dirty="0" smtClean="0"/>
                        <a:t>Intro to Electricity Fluid Power</a:t>
                      </a:r>
                      <a:endParaRPr lang="en-US"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t>Motor</a:t>
                      </a:r>
                      <a:r>
                        <a:rPr lang="en-US" sz="900" baseline="0" dirty="0" smtClean="0"/>
                        <a:t> Mechanics</a:t>
                      </a:r>
                      <a:endParaRPr lang="en-US" sz="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t>Controls </a:t>
                      </a:r>
                      <a:br>
                        <a:rPr lang="en-US" sz="900" dirty="0" smtClean="0"/>
                      </a:br>
                      <a:r>
                        <a:rPr lang="en-US" sz="900" dirty="0" smtClean="0"/>
                        <a:t>PLC</a:t>
                      </a:r>
                      <a:endParaRPr lang="en-US" sz="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t>Welding &amp; Machining</a:t>
                      </a:r>
                      <a:r>
                        <a:rPr lang="en-US" sz="900" baseline="0" dirty="0" smtClean="0"/>
                        <a:t> Drawings</a:t>
                      </a:r>
                      <a:endParaRPr lang="en-US" sz="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t>System Troubleshooting Robots</a:t>
                      </a:r>
                      <a:endParaRPr lang="en-US" sz="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614">
                <a:tc>
                  <a:txBody>
                    <a:bodyPr/>
                    <a:lstStyle/>
                    <a:p>
                      <a:pPr algn="ctr"/>
                      <a:r>
                        <a:rPr lang="en-US" sz="1000" dirty="0" smtClean="0"/>
                        <a:t>Manufacturing Floor Experience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smtClean="0"/>
                        <a:t>Production Experience</a:t>
                      </a: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Maintenance Introduction</a:t>
                      </a: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dirty="0" smtClean="0"/>
                        <a:t>Maintenance</a:t>
                      </a:r>
                      <a:r>
                        <a:rPr lang="en-US" sz="1000" baseline="0" dirty="0" smtClean="0"/>
                        <a:t> Foundation</a:t>
                      </a: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000" dirty="0"/>
                    </a:p>
                  </a:txBody>
                  <a:tcPr/>
                </a:tc>
                <a:tc>
                  <a:txBody>
                    <a:bodyPr/>
                    <a:lstStyle/>
                    <a:p>
                      <a:pPr algn="ctr"/>
                      <a:r>
                        <a:rPr lang="en-US" sz="1000" dirty="0" smtClean="0"/>
                        <a:t>Priority 1 Mastery Start</a:t>
                      </a: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39">
                <a:tc rowSpan="5">
                  <a:txBody>
                    <a:bodyPr/>
                    <a:lstStyle/>
                    <a:p>
                      <a:pPr algn="ctr"/>
                      <a:endParaRPr lang="en-US" sz="1000" dirty="0" smtClean="0"/>
                    </a:p>
                    <a:p>
                      <a:pPr algn="ctr"/>
                      <a:endParaRPr lang="en-US" sz="1000" dirty="0" smtClean="0"/>
                    </a:p>
                    <a:p>
                      <a:pPr algn="ctr"/>
                      <a:endParaRPr lang="en-US" sz="1000" dirty="0" smtClean="0"/>
                    </a:p>
                    <a:p>
                      <a:pPr algn="ctr"/>
                      <a:r>
                        <a:rPr lang="en-US" sz="1000" dirty="0" smtClean="0"/>
                        <a:t>Manufacturing</a:t>
                      </a:r>
                    </a:p>
                    <a:p>
                      <a:pPr algn="ctr"/>
                      <a:r>
                        <a:rPr lang="en-US" sz="1000" dirty="0" smtClean="0"/>
                        <a:t>Core Exercises</a:t>
                      </a:r>
                    </a:p>
                    <a:p>
                      <a:pPr algn="ctr"/>
                      <a:endParaRPr lang="en-US" sz="1000" dirty="0" smtClean="0"/>
                    </a:p>
                    <a:p>
                      <a:pPr algn="ctr"/>
                      <a:endParaRPr lang="en-US" sz="1000" dirty="0" smtClean="0"/>
                    </a:p>
                    <a:p>
                      <a:pPr algn="ctr"/>
                      <a:r>
                        <a:rPr lang="en-US" sz="1000" dirty="0" smtClean="0"/>
                        <a:t>The </a:t>
                      </a:r>
                      <a:r>
                        <a:rPr lang="en-US" sz="1000" i="1" dirty="0" smtClean="0"/>
                        <a:t>DNA </a:t>
                      </a:r>
                      <a:r>
                        <a:rPr lang="en-US" sz="1000" dirty="0" smtClean="0"/>
                        <a:t>of Manufacturing</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smtClean="0"/>
                        <a:t>Safety Culture</a:t>
                      </a: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T w="12700" cap="flat" cmpd="sng" algn="ctr">
                      <a:solidFill>
                        <a:schemeClr val="tx1"/>
                      </a:solidFill>
                      <a:prstDash val="solid"/>
                      <a:round/>
                      <a:headEnd type="none" w="med" len="med"/>
                      <a:tailEnd type="none" w="med" len="med"/>
                    </a:lnT>
                  </a:tcPr>
                </a:tc>
                <a:tc>
                  <a:txBody>
                    <a:bodyPr/>
                    <a:lstStyle/>
                    <a:p>
                      <a:pPr algn="ctr"/>
                      <a:endParaRPr lang="en-US" sz="1000" dirty="0"/>
                    </a:p>
                  </a:txBody>
                  <a:tcPr>
                    <a:lnT w="12700" cap="flat" cmpd="sng" algn="ctr">
                      <a:solidFill>
                        <a:schemeClr val="tx1"/>
                      </a:solidFill>
                      <a:prstDash val="solid"/>
                      <a:round/>
                      <a:headEnd type="none" w="med" len="med"/>
                      <a:tailEnd type="none" w="med" len="med"/>
                    </a:lnT>
                  </a:tcPr>
                </a:tc>
                <a:tc>
                  <a:txBody>
                    <a:bodyPr/>
                    <a:lstStyle/>
                    <a:p>
                      <a:pPr algn="ctr"/>
                      <a:endParaRPr lang="en-US" sz="1000" dirty="0"/>
                    </a:p>
                  </a:txBody>
                  <a:tcPr>
                    <a:lnT w="12700" cap="flat" cmpd="sng" algn="ctr">
                      <a:solidFill>
                        <a:schemeClr val="tx1"/>
                      </a:solidFill>
                      <a:prstDash val="solid"/>
                      <a:round/>
                      <a:headEnd type="none" w="med" len="med"/>
                      <a:tailEnd type="none" w="med" len="med"/>
                    </a:lnT>
                  </a:tcPr>
                </a:tc>
              </a:tr>
              <a:tr h="387614">
                <a:tc vMerge="1">
                  <a:txBody>
                    <a:bodyPr/>
                    <a:lstStyle/>
                    <a:p>
                      <a:pPr algn="ctr"/>
                      <a:endParaRPr lang="en-US" sz="1000" dirty="0"/>
                    </a:p>
                  </a:txBody>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000" dirty="0" smtClean="0"/>
                        <a:t>Workplace Organization</a:t>
                      </a: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B w="12700" cap="flat" cmpd="sng" algn="ctr">
                      <a:solidFill>
                        <a:schemeClr val="tx1"/>
                      </a:solidFill>
                      <a:prstDash val="solid"/>
                      <a:round/>
                      <a:headEnd type="none" w="med" len="med"/>
                      <a:tailEnd type="none" w="med" len="med"/>
                    </a:lnB>
                  </a:tcPr>
                </a:tc>
                <a:tc>
                  <a:txBody>
                    <a:bodyPr/>
                    <a:lstStyle/>
                    <a:p>
                      <a:pPr algn="ctr"/>
                      <a:endParaRPr lang="en-US" sz="1000" dirty="0"/>
                    </a:p>
                  </a:txBody>
                  <a:tcPr/>
                </a:tc>
                <a:tc>
                  <a:txBody>
                    <a:bodyPr/>
                    <a:lstStyle/>
                    <a:p>
                      <a:pPr algn="ctr"/>
                      <a:endParaRPr lang="en-US" sz="1000" dirty="0"/>
                    </a:p>
                  </a:txBody>
                  <a:tcPr/>
                </a:tc>
              </a:tr>
              <a:tr h="387614">
                <a:tc vMerge="1">
                  <a:txBody>
                    <a:bodyPr/>
                    <a:lstStyle/>
                    <a:p>
                      <a:pPr algn="ctr"/>
                      <a:endParaRPr lang="en-US" sz="1000" dirty="0"/>
                    </a:p>
                  </a:txBody>
                  <a:tcPr/>
                </a:tc>
                <a:tc>
                  <a:txBody>
                    <a:bodyPr/>
                    <a:lstStyle/>
                    <a:p>
                      <a:pPr algn="ctr"/>
                      <a:endParaRPr lang="en-US" sz="1000"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endParaRPr lang="en-US"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000" dirty="0" smtClean="0"/>
                        <a:t>Learn Manufacturing</a:t>
                      </a: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B w="12700" cap="flat" cmpd="sng" algn="ctr">
                      <a:solidFill>
                        <a:schemeClr val="tx1"/>
                      </a:solidFill>
                      <a:prstDash val="solid"/>
                      <a:round/>
                      <a:headEnd type="none" w="med" len="med"/>
                      <a:tailEnd type="none" w="med" len="med"/>
                    </a:lnB>
                  </a:tcPr>
                </a:tc>
                <a:tc>
                  <a:txBody>
                    <a:bodyPr/>
                    <a:lstStyle/>
                    <a:p>
                      <a:pPr algn="ctr"/>
                      <a:endParaRPr lang="en-US" sz="1000" dirty="0"/>
                    </a:p>
                  </a:txBody>
                  <a:tcPr/>
                </a:tc>
              </a:tr>
              <a:tr h="326891">
                <a:tc vMerge="1">
                  <a:txBody>
                    <a:bodyPr/>
                    <a:lstStyle/>
                    <a:p>
                      <a:pPr algn="ctr"/>
                      <a:endParaRPr lang="en-US" sz="1000" dirty="0"/>
                    </a:p>
                  </a:txBody>
                  <a:tcPr/>
                </a:tc>
                <a:tc>
                  <a:txBody>
                    <a:bodyPr/>
                    <a:lstStyle/>
                    <a:p>
                      <a:pPr algn="ctr"/>
                      <a:endParaRPr lang="en-US" sz="1000"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endParaRPr lang="en-US" sz="1000" dirty="0"/>
                    </a:p>
                  </a:txBody>
                  <a:tcPr>
                    <a:solidFill>
                      <a:schemeClr val="bg1">
                        <a:lumMod val="85000"/>
                      </a:schemeClr>
                    </a:solidFill>
                  </a:tcPr>
                </a:tc>
                <a:tc>
                  <a:txBody>
                    <a:bodyPr/>
                    <a:lstStyle/>
                    <a:p>
                      <a:pPr algn="ctr"/>
                      <a:endParaRPr lang="en-US"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000" dirty="0" smtClean="0"/>
                        <a:t>Problem</a:t>
                      </a:r>
                      <a:r>
                        <a:rPr lang="en-US" sz="1000" baseline="0" dirty="0" smtClean="0"/>
                        <a:t> Solving</a:t>
                      </a: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B w="12700" cap="flat" cmpd="sng" algn="ctr">
                      <a:solidFill>
                        <a:schemeClr val="tx1"/>
                      </a:solidFill>
                      <a:prstDash val="solid"/>
                      <a:round/>
                      <a:headEnd type="none" w="med" len="med"/>
                      <a:tailEnd type="none" w="med" len="med"/>
                    </a:lnB>
                  </a:tcPr>
                </a:tc>
              </a:tr>
              <a:tr h="328432">
                <a:tc vMerge="1">
                  <a:txBody>
                    <a:bodyPr/>
                    <a:lstStyle/>
                    <a:p>
                      <a:pPr algn="ctr"/>
                      <a:endParaRPr lang="en-US" sz="1000" dirty="0"/>
                    </a:p>
                  </a:txBody>
                  <a:tcPr/>
                </a:tc>
                <a:tc>
                  <a:txBody>
                    <a:bodyPr/>
                    <a:lstStyle/>
                    <a:p>
                      <a:pPr algn="ctr"/>
                      <a:endParaRPr lang="en-US" sz="1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000" dirty="0"/>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000" dirty="0"/>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smtClean="0"/>
                        <a:t>Maintenance</a:t>
                      </a:r>
                    </a:p>
                    <a:p>
                      <a:pPr algn="ctr"/>
                      <a:r>
                        <a:rPr lang="en-US" sz="1000" dirty="0" smtClean="0"/>
                        <a:t>Reliability</a:t>
                      </a: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645">
                <a:tc>
                  <a:txBody>
                    <a:bodyPr/>
                    <a:lstStyle/>
                    <a:p>
                      <a:pPr algn="ctr"/>
                      <a:r>
                        <a:rPr lang="en-US" sz="1000" dirty="0" smtClean="0"/>
                        <a:t>Personal Behaviors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a:r>
                        <a:rPr lang="en-US" sz="1000" dirty="0" smtClean="0"/>
                        <a:t>Attendance – Communication – Diligence – Teamwork – Interpersonal Relations - Initiative</a:t>
                      </a:r>
                      <a:endParaRPr lang="en-US"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000" dirty="0"/>
                    </a:p>
                  </a:txBody>
                  <a:tcPr/>
                </a:tc>
                <a:tc hMerge="1">
                  <a:txBody>
                    <a:bodyPr/>
                    <a:lstStyle/>
                    <a:p>
                      <a:pPr algn="ctr"/>
                      <a:endParaRPr lang="en-US" sz="1000" dirty="0"/>
                    </a:p>
                  </a:txBody>
                  <a:tcPr/>
                </a:tc>
              </a:tr>
            </a:tbl>
          </a:graphicData>
        </a:graphic>
      </p:graphicFrame>
      <p:sp>
        <p:nvSpPr>
          <p:cNvPr id="38" name="TextBox 37"/>
          <p:cNvSpPr txBox="1"/>
          <p:nvPr/>
        </p:nvSpPr>
        <p:spPr>
          <a:xfrm>
            <a:off x="2277402" y="1105345"/>
            <a:ext cx="5029200" cy="400110"/>
          </a:xfrm>
          <a:prstGeom prst="rect">
            <a:avLst/>
          </a:prstGeom>
          <a:noFill/>
        </p:spPr>
        <p:txBody>
          <a:bodyPr wrap="square" rtlCol="0">
            <a:spAutoFit/>
          </a:bodyPr>
          <a:lstStyle/>
          <a:p>
            <a:r>
              <a:rPr lang="en-US" sz="2000" i="1" dirty="0" smtClean="0">
                <a:latin typeface="Arial Rounded MT Bold" panose="020F0704030504030204" pitchFamily="34" charset="0"/>
              </a:rPr>
              <a:t>NEXT GENERATION  </a:t>
            </a:r>
            <a:r>
              <a:rPr lang="en-US" sz="2000" dirty="0" smtClean="0"/>
              <a:t>Technical Degree</a:t>
            </a:r>
            <a:endParaRPr lang="en-US" sz="2000" dirty="0"/>
          </a:p>
        </p:txBody>
      </p:sp>
      <p:sp>
        <p:nvSpPr>
          <p:cNvPr id="39" name="TextBox 38"/>
          <p:cNvSpPr txBox="1"/>
          <p:nvPr/>
        </p:nvSpPr>
        <p:spPr>
          <a:xfrm>
            <a:off x="3791376" y="1512989"/>
            <a:ext cx="4224647" cy="523220"/>
          </a:xfrm>
          <a:prstGeom prst="rect">
            <a:avLst/>
          </a:prstGeom>
          <a:noFill/>
        </p:spPr>
        <p:txBody>
          <a:bodyPr wrap="square" rtlCol="0">
            <a:spAutoFit/>
          </a:bodyPr>
          <a:lstStyle/>
          <a:p>
            <a:r>
              <a:rPr lang="en-US" sz="1400" dirty="0" smtClean="0">
                <a:latin typeface="Arial Rounded MT Bold" panose="020F0704030504030204" pitchFamily="34" charset="0"/>
              </a:rPr>
              <a:t>Advanced Manufacturing Technician Program</a:t>
            </a:r>
          </a:p>
          <a:p>
            <a:r>
              <a:rPr lang="en-US" sz="1400" i="1" dirty="0"/>
              <a:t> </a:t>
            </a:r>
            <a:r>
              <a:rPr lang="en-US" sz="1400" i="1" dirty="0" smtClean="0"/>
              <a:t>           Associate of Applied Science</a:t>
            </a:r>
            <a:endParaRPr lang="en-US" sz="1400" i="1" dirty="0"/>
          </a:p>
        </p:txBody>
      </p:sp>
      <p:sp>
        <p:nvSpPr>
          <p:cNvPr id="40" name="Right Triangle 39"/>
          <p:cNvSpPr/>
          <p:nvPr/>
        </p:nvSpPr>
        <p:spPr>
          <a:xfrm>
            <a:off x="900055" y="2895600"/>
            <a:ext cx="581296" cy="300446"/>
          </a:xfrm>
          <a:prstGeom prst="r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ight Triangle 40"/>
          <p:cNvSpPr/>
          <p:nvPr/>
        </p:nvSpPr>
        <p:spPr>
          <a:xfrm flipH="1">
            <a:off x="1481351" y="2891246"/>
            <a:ext cx="561703" cy="304800"/>
          </a:xfrm>
          <a:prstGeom prst="r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p:nvPr/>
        </p:nvCxnSpPr>
        <p:spPr>
          <a:xfrm>
            <a:off x="3033655" y="3429000"/>
            <a:ext cx="138975" cy="275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noChangeAspect="1"/>
          </p:cNvCxnSpPr>
          <p:nvPr/>
        </p:nvCxnSpPr>
        <p:spPr>
          <a:xfrm flipH="1">
            <a:off x="3055836" y="3704408"/>
            <a:ext cx="116794" cy="224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55836" y="3170736"/>
            <a:ext cx="71097" cy="120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3033655" y="3294561"/>
            <a:ext cx="96497" cy="134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353818" y="3178084"/>
            <a:ext cx="71734" cy="125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332274" y="3307261"/>
            <a:ext cx="96497" cy="134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419980" y="3178084"/>
            <a:ext cx="69153" cy="113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5395855" y="3294561"/>
            <a:ext cx="96497" cy="134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570086" y="3170736"/>
            <a:ext cx="79852" cy="120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6556661" y="3294561"/>
            <a:ext cx="96496" cy="134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742194" y="3178084"/>
            <a:ext cx="96497" cy="113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7745413" y="3294561"/>
            <a:ext cx="96497" cy="134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729494" y="3429000"/>
            <a:ext cx="138975" cy="275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cxnSpLocks noChangeAspect="1"/>
          </p:cNvCxnSpPr>
          <p:nvPr/>
        </p:nvCxnSpPr>
        <p:spPr>
          <a:xfrm flipH="1">
            <a:off x="7751675" y="3704408"/>
            <a:ext cx="116794" cy="224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557601" y="3429000"/>
            <a:ext cx="138975" cy="275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cxnSpLocks noChangeAspect="1"/>
          </p:cNvCxnSpPr>
          <p:nvPr/>
        </p:nvCxnSpPr>
        <p:spPr>
          <a:xfrm flipH="1">
            <a:off x="6579782" y="3704408"/>
            <a:ext cx="116794" cy="224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401626" y="3429000"/>
            <a:ext cx="138975" cy="275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cxnSpLocks noChangeAspect="1"/>
          </p:cNvCxnSpPr>
          <p:nvPr/>
        </p:nvCxnSpPr>
        <p:spPr>
          <a:xfrm flipH="1">
            <a:off x="5423807" y="3704408"/>
            <a:ext cx="116794" cy="224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331637" y="3429000"/>
            <a:ext cx="138975" cy="275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cxnSpLocks noChangeAspect="1"/>
          </p:cNvCxnSpPr>
          <p:nvPr/>
        </p:nvCxnSpPr>
        <p:spPr>
          <a:xfrm flipH="1">
            <a:off x="4353818" y="3704408"/>
            <a:ext cx="116794" cy="224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055836" y="3928653"/>
            <a:ext cx="112968" cy="185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cxnSpLocks noChangeAspect="1"/>
          </p:cNvCxnSpPr>
          <p:nvPr/>
        </p:nvCxnSpPr>
        <p:spPr>
          <a:xfrm flipH="1">
            <a:off x="3052010" y="4114255"/>
            <a:ext cx="116794" cy="224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362807" y="3928653"/>
            <a:ext cx="112968" cy="185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cxnSpLocks noChangeAspect="1"/>
          </p:cNvCxnSpPr>
          <p:nvPr/>
        </p:nvCxnSpPr>
        <p:spPr>
          <a:xfrm flipH="1">
            <a:off x="4358981" y="4114255"/>
            <a:ext cx="116794" cy="224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575068" y="3928653"/>
            <a:ext cx="112968" cy="185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cxnSpLocks noChangeAspect="1"/>
          </p:cNvCxnSpPr>
          <p:nvPr/>
        </p:nvCxnSpPr>
        <p:spPr>
          <a:xfrm flipH="1">
            <a:off x="6571242" y="4114255"/>
            <a:ext cx="116794" cy="224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7734703" y="3928653"/>
            <a:ext cx="112968" cy="185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cxnSpLocks noChangeAspect="1"/>
          </p:cNvCxnSpPr>
          <p:nvPr/>
        </p:nvCxnSpPr>
        <p:spPr>
          <a:xfrm flipH="1">
            <a:off x="7742194" y="4114255"/>
            <a:ext cx="105477" cy="202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065434" y="4338500"/>
            <a:ext cx="107805" cy="224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cxnSpLocks/>
          </p:cNvCxnSpPr>
          <p:nvPr/>
        </p:nvCxnSpPr>
        <p:spPr>
          <a:xfrm flipH="1">
            <a:off x="3034265" y="4562745"/>
            <a:ext cx="138974" cy="1616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331637" y="4724400"/>
            <a:ext cx="172726" cy="194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cxnSpLocks/>
          </p:cNvCxnSpPr>
          <p:nvPr/>
        </p:nvCxnSpPr>
        <p:spPr>
          <a:xfrm flipH="1">
            <a:off x="4334219" y="4919169"/>
            <a:ext cx="170144" cy="2002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444103" y="5110300"/>
            <a:ext cx="158192" cy="198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cxnSpLocks/>
          </p:cNvCxnSpPr>
          <p:nvPr/>
        </p:nvCxnSpPr>
        <p:spPr>
          <a:xfrm flipH="1">
            <a:off x="5478905" y="5309145"/>
            <a:ext cx="123390" cy="2202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604909" y="5515575"/>
            <a:ext cx="162546" cy="123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p:cNvCxnSpPr>
          <p:nvPr/>
        </p:nvCxnSpPr>
        <p:spPr>
          <a:xfrm flipH="1">
            <a:off x="6608043" y="5638800"/>
            <a:ext cx="159412"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747963" y="5833115"/>
            <a:ext cx="120506" cy="195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cxnSpLocks/>
          </p:cNvCxnSpPr>
          <p:nvPr/>
        </p:nvCxnSpPr>
        <p:spPr>
          <a:xfrm flipH="1">
            <a:off x="7742194" y="6029055"/>
            <a:ext cx="126275" cy="213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7757494" y="6242962"/>
            <a:ext cx="152961" cy="224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cxnSpLocks/>
          </p:cNvCxnSpPr>
          <p:nvPr/>
        </p:nvCxnSpPr>
        <p:spPr>
          <a:xfrm flipH="1">
            <a:off x="7758055" y="6467207"/>
            <a:ext cx="152400" cy="238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4620041" y="4462055"/>
            <a:ext cx="1389406" cy="215444"/>
          </a:xfrm>
          <a:prstGeom prst="rect">
            <a:avLst/>
          </a:prstGeom>
          <a:noFill/>
        </p:spPr>
        <p:txBody>
          <a:bodyPr wrap="square" rtlCol="0">
            <a:spAutoFit/>
          </a:bodyPr>
          <a:lstStyle/>
          <a:p>
            <a:r>
              <a:rPr lang="en-US" sz="800" dirty="0" smtClean="0"/>
              <a:t>Continue Practicing Activity</a:t>
            </a:r>
            <a:endParaRPr lang="en-US" sz="800" dirty="0"/>
          </a:p>
        </p:txBody>
      </p:sp>
      <p:sp>
        <p:nvSpPr>
          <p:cNvPr id="189" name="TextBox 188"/>
          <p:cNvSpPr txBox="1"/>
          <p:nvPr/>
        </p:nvSpPr>
        <p:spPr>
          <a:xfrm>
            <a:off x="5376806" y="4800993"/>
            <a:ext cx="1331428" cy="215444"/>
          </a:xfrm>
          <a:prstGeom prst="rect">
            <a:avLst/>
          </a:prstGeom>
          <a:noFill/>
        </p:spPr>
        <p:txBody>
          <a:bodyPr wrap="square" rtlCol="0">
            <a:spAutoFit/>
          </a:bodyPr>
          <a:lstStyle/>
          <a:p>
            <a:r>
              <a:rPr lang="en-US" sz="800" dirty="0" smtClean="0"/>
              <a:t>Continue Practicing Activity</a:t>
            </a:r>
            <a:endParaRPr lang="en-US" sz="800" dirty="0"/>
          </a:p>
        </p:txBody>
      </p:sp>
      <p:sp>
        <p:nvSpPr>
          <p:cNvPr id="190" name="TextBox 189"/>
          <p:cNvSpPr txBox="1"/>
          <p:nvPr/>
        </p:nvSpPr>
        <p:spPr>
          <a:xfrm>
            <a:off x="5910206" y="5184699"/>
            <a:ext cx="1389406" cy="215444"/>
          </a:xfrm>
          <a:prstGeom prst="rect">
            <a:avLst/>
          </a:prstGeom>
          <a:noFill/>
        </p:spPr>
        <p:txBody>
          <a:bodyPr wrap="square" rtlCol="0">
            <a:spAutoFit/>
          </a:bodyPr>
          <a:lstStyle/>
          <a:p>
            <a:r>
              <a:rPr lang="en-US" sz="800" dirty="0" smtClean="0"/>
              <a:t>Continue Practicing Activity</a:t>
            </a:r>
            <a:endParaRPr lang="en-US" sz="800" dirty="0"/>
          </a:p>
        </p:txBody>
      </p:sp>
      <p:sp>
        <p:nvSpPr>
          <p:cNvPr id="191" name="TextBox 190"/>
          <p:cNvSpPr txBox="1"/>
          <p:nvPr/>
        </p:nvSpPr>
        <p:spPr>
          <a:xfrm>
            <a:off x="6879985" y="5533540"/>
            <a:ext cx="997562" cy="215444"/>
          </a:xfrm>
          <a:prstGeom prst="rect">
            <a:avLst/>
          </a:prstGeom>
          <a:noFill/>
        </p:spPr>
        <p:txBody>
          <a:bodyPr wrap="square" rtlCol="0">
            <a:spAutoFit/>
          </a:bodyPr>
          <a:lstStyle/>
          <a:p>
            <a:r>
              <a:rPr lang="en-US" sz="800" dirty="0" smtClean="0"/>
              <a:t>Continue Practice</a:t>
            </a:r>
            <a:endParaRPr lang="en-US" sz="800" dirty="0"/>
          </a:p>
        </p:txBody>
      </p:sp>
      <p:cxnSp>
        <p:nvCxnSpPr>
          <p:cNvPr id="193" name="Straight Connector 192"/>
          <p:cNvCxnSpPr/>
          <p:nvPr/>
        </p:nvCxnSpPr>
        <p:spPr>
          <a:xfrm>
            <a:off x="8123745" y="2117085"/>
            <a:ext cx="45755" cy="45885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rot="16200000">
            <a:off x="7772183" y="1683946"/>
            <a:ext cx="703123" cy="230832"/>
          </a:xfrm>
          <a:prstGeom prst="rect">
            <a:avLst/>
          </a:prstGeom>
          <a:noFill/>
        </p:spPr>
        <p:txBody>
          <a:bodyPr wrap="square" rtlCol="0">
            <a:spAutoFit/>
          </a:bodyPr>
          <a:lstStyle/>
          <a:p>
            <a:r>
              <a:rPr lang="en-US" sz="900" dirty="0" smtClean="0"/>
              <a:t>Internship</a:t>
            </a:r>
            <a:endParaRPr lang="en-US" sz="800" dirty="0"/>
          </a:p>
        </p:txBody>
      </p:sp>
      <p:cxnSp>
        <p:nvCxnSpPr>
          <p:cNvPr id="197" name="Straight Arrow Connector 196"/>
          <p:cNvCxnSpPr/>
          <p:nvPr/>
        </p:nvCxnSpPr>
        <p:spPr>
          <a:xfrm>
            <a:off x="7834255" y="3291296"/>
            <a:ext cx="422705" cy="0"/>
          </a:xfrm>
          <a:prstGeom prst="straightConnector1">
            <a:avLst/>
          </a:prstGeom>
          <a:ln w="1270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a:off x="7868469" y="3704408"/>
            <a:ext cx="427340" cy="5443"/>
          </a:xfrm>
          <a:prstGeom prst="straightConnector1">
            <a:avLst/>
          </a:prstGeom>
          <a:ln w="1270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a:off x="7833974" y="4128951"/>
            <a:ext cx="422986" cy="0"/>
          </a:xfrm>
          <a:prstGeom prst="straightConnector1">
            <a:avLst/>
          </a:prstGeom>
          <a:ln w="1270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a:off x="7868469" y="6043751"/>
            <a:ext cx="422986" cy="0"/>
          </a:xfrm>
          <a:prstGeom prst="straightConnector1">
            <a:avLst/>
          </a:prstGeom>
          <a:ln w="1270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a:off x="7904702" y="6467207"/>
            <a:ext cx="386753" cy="0"/>
          </a:xfrm>
          <a:prstGeom prst="straightConnector1">
            <a:avLst/>
          </a:prstGeom>
          <a:ln w="1270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V="1">
            <a:off x="7720678" y="5641262"/>
            <a:ext cx="570777" cy="4532"/>
          </a:xfrm>
          <a:prstGeom prst="straightConnector1">
            <a:avLst/>
          </a:prstGeom>
          <a:ln w="1270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a:off x="7197971" y="5302828"/>
            <a:ext cx="1063045" cy="1335"/>
          </a:xfrm>
          <a:prstGeom prst="straightConnector1">
            <a:avLst/>
          </a:prstGeom>
          <a:ln w="1270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6690435" y="4919931"/>
            <a:ext cx="1606312" cy="245"/>
          </a:xfrm>
          <a:prstGeom prst="straightConnector1">
            <a:avLst/>
          </a:prstGeom>
          <a:ln w="1270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V="1">
            <a:off x="5915862" y="4576748"/>
            <a:ext cx="2375593" cy="8375"/>
          </a:xfrm>
          <a:prstGeom prst="straightConnector1">
            <a:avLst/>
          </a:prstGeom>
          <a:ln w="1270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3168804" y="4562745"/>
            <a:ext cx="1475023" cy="7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4504363" y="4917841"/>
            <a:ext cx="891492" cy="1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5589349" y="5302828"/>
            <a:ext cx="381929" cy="1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6763715" y="5640209"/>
            <a:ext cx="191756" cy="21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5536924" y="5325207"/>
            <a:ext cx="925731" cy="185769"/>
            <a:chOff x="5322669" y="5325207"/>
            <a:chExt cx="925731" cy="185769"/>
          </a:xfrm>
        </p:grpSpPr>
        <p:sp>
          <p:nvSpPr>
            <p:cNvPr id="238" name="TextBox 237"/>
            <p:cNvSpPr txBox="1"/>
            <p:nvPr/>
          </p:nvSpPr>
          <p:spPr>
            <a:xfrm>
              <a:off x="5622862" y="5325207"/>
              <a:ext cx="349163" cy="169277"/>
            </a:xfrm>
            <a:prstGeom prst="rect">
              <a:avLst/>
            </a:prstGeom>
            <a:noFill/>
          </p:spPr>
          <p:txBody>
            <a:bodyPr wrap="square" rtlCol="0">
              <a:spAutoFit/>
            </a:bodyPr>
            <a:lstStyle/>
            <a:p>
              <a:r>
                <a:rPr lang="en-US" sz="500" dirty="0" smtClean="0"/>
                <a:t>Coach</a:t>
              </a:r>
              <a:endParaRPr lang="en-US" sz="500" dirty="0"/>
            </a:p>
          </p:txBody>
        </p:sp>
        <p:cxnSp>
          <p:nvCxnSpPr>
            <p:cNvPr id="240" name="Straight Connector 239"/>
            <p:cNvCxnSpPr/>
            <p:nvPr/>
          </p:nvCxnSpPr>
          <p:spPr>
            <a:xfrm flipV="1">
              <a:off x="6248400" y="5414673"/>
              <a:ext cx="0" cy="963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H="1" flipV="1">
              <a:off x="5322669" y="5410332"/>
              <a:ext cx="373282" cy="4209"/>
            </a:xfrm>
            <a:prstGeom prst="straightConnector1">
              <a:avLst/>
            </a:prstGeom>
            <a:ln w="63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5877546" y="5414673"/>
              <a:ext cx="370854"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52" name="TextBox 251"/>
          <p:cNvSpPr txBox="1"/>
          <p:nvPr/>
        </p:nvSpPr>
        <p:spPr>
          <a:xfrm>
            <a:off x="4804336" y="4932928"/>
            <a:ext cx="360149" cy="169277"/>
          </a:xfrm>
          <a:prstGeom prst="rect">
            <a:avLst/>
          </a:prstGeom>
          <a:noFill/>
        </p:spPr>
        <p:txBody>
          <a:bodyPr wrap="square" rtlCol="0">
            <a:spAutoFit/>
          </a:bodyPr>
          <a:lstStyle/>
          <a:p>
            <a:r>
              <a:rPr lang="en-US" sz="500" dirty="0" smtClean="0"/>
              <a:t>Coach</a:t>
            </a:r>
            <a:endParaRPr lang="en-US" sz="500" dirty="0"/>
          </a:p>
        </p:txBody>
      </p:sp>
      <p:cxnSp>
        <p:nvCxnSpPr>
          <p:cNvPr id="253" name="Straight Connector 252"/>
          <p:cNvCxnSpPr/>
          <p:nvPr/>
        </p:nvCxnSpPr>
        <p:spPr>
          <a:xfrm flipV="1">
            <a:off x="5261386" y="5012870"/>
            <a:ext cx="0" cy="963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flipH="1" flipV="1">
            <a:off x="4437384" y="5016218"/>
            <a:ext cx="430677" cy="2806"/>
          </a:xfrm>
          <a:prstGeom prst="straightConnector1">
            <a:avLst/>
          </a:prstGeom>
          <a:ln w="63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flipV="1">
            <a:off x="5091055" y="5019317"/>
            <a:ext cx="161184" cy="1"/>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3124492" y="4539249"/>
            <a:ext cx="1056755" cy="185151"/>
            <a:chOff x="5333899" y="5330424"/>
            <a:chExt cx="1056755" cy="185151"/>
          </a:xfrm>
        </p:grpSpPr>
        <p:sp>
          <p:nvSpPr>
            <p:cNvPr id="257" name="TextBox 256"/>
            <p:cNvSpPr txBox="1"/>
            <p:nvPr/>
          </p:nvSpPr>
          <p:spPr>
            <a:xfrm>
              <a:off x="5707182" y="5330424"/>
              <a:ext cx="349163" cy="169277"/>
            </a:xfrm>
            <a:prstGeom prst="rect">
              <a:avLst/>
            </a:prstGeom>
            <a:noFill/>
          </p:spPr>
          <p:txBody>
            <a:bodyPr wrap="square" rtlCol="0">
              <a:spAutoFit/>
            </a:bodyPr>
            <a:lstStyle/>
            <a:p>
              <a:r>
                <a:rPr lang="en-US" sz="500" dirty="0" smtClean="0"/>
                <a:t>Coach</a:t>
              </a:r>
              <a:endParaRPr lang="en-US" sz="500" dirty="0"/>
            </a:p>
          </p:txBody>
        </p:sp>
        <p:cxnSp>
          <p:nvCxnSpPr>
            <p:cNvPr id="258" name="Straight Connector 257"/>
            <p:cNvCxnSpPr/>
            <p:nvPr/>
          </p:nvCxnSpPr>
          <p:spPr>
            <a:xfrm flipV="1">
              <a:off x="6390654" y="5419272"/>
              <a:ext cx="0" cy="963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flipV="1">
              <a:off x="5333899" y="5415063"/>
              <a:ext cx="430677" cy="2806"/>
            </a:xfrm>
            <a:prstGeom prst="straightConnector1">
              <a:avLst/>
            </a:prstGeom>
            <a:ln w="63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flipH="1">
              <a:off x="6019800" y="5419272"/>
              <a:ext cx="370854"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6696576" y="5658458"/>
            <a:ext cx="925731" cy="185769"/>
            <a:chOff x="5322669" y="5325207"/>
            <a:chExt cx="925731" cy="185769"/>
          </a:xfrm>
        </p:grpSpPr>
        <p:sp>
          <p:nvSpPr>
            <p:cNvPr id="268" name="TextBox 267"/>
            <p:cNvSpPr txBox="1"/>
            <p:nvPr/>
          </p:nvSpPr>
          <p:spPr>
            <a:xfrm>
              <a:off x="5622862" y="5325207"/>
              <a:ext cx="349163" cy="169277"/>
            </a:xfrm>
            <a:prstGeom prst="rect">
              <a:avLst/>
            </a:prstGeom>
            <a:noFill/>
          </p:spPr>
          <p:txBody>
            <a:bodyPr wrap="square" rtlCol="0">
              <a:spAutoFit/>
            </a:bodyPr>
            <a:lstStyle/>
            <a:p>
              <a:r>
                <a:rPr lang="en-US" sz="500" dirty="0" smtClean="0"/>
                <a:t>Coach</a:t>
              </a:r>
              <a:endParaRPr lang="en-US" sz="500" dirty="0"/>
            </a:p>
          </p:txBody>
        </p:sp>
        <p:cxnSp>
          <p:nvCxnSpPr>
            <p:cNvPr id="269" name="Straight Connector 268"/>
            <p:cNvCxnSpPr/>
            <p:nvPr/>
          </p:nvCxnSpPr>
          <p:spPr>
            <a:xfrm flipV="1">
              <a:off x="6248400" y="5414673"/>
              <a:ext cx="0" cy="963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H="1" flipV="1">
              <a:off x="5322669" y="5410332"/>
              <a:ext cx="373282" cy="4209"/>
            </a:xfrm>
            <a:prstGeom prst="straightConnector1">
              <a:avLst/>
            </a:prstGeom>
            <a:ln w="63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5877546" y="5414673"/>
              <a:ext cx="370854"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5534433" y="5330935"/>
            <a:ext cx="925731" cy="185769"/>
            <a:chOff x="5322669" y="5325207"/>
            <a:chExt cx="925731" cy="185769"/>
          </a:xfrm>
        </p:grpSpPr>
        <p:sp>
          <p:nvSpPr>
            <p:cNvPr id="276" name="TextBox 275"/>
            <p:cNvSpPr txBox="1"/>
            <p:nvPr/>
          </p:nvSpPr>
          <p:spPr>
            <a:xfrm>
              <a:off x="5622862" y="5325207"/>
              <a:ext cx="349163" cy="169277"/>
            </a:xfrm>
            <a:prstGeom prst="rect">
              <a:avLst/>
            </a:prstGeom>
            <a:noFill/>
          </p:spPr>
          <p:txBody>
            <a:bodyPr wrap="square" rtlCol="0">
              <a:spAutoFit/>
            </a:bodyPr>
            <a:lstStyle/>
            <a:p>
              <a:r>
                <a:rPr lang="en-US" sz="500" dirty="0" smtClean="0"/>
                <a:t>Coach</a:t>
              </a:r>
              <a:endParaRPr lang="en-US" sz="500" dirty="0"/>
            </a:p>
          </p:txBody>
        </p:sp>
        <p:cxnSp>
          <p:nvCxnSpPr>
            <p:cNvPr id="277" name="Straight Connector 276"/>
            <p:cNvCxnSpPr/>
            <p:nvPr/>
          </p:nvCxnSpPr>
          <p:spPr>
            <a:xfrm flipV="1">
              <a:off x="6248400" y="5414673"/>
              <a:ext cx="0" cy="963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flipH="1" flipV="1">
              <a:off x="5322669" y="5410332"/>
              <a:ext cx="373282" cy="4209"/>
            </a:xfrm>
            <a:prstGeom prst="straightConnector1">
              <a:avLst/>
            </a:prstGeom>
            <a:ln w="63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H="1">
              <a:off x="5877546" y="5414673"/>
              <a:ext cx="370854"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80" name="TextBox 279"/>
          <p:cNvSpPr txBox="1"/>
          <p:nvPr/>
        </p:nvSpPr>
        <p:spPr>
          <a:xfrm>
            <a:off x="8231467" y="2274198"/>
            <a:ext cx="691573" cy="646331"/>
          </a:xfrm>
          <a:prstGeom prst="rect">
            <a:avLst/>
          </a:prstGeom>
          <a:noFill/>
        </p:spPr>
        <p:txBody>
          <a:bodyPr wrap="square" rtlCol="0">
            <a:spAutoFit/>
          </a:bodyPr>
          <a:lstStyle/>
          <a:p>
            <a:pPr algn="ctr"/>
            <a:r>
              <a:rPr lang="en-US" sz="900" b="1" dirty="0" smtClean="0"/>
              <a:t>CHARACT-</a:t>
            </a:r>
            <a:br>
              <a:rPr lang="en-US" sz="900" b="1" dirty="0" smtClean="0"/>
            </a:br>
            <a:r>
              <a:rPr lang="en-US" sz="900" b="1" dirty="0" smtClean="0"/>
              <a:t>ERISTICS </a:t>
            </a:r>
            <a:br>
              <a:rPr lang="en-US" sz="900" b="1" dirty="0" smtClean="0"/>
            </a:br>
            <a:r>
              <a:rPr lang="en-US" sz="900" b="1" dirty="0" smtClean="0"/>
              <a:t>WHEN </a:t>
            </a:r>
            <a:br>
              <a:rPr lang="en-US" sz="900" b="1" dirty="0" smtClean="0"/>
            </a:br>
            <a:r>
              <a:rPr lang="en-US" sz="900" b="1" dirty="0" smtClean="0"/>
              <a:t>HIRED</a:t>
            </a:r>
            <a:endParaRPr lang="en-US" sz="900" b="1" dirty="0"/>
          </a:p>
        </p:txBody>
      </p:sp>
      <p:sp>
        <p:nvSpPr>
          <p:cNvPr id="281" name="TextBox 280"/>
          <p:cNvSpPr txBox="1"/>
          <p:nvPr/>
        </p:nvSpPr>
        <p:spPr>
          <a:xfrm>
            <a:off x="8199055" y="3050518"/>
            <a:ext cx="799224" cy="415498"/>
          </a:xfrm>
          <a:prstGeom prst="rect">
            <a:avLst/>
          </a:prstGeom>
          <a:noFill/>
        </p:spPr>
        <p:txBody>
          <a:bodyPr wrap="square" rtlCol="0">
            <a:spAutoFit/>
          </a:bodyPr>
          <a:lstStyle/>
          <a:p>
            <a:pPr algn="ctr"/>
            <a:r>
              <a:rPr lang="en-US" sz="700" dirty="0" smtClean="0"/>
              <a:t>Communication and critical</a:t>
            </a:r>
            <a:br>
              <a:rPr lang="en-US" sz="700" dirty="0" smtClean="0"/>
            </a:br>
            <a:r>
              <a:rPr lang="en-US" sz="700" dirty="0" smtClean="0"/>
              <a:t> think skills</a:t>
            </a:r>
            <a:endParaRPr lang="en-US" sz="700" dirty="0"/>
          </a:p>
        </p:txBody>
      </p:sp>
      <p:sp>
        <p:nvSpPr>
          <p:cNvPr id="282" name="TextBox 281"/>
          <p:cNvSpPr txBox="1"/>
          <p:nvPr/>
        </p:nvSpPr>
        <p:spPr>
          <a:xfrm>
            <a:off x="8176897" y="3473973"/>
            <a:ext cx="799224" cy="415498"/>
          </a:xfrm>
          <a:prstGeom prst="rect">
            <a:avLst/>
          </a:prstGeom>
          <a:noFill/>
        </p:spPr>
        <p:txBody>
          <a:bodyPr wrap="square" rtlCol="0">
            <a:spAutoFit/>
          </a:bodyPr>
          <a:lstStyle/>
          <a:p>
            <a:pPr algn="ctr"/>
            <a:r>
              <a:rPr lang="en-US" sz="700" dirty="0" smtClean="0"/>
              <a:t>Multiskilled</a:t>
            </a:r>
          </a:p>
          <a:p>
            <a:pPr algn="ctr"/>
            <a:r>
              <a:rPr lang="en-US" sz="700" dirty="0" smtClean="0"/>
              <a:t>Technical </a:t>
            </a:r>
          </a:p>
          <a:p>
            <a:pPr algn="ctr"/>
            <a:r>
              <a:rPr lang="en-US" sz="700" dirty="0" smtClean="0"/>
              <a:t>Foundation</a:t>
            </a:r>
            <a:endParaRPr lang="en-US" sz="700" dirty="0"/>
          </a:p>
        </p:txBody>
      </p:sp>
      <p:sp>
        <p:nvSpPr>
          <p:cNvPr id="283" name="TextBox 282"/>
          <p:cNvSpPr txBox="1"/>
          <p:nvPr/>
        </p:nvSpPr>
        <p:spPr>
          <a:xfrm>
            <a:off x="8171547" y="3913812"/>
            <a:ext cx="799224" cy="415498"/>
          </a:xfrm>
          <a:prstGeom prst="rect">
            <a:avLst/>
          </a:prstGeom>
          <a:noFill/>
        </p:spPr>
        <p:txBody>
          <a:bodyPr wrap="square" rtlCol="0">
            <a:spAutoFit/>
          </a:bodyPr>
          <a:lstStyle/>
          <a:p>
            <a:pPr algn="ctr"/>
            <a:r>
              <a:rPr lang="en-US" sz="700" dirty="0" smtClean="0"/>
              <a:t>Floor experience</a:t>
            </a:r>
          </a:p>
          <a:p>
            <a:pPr algn="ctr"/>
            <a:r>
              <a:rPr lang="en-US" sz="700" dirty="0" smtClean="0"/>
              <a:t>and hands-on</a:t>
            </a:r>
          </a:p>
          <a:p>
            <a:pPr algn="ctr"/>
            <a:r>
              <a:rPr lang="en-US" sz="700" dirty="0" smtClean="0"/>
              <a:t>skill</a:t>
            </a:r>
            <a:endParaRPr lang="en-US" sz="700" dirty="0"/>
          </a:p>
        </p:txBody>
      </p:sp>
      <p:sp>
        <p:nvSpPr>
          <p:cNvPr id="284" name="TextBox 283"/>
          <p:cNvSpPr txBox="1"/>
          <p:nvPr/>
        </p:nvSpPr>
        <p:spPr>
          <a:xfrm>
            <a:off x="8194409" y="4377374"/>
            <a:ext cx="799224" cy="307777"/>
          </a:xfrm>
          <a:prstGeom prst="rect">
            <a:avLst/>
          </a:prstGeom>
          <a:noFill/>
        </p:spPr>
        <p:txBody>
          <a:bodyPr wrap="square" rtlCol="0">
            <a:spAutoFit/>
          </a:bodyPr>
          <a:lstStyle/>
          <a:p>
            <a:pPr algn="ctr"/>
            <a:r>
              <a:rPr lang="en-US" sz="700" dirty="0" smtClean="0"/>
              <a:t>Good safety</a:t>
            </a:r>
          </a:p>
          <a:p>
            <a:pPr algn="ctr"/>
            <a:r>
              <a:rPr lang="en-US" sz="700" dirty="0" smtClean="0"/>
              <a:t>practice on hire</a:t>
            </a:r>
            <a:endParaRPr lang="en-US" sz="700" dirty="0"/>
          </a:p>
        </p:txBody>
      </p:sp>
      <p:sp>
        <p:nvSpPr>
          <p:cNvPr id="285" name="TextBox 284"/>
          <p:cNvSpPr txBox="1"/>
          <p:nvPr/>
        </p:nvSpPr>
        <p:spPr>
          <a:xfrm>
            <a:off x="8192051" y="4722171"/>
            <a:ext cx="861404" cy="415498"/>
          </a:xfrm>
          <a:prstGeom prst="rect">
            <a:avLst/>
          </a:prstGeom>
          <a:noFill/>
        </p:spPr>
        <p:txBody>
          <a:bodyPr wrap="square" rtlCol="0">
            <a:spAutoFit/>
          </a:bodyPr>
          <a:lstStyle/>
          <a:p>
            <a:pPr algn="ctr"/>
            <a:r>
              <a:rPr lang="en-US" sz="700" dirty="0" smtClean="0"/>
              <a:t>5S understanding </a:t>
            </a:r>
          </a:p>
          <a:p>
            <a:pPr algn="ctr"/>
            <a:r>
              <a:rPr lang="en-US" sz="700" dirty="0"/>
              <a:t>a</a:t>
            </a:r>
            <a:r>
              <a:rPr lang="en-US" sz="700" dirty="0" smtClean="0"/>
              <a:t>nd practice on hire</a:t>
            </a:r>
            <a:endParaRPr lang="en-US" sz="700" dirty="0"/>
          </a:p>
        </p:txBody>
      </p:sp>
      <p:sp>
        <p:nvSpPr>
          <p:cNvPr id="286" name="TextBox 285"/>
          <p:cNvSpPr txBox="1"/>
          <p:nvPr/>
        </p:nvSpPr>
        <p:spPr>
          <a:xfrm>
            <a:off x="8206396" y="5095478"/>
            <a:ext cx="861404" cy="415498"/>
          </a:xfrm>
          <a:prstGeom prst="rect">
            <a:avLst/>
          </a:prstGeom>
          <a:noFill/>
        </p:spPr>
        <p:txBody>
          <a:bodyPr wrap="square" rtlCol="0">
            <a:spAutoFit/>
          </a:bodyPr>
          <a:lstStyle/>
          <a:p>
            <a:pPr algn="ctr"/>
            <a:r>
              <a:rPr lang="en-US" sz="700" dirty="0" smtClean="0"/>
              <a:t>Lean mfg thinking</a:t>
            </a:r>
          </a:p>
          <a:p>
            <a:pPr algn="ctr"/>
            <a:r>
              <a:rPr lang="en-US" sz="700" dirty="0"/>
              <a:t>a</a:t>
            </a:r>
            <a:r>
              <a:rPr lang="en-US" sz="700" dirty="0" smtClean="0"/>
              <a:t>nd practice on hire</a:t>
            </a:r>
            <a:endParaRPr lang="en-US" sz="700" dirty="0"/>
          </a:p>
        </p:txBody>
      </p:sp>
      <p:sp>
        <p:nvSpPr>
          <p:cNvPr id="287" name="TextBox 286"/>
          <p:cNvSpPr txBox="1"/>
          <p:nvPr/>
        </p:nvSpPr>
        <p:spPr>
          <a:xfrm>
            <a:off x="8200784" y="5448620"/>
            <a:ext cx="861404" cy="415498"/>
          </a:xfrm>
          <a:prstGeom prst="rect">
            <a:avLst/>
          </a:prstGeom>
          <a:noFill/>
        </p:spPr>
        <p:txBody>
          <a:bodyPr wrap="square" rtlCol="0">
            <a:spAutoFit/>
          </a:bodyPr>
          <a:lstStyle/>
          <a:p>
            <a:pPr algn="ctr"/>
            <a:r>
              <a:rPr lang="en-US" sz="700" dirty="0" smtClean="0"/>
              <a:t>Problem solving thinking and use on hire</a:t>
            </a:r>
            <a:endParaRPr lang="en-US" sz="700" dirty="0"/>
          </a:p>
        </p:txBody>
      </p:sp>
      <p:sp>
        <p:nvSpPr>
          <p:cNvPr id="288" name="TextBox 287"/>
          <p:cNvSpPr txBox="1"/>
          <p:nvPr/>
        </p:nvSpPr>
        <p:spPr>
          <a:xfrm>
            <a:off x="8196613" y="5840302"/>
            <a:ext cx="861404" cy="415498"/>
          </a:xfrm>
          <a:prstGeom prst="rect">
            <a:avLst/>
          </a:prstGeom>
          <a:noFill/>
        </p:spPr>
        <p:txBody>
          <a:bodyPr wrap="square" rtlCol="0">
            <a:spAutoFit/>
          </a:bodyPr>
          <a:lstStyle/>
          <a:p>
            <a:pPr algn="ctr"/>
            <a:r>
              <a:rPr lang="en-US" sz="700" dirty="0" smtClean="0"/>
              <a:t>Understanding of maintenance practice on hire</a:t>
            </a:r>
            <a:endParaRPr lang="en-US" sz="700" dirty="0"/>
          </a:p>
        </p:txBody>
      </p:sp>
      <p:sp>
        <p:nvSpPr>
          <p:cNvPr id="289" name="TextBox 288"/>
          <p:cNvSpPr txBox="1"/>
          <p:nvPr/>
        </p:nvSpPr>
        <p:spPr>
          <a:xfrm>
            <a:off x="8192051" y="6313318"/>
            <a:ext cx="861404" cy="307777"/>
          </a:xfrm>
          <a:prstGeom prst="rect">
            <a:avLst/>
          </a:prstGeom>
          <a:noFill/>
        </p:spPr>
        <p:txBody>
          <a:bodyPr wrap="square" rtlCol="0">
            <a:spAutoFit/>
          </a:bodyPr>
          <a:lstStyle/>
          <a:p>
            <a:pPr algn="ctr"/>
            <a:r>
              <a:rPr lang="en-US" sz="700" dirty="0" smtClean="0"/>
              <a:t>Excellent worker behavior on hire</a:t>
            </a:r>
            <a:endParaRPr lang="en-US" sz="700" dirty="0"/>
          </a:p>
        </p:txBody>
      </p:sp>
      <p:graphicFrame>
        <p:nvGraphicFramePr>
          <p:cNvPr id="290" name="Table 289"/>
          <p:cNvGraphicFramePr>
            <a:graphicFrameLocks noGrp="1"/>
          </p:cNvGraphicFramePr>
          <p:nvPr>
            <p:extLst>
              <p:ext uri="{D42A27DB-BD31-4B8C-83A1-F6EECF244321}">
                <p14:modId xmlns:p14="http://schemas.microsoft.com/office/powerpoint/2010/main" val="2273014222"/>
              </p:ext>
            </p:extLst>
          </p:nvPr>
        </p:nvGraphicFramePr>
        <p:xfrm>
          <a:off x="2373544" y="1805692"/>
          <a:ext cx="1459195" cy="698054"/>
        </p:xfrm>
        <a:graphic>
          <a:graphicData uri="http://schemas.openxmlformats.org/drawingml/2006/table">
            <a:tbl>
              <a:tblPr firstRow="1" bandRow="1">
                <a:tableStyleId>{073A0DAA-6AF3-43AB-8588-CEC1D06C72B9}</a:tableStyleId>
              </a:tblPr>
              <a:tblGrid>
                <a:gridCol w="291839"/>
                <a:gridCol w="291839"/>
                <a:gridCol w="291839"/>
                <a:gridCol w="291839"/>
                <a:gridCol w="291839"/>
              </a:tblGrid>
              <a:tr h="219999">
                <a:tc>
                  <a:txBody>
                    <a:bodyPr/>
                    <a:lstStyle/>
                    <a:p>
                      <a:r>
                        <a:rPr lang="en-US" sz="800" dirty="0" smtClean="0"/>
                        <a:t>M</a:t>
                      </a:r>
                      <a:endParaRPr lang="en-US" sz="800" dirty="0"/>
                    </a:p>
                  </a:txBody>
                  <a:tcPr/>
                </a:tc>
                <a:tc>
                  <a:txBody>
                    <a:bodyPr/>
                    <a:lstStyle/>
                    <a:p>
                      <a:r>
                        <a:rPr lang="en-US" sz="800" dirty="0" smtClean="0"/>
                        <a:t>T</a:t>
                      </a:r>
                      <a:endParaRPr lang="en-US" sz="800" dirty="0"/>
                    </a:p>
                  </a:txBody>
                  <a:tcPr/>
                </a:tc>
                <a:tc>
                  <a:txBody>
                    <a:bodyPr/>
                    <a:lstStyle/>
                    <a:p>
                      <a:r>
                        <a:rPr lang="en-US" sz="800" dirty="0" smtClean="0"/>
                        <a:t>W</a:t>
                      </a:r>
                      <a:endParaRPr lang="en-US" sz="800" dirty="0"/>
                    </a:p>
                  </a:txBody>
                  <a:tcPr/>
                </a:tc>
                <a:tc>
                  <a:txBody>
                    <a:bodyPr/>
                    <a:lstStyle/>
                    <a:p>
                      <a:r>
                        <a:rPr lang="en-US" sz="800" dirty="0" smtClean="0"/>
                        <a:t>Th</a:t>
                      </a:r>
                      <a:endParaRPr lang="en-US" sz="800" dirty="0"/>
                    </a:p>
                  </a:txBody>
                  <a:tcPr/>
                </a:tc>
                <a:tc>
                  <a:txBody>
                    <a:bodyPr/>
                    <a:lstStyle/>
                    <a:p>
                      <a:r>
                        <a:rPr lang="en-US" sz="800" dirty="0" smtClean="0"/>
                        <a:t>F</a:t>
                      </a:r>
                      <a:endParaRPr lang="en-US" sz="800" dirty="0"/>
                    </a:p>
                  </a:txBody>
                  <a:tcPr/>
                </a:tc>
              </a:tr>
              <a:tr h="478055">
                <a:tc>
                  <a:txBody>
                    <a:bodyPr/>
                    <a:lstStyle/>
                    <a:p>
                      <a:r>
                        <a:rPr lang="en-US" sz="1050" dirty="0" smtClean="0"/>
                        <a:t>WORK</a:t>
                      </a:r>
                      <a:endParaRPr lang="en-US" sz="1050" dirty="0"/>
                    </a:p>
                  </a:txBody>
                  <a:tcPr vert="vert270"/>
                </a:tc>
                <a:tc>
                  <a:txBody>
                    <a:bodyPr/>
                    <a:lstStyle/>
                    <a:p>
                      <a:r>
                        <a:rPr lang="en-US" sz="1050" dirty="0" smtClean="0"/>
                        <a:t>School</a:t>
                      </a:r>
                      <a:endParaRPr lang="en-US" sz="1050" dirty="0"/>
                    </a:p>
                  </a:txBody>
                  <a:tcPr vert="vert270">
                    <a:solidFill>
                      <a:schemeClr val="bg1"/>
                    </a:solidFill>
                  </a:tcPr>
                </a:tc>
                <a:tc>
                  <a:txBody>
                    <a:bodyPr/>
                    <a:lstStyle/>
                    <a:p>
                      <a:r>
                        <a:rPr lang="en-US" sz="1050" dirty="0" smtClean="0"/>
                        <a:t>WORK</a:t>
                      </a:r>
                      <a:endParaRPr lang="en-US" sz="1050" dirty="0"/>
                    </a:p>
                  </a:txBody>
                  <a:tcPr vert="vert270"/>
                </a:tc>
                <a:tc>
                  <a:txBody>
                    <a:bodyPr/>
                    <a:lstStyle/>
                    <a:p>
                      <a:r>
                        <a:rPr lang="en-US" sz="1050" dirty="0" smtClean="0"/>
                        <a:t>School</a:t>
                      </a:r>
                      <a:endParaRPr lang="en-US" sz="1050" dirty="0"/>
                    </a:p>
                  </a:txBody>
                  <a:tcPr vert="vert270">
                    <a:solidFill>
                      <a:schemeClr val="bg1"/>
                    </a:solidFill>
                  </a:tcPr>
                </a:tc>
                <a:tc>
                  <a:txBody>
                    <a:bodyPr/>
                    <a:lstStyle/>
                    <a:p>
                      <a:r>
                        <a:rPr lang="en-US" sz="1050" dirty="0" smtClean="0"/>
                        <a:t>WORK</a:t>
                      </a:r>
                      <a:endParaRPr lang="en-US" sz="1050" dirty="0"/>
                    </a:p>
                  </a:txBody>
                  <a:tcPr vert="vert270"/>
                </a:tc>
              </a:tr>
            </a:tbl>
          </a:graphicData>
        </a:graphic>
      </p:graphicFrame>
      <p:sp>
        <p:nvSpPr>
          <p:cNvPr id="291" name="TextBox 290"/>
          <p:cNvSpPr txBox="1"/>
          <p:nvPr/>
        </p:nvSpPr>
        <p:spPr>
          <a:xfrm>
            <a:off x="4006320" y="2283768"/>
            <a:ext cx="1214781" cy="230832"/>
          </a:xfrm>
          <a:prstGeom prst="rect">
            <a:avLst/>
          </a:prstGeom>
          <a:noFill/>
        </p:spPr>
        <p:txBody>
          <a:bodyPr wrap="square" rtlCol="0">
            <a:spAutoFit/>
          </a:bodyPr>
          <a:lstStyle/>
          <a:p>
            <a:pPr algn="ctr"/>
            <a:r>
              <a:rPr lang="en-US" sz="900" i="1" dirty="0" smtClean="0"/>
              <a:t>5 Straight Semester</a:t>
            </a:r>
            <a:endParaRPr lang="en-US" sz="900" i="1" dirty="0"/>
          </a:p>
        </p:txBody>
      </p:sp>
      <p:sp>
        <p:nvSpPr>
          <p:cNvPr id="292" name="TextBox 291"/>
          <p:cNvSpPr txBox="1"/>
          <p:nvPr/>
        </p:nvSpPr>
        <p:spPr>
          <a:xfrm>
            <a:off x="2491657" y="2482009"/>
            <a:ext cx="997262" cy="230832"/>
          </a:xfrm>
          <a:prstGeom prst="rect">
            <a:avLst/>
          </a:prstGeom>
          <a:noFill/>
        </p:spPr>
        <p:txBody>
          <a:bodyPr wrap="square" rtlCol="0">
            <a:spAutoFit/>
          </a:bodyPr>
          <a:lstStyle/>
          <a:p>
            <a:pPr algn="ctr"/>
            <a:r>
              <a:rPr lang="en-US" sz="900" b="1" dirty="0" smtClean="0"/>
              <a:t>40+ Hrs / Week</a:t>
            </a:r>
            <a:endParaRPr lang="en-US" sz="900" b="1" dirty="0"/>
          </a:p>
        </p:txBody>
      </p:sp>
      <p:sp>
        <p:nvSpPr>
          <p:cNvPr id="293" name="TextBox 292"/>
          <p:cNvSpPr txBox="1"/>
          <p:nvPr/>
        </p:nvSpPr>
        <p:spPr>
          <a:xfrm rot="16200000">
            <a:off x="1778134" y="2056675"/>
            <a:ext cx="997262" cy="230832"/>
          </a:xfrm>
          <a:prstGeom prst="rect">
            <a:avLst/>
          </a:prstGeom>
          <a:noFill/>
        </p:spPr>
        <p:txBody>
          <a:bodyPr wrap="square" rtlCol="0">
            <a:spAutoFit/>
          </a:bodyPr>
          <a:lstStyle/>
          <a:p>
            <a:pPr algn="ctr"/>
            <a:r>
              <a:rPr lang="en-US" sz="900" b="1" dirty="0" smtClean="0"/>
              <a:t>Weekly Schedule</a:t>
            </a:r>
            <a:endParaRPr lang="en-US" sz="900" b="1" dirty="0"/>
          </a:p>
        </p:txBody>
      </p:sp>
      <p:sp>
        <p:nvSpPr>
          <p:cNvPr id="294" name="TextBox 293"/>
          <p:cNvSpPr txBox="1"/>
          <p:nvPr/>
        </p:nvSpPr>
        <p:spPr>
          <a:xfrm>
            <a:off x="2611776" y="1572598"/>
            <a:ext cx="997262" cy="230832"/>
          </a:xfrm>
          <a:prstGeom prst="rect">
            <a:avLst/>
          </a:prstGeom>
          <a:noFill/>
        </p:spPr>
        <p:txBody>
          <a:bodyPr wrap="square" rtlCol="0">
            <a:spAutoFit/>
          </a:bodyPr>
          <a:lstStyle/>
          <a:p>
            <a:pPr algn="ctr"/>
            <a:r>
              <a:rPr lang="en-US" sz="900" b="1" dirty="0" smtClean="0"/>
              <a:t>8+ Hrs /Day</a:t>
            </a:r>
            <a:endParaRPr lang="en-US" sz="900" b="1" dirty="0"/>
          </a:p>
        </p:txBody>
      </p:sp>
      <p:cxnSp>
        <p:nvCxnSpPr>
          <p:cNvPr id="296" name="Straight Connector 295"/>
          <p:cNvCxnSpPr/>
          <p:nvPr/>
        </p:nvCxnSpPr>
        <p:spPr>
          <a:xfrm>
            <a:off x="3869098" y="2405527"/>
            <a:ext cx="2535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a:off x="5108954" y="2415885"/>
            <a:ext cx="51550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Pentagon 2"/>
          <p:cNvSpPr/>
          <p:nvPr/>
        </p:nvSpPr>
        <p:spPr>
          <a:xfrm>
            <a:off x="228600" y="1447800"/>
            <a:ext cx="838200" cy="1496542"/>
          </a:xfrm>
          <a:prstGeom prst="homePlate">
            <a:avLst>
              <a:gd name="adj" fmla="val 2750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u="sng" dirty="0" smtClean="0">
              <a:solidFill>
                <a:schemeClr val="tx1"/>
              </a:solidFill>
            </a:endParaRPr>
          </a:p>
          <a:p>
            <a:pPr algn="ctr"/>
            <a:r>
              <a:rPr lang="en-US" sz="1000" b="1" u="sng" dirty="0" smtClean="0">
                <a:solidFill>
                  <a:schemeClr val="tx1"/>
                </a:solidFill>
              </a:rPr>
              <a:t>ACT/ Compass</a:t>
            </a:r>
          </a:p>
          <a:p>
            <a:pPr algn="ctr"/>
            <a:r>
              <a:rPr lang="en-US" sz="1000" dirty="0" smtClean="0">
                <a:solidFill>
                  <a:schemeClr val="tx1"/>
                </a:solidFill>
              </a:rPr>
              <a:t>Math</a:t>
            </a:r>
          </a:p>
          <a:p>
            <a:pPr algn="ctr"/>
            <a:r>
              <a:rPr lang="en-US" sz="1000" i="1" dirty="0" smtClean="0">
                <a:solidFill>
                  <a:schemeClr val="tx1"/>
                </a:solidFill>
              </a:rPr>
              <a:t>22/66</a:t>
            </a:r>
          </a:p>
          <a:p>
            <a:pPr algn="ctr"/>
            <a:endParaRPr lang="en-US" sz="200" dirty="0" smtClean="0">
              <a:solidFill>
                <a:schemeClr val="tx1"/>
              </a:solidFill>
            </a:endParaRPr>
          </a:p>
          <a:p>
            <a:pPr algn="ctr"/>
            <a:r>
              <a:rPr lang="en-US" sz="1000" dirty="0" smtClean="0">
                <a:solidFill>
                  <a:schemeClr val="tx1"/>
                </a:solidFill>
              </a:rPr>
              <a:t>Reading </a:t>
            </a:r>
            <a:r>
              <a:rPr lang="en-US" sz="1000" i="1" dirty="0" smtClean="0">
                <a:solidFill>
                  <a:schemeClr val="tx1"/>
                </a:solidFill>
              </a:rPr>
              <a:t>18/70</a:t>
            </a:r>
          </a:p>
          <a:p>
            <a:pPr algn="ctr"/>
            <a:endParaRPr lang="en-US" sz="500" dirty="0" smtClean="0">
              <a:solidFill>
                <a:schemeClr val="tx1"/>
              </a:solidFill>
            </a:endParaRPr>
          </a:p>
          <a:p>
            <a:pPr algn="ctr"/>
            <a:r>
              <a:rPr lang="en-US" sz="1000" dirty="0" smtClean="0">
                <a:solidFill>
                  <a:schemeClr val="tx1"/>
                </a:solidFill>
              </a:rPr>
              <a:t>English</a:t>
            </a:r>
          </a:p>
          <a:p>
            <a:pPr algn="ctr"/>
            <a:r>
              <a:rPr lang="en-US" sz="1000" i="1" dirty="0" smtClean="0">
                <a:solidFill>
                  <a:schemeClr val="tx1"/>
                </a:solidFill>
              </a:rPr>
              <a:t>18/88</a:t>
            </a:r>
          </a:p>
          <a:p>
            <a:pPr algn="ctr"/>
            <a:endParaRPr lang="en-US" sz="1000" dirty="0">
              <a:solidFill>
                <a:schemeClr val="tx1"/>
              </a:solidFill>
            </a:endParaRPr>
          </a:p>
          <a:p>
            <a:pPr algn="ctr"/>
            <a:endParaRPr lang="en-US" sz="1000" dirty="0">
              <a:solidFill>
                <a:schemeClr val="tx1"/>
              </a:solidFill>
            </a:endParaRPr>
          </a:p>
        </p:txBody>
      </p:sp>
    </p:spTree>
    <p:extLst>
      <p:ext uri="{BB962C8B-B14F-4D97-AF65-F5344CB8AC3E}">
        <p14:creationId xmlns:p14="http://schemas.microsoft.com/office/powerpoint/2010/main" val="1935175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79"/>
          <p:cNvSpPr txBox="1">
            <a:spLocks noGrp="1"/>
          </p:cNvSpPr>
          <p:nvPr>
            <p:ph type="body" idx="10"/>
          </p:nvPr>
        </p:nvSpPr>
        <p:spPr>
          <a:xfrm>
            <a:off x="304800" y="152400"/>
            <a:ext cx="8534400"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US" sz="3600" b="1" i="1" dirty="0">
                <a:solidFill>
                  <a:srgbClr val="C00000"/>
                </a:solidFill>
                <a:latin typeface="Arial Rounded MT Bold" panose="020F0704030504030204" pitchFamily="34" charset="0"/>
              </a:rPr>
              <a:t>ADVANCED MANUFACTURING TECHNICIAN PROGRAM</a:t>
            </a:r>
            <a:endParaRPr lang="en-US" sz="3600" dirty="0">
              <a:solidFill>
                <a:srgbClr val="FF0000"/>
              </a:solidFill>
              <a:latin typeface="Arial Rounded MT Bold" panose="020F070403050403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293309818"/>
              </p:ext>
            </p:extLst>
          </p:nvPr>
        </p:nvGraphicFramePr>
        <p:xfrm>
          <a:off x="304800" y="1375144"/>
          <a:ext cx="1828797" cy="1426027"/>
        </p:xfrm>
        <a:graphic>
          <a:graphicData uri="http://schemas.openxmlformats.org/drawingml/2006/table">
            <a:tbl>
              <a:tblPr firstRow="1" bandRow="1">
                <a:tableStyleId>{073A0DAA-6AF3-43AB-8588-CEC1D06C72B9}</a:tableStyleId>
              </a:tblPr>
              <a:tblGrid>
                <a:gridCol w="302372"/>
                <a:gridCol w="302372"/>
                <a:gridCol w="307227"/>
                <a:gridCol w="307227"/>
                <a:gridCol w="307227"/>
                <a:gridCol w="302372"/>
              </a:tblGrid>
              <a:tr h="230843">
                <a:tc>
                  <a:txBody>
                    <a:bodyPr/>
                    <a:lstStyle/>
                    <a:p>
                      <a:endParaRPr lang="en-US" sz="7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smtClean="0">
                          <a:solidFill>
                            <a:schemeClr val="tx1"/>
                          </a:solidFill>
                        </a:rPr>
                        <a:t>M</a:t>
                      </a:r>
                      <a:endParaRPr lang="en-US" sz="1050" dirty="0">
                        <a:solidFill>
                          <a:schemeClr val="tx1"/>
                        </a:solidFill>
                      </a:endParaRPr>
                    </a:p>
                  </a:txBody>
                  <a:tcPr marL="0" marR="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smtClean="0">
                          <a:solidFill>
                            <a:schemeClr val="tx1"/>
                          </a:solidFill>
                        </a:rPr>
                        <a:t>Tu</a:t>
                      </a:r>
                      <a:endParaRPr lang="en-US" sz="1050" dirty="0">
                        <a:solidFill>
                          <a:schemeClr val="tx1"/>
                        </a:solidFill>
                      </a:endParaRPr>
                    </a:p>
                  </a:txBody>
                  <a:tcPr marL="0" marR="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smtClean="0">
                          <a:solidFill>
                            <a:schemeClr val="tx1"/>
                          </a:solidFill>
                        </a:rPr>
                        <a:t>W</a:t>
                      </a:r>
                      <a:endParaRPr lang="en-US" sz="1050" dirty="0">
                        <a:solidFill>
                          <a:schemeClr val="tx1"/>
                        </a:solidFill>
                      </a:endParaRPr>
                    </a:p>
                  </a:txBody>
                  <a:tcPr marL="0" marR="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smtClean="0">
                          <a:solidFill>
                            <a:schemeClr val="tx1"/>
                          </a:solidFill>
                        </a:rPr>
                        <a:t>Th</a:t>
                      </a:r>
                      <a:endParaRPr lang="en-US" sz="1050" dirty="0">
                        <a:solidFill>
                          <a:schemeClr val="tx1"/>
                        </a:solidFill>
                      </a:endParaRPr>
                    </a:p>
                  </a:txBody>
                  <a:tcPr marL="0" marR="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smtClean="0">
                          <a:solidFill>
                            <a:schemeClr val="tx1"/>
                          </a:solidFill>
                        </a:rPr>
                        <a:t>F</a:t>
                      </a:r>
                      <a:endParaRPr lang="en-US" sz="1050" dirty="0">
                        <a:solidFill>
                          <a:schemeClr val="tx1"/>
                        </a:solidFill>
                      </a:endParaRPr>
                    </a:p>
                  </a:txBody>
                  <a:tcPr marL="0" marR="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196">
                <a:tc rowSpan="2">
                  <a:txBody>
                    <a:bodyPr/>
                    <a:lstStyle/>
                    <a:p>
                      <a:pPr algn="ctr"/>
                      <a:r>
                        <a:rPr lang="en-US" sz="1000" dirty="0" smtClean="0"/>
                        <a:t>8-10 hrs</a:t>
                      </a:r>
                      <a:endParaRPr lang="en-US" sz="1000" dirty="0"/>
                    </a:p>
                  </a:txBody>
                  <a:tcPr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900" dirty="0" smtClean="0"/>
                        <a:t>WORK</a:t>
                      </a:r>
                      <a:endParaRPr lang="en-US" sz="9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ysDash"/>
                      <a:round/>
                      <a:headEnd type="none" w="med" len="med"/>
                      <a:tailEnd type="none" w="med" len="med"/>
                    </a:lnB>
                    <a:solidFill>
                      <a:schemeClr val="tx2">
                        <a:lumMod val="20000"/>
                        <a:lumOff val="80000"/>
                      </a:schemeClr>
                    </a:solidFill>
                  </a:tcPr>
                </a:tc>
                <a:tc>
                  <a:txBody>
                    <a:bodyPr/>
                    <a:lstStyle/>
                    <a:p>
                      <a:pPr algn="ctr"/>
                      <a:r>
                        <a:rPr lang="en-US" sz="900" dirty="0" smtClean="0"/>
                        <a:t>SCHOOL</a:t>
                      </a:r>
                      <a:endParaRPr lang="en-US" sz="9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ysDash"/>
                      <a:round/>
                      <a:headEnd type="none" w="med" len="med"/>
                      <a:tailEnd type="none" w="med" len="med"/>
                    </a:lnB>
                    <a:solidFill>
                      <a:schemeClr val="bg1"/>
                    </a:solidFill>
                  </a:tcPr>
                </a:tc>
                <a:tc>
                  <a:txBody>
                    <a:bodyPr/>
                    <a:lstStyle/>
                    <a:p>
                      <a:pPr algn="ctr"/>
                      <a:r>
                        <a:rPr lang="en-US" sz="900" dirty="0" smtClean="0"/>
                        <a:t>WORK</a:t>
                      </a:r>
                      <a:endParaRPr lang="en-US" sz="9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ysDash"/>
                      <a:round/>
                      <a:headEnd type="none" w="med" len="med"/>
                      <a:tailEnd type="none" w="med" len="med"/>
                    </a:lnB>
                    <a:solidFill>
                      <a:schemeClr val="tx2">
                        <a:lumMod val="20000"/>
                        <a:lumOff val="80000"/>
                      </a:schemeClr>
                    </a:solidFill>
                  </a:tcPr>
                </a:tc>
                <a:tc>
                  <a:txBody>
                    <a:bodyPr/>
                    <a:lstStyle/>
                    <a:p>
                      <a:pPr algn="ctr"/>
                      <a:r>
                        <a:rPr lang="en-US" sz="900" dirty="0" smtClean="0"/>
                        <a:t>SCHOOL </a:t>
                      </a:r>
                      <a:endParaRPr lang="en-US" sz="9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ysDash"/>
                      <a:round/>
                      <a:headEnd type="none" w="med" len="med"/>
                      <a:tailEnd type="none" w="med" len="med"/>
                    </a:lnB>
                    <a:noFill/>
                  </a:tcPr>
                </a:tc>
                <a:tc>
                  <a:txBody>
                    <a:bodyPr/>
                    <a:lstStyle/>
                    <a:p>
                      <a:pPr algn="ctr"/>
                      <a:r>
                        <a:rPr lang="en-US" sz="900" dirty="0" smtClean="0"/>
                        <a:t>WORK</a:t>
                      </a:r>
                      <a:endParaRPr lang="en-US" sz="9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ysDash"/>
                      <a:round/>
                      <a:headEnd type="none" w="med" len="med"/>
                      <a:tailEnd type="none" w="med" len="med"/>
                    </a:lnB>
                    <a:solidFill>
                      <a:schemeClr val="tx2">
                        <a:lumMod val="20000"/>
                        <a:lumOff val="80000"/>
                      </a:schemeClr>
                    </a:solidFill>
                  </a:tcPr>
                </a:tc>
              </a:tr>
              <a:tr h="282560">
                <a:tc vMerge="1">
                  <a:txBody>
                    <a:bodyPr/>
                    <a:lstStyle/>
                    <a:p>
                      <a:endParaRPr lang="en-US" dirty="0"/>
                    </a:p>
                  </a:txBody>
                  <a:tcPr>
                    <a:noFill/>
                  </a:tcPr>
                </a:tc>
                <a:tc gridSpan="5">
                  <a:txBody>
                    <a:bodyPr/>
                    <a:lstStyle/>
                    <a:p>
                      <a:pPr algn="ctr"/>
                      <a:r>
                        <a:rPr lang="en-US" sz="900" dirty="0" smtClean="0">
                          <a:solidFill>
                            <a:schemeClr val="bg1"/>
                          </a:solidFill>
                        </a:rPr>
                        <a:t>Program Work (1-2 hrs)</a:t>
                      </a:r>
                      <a:endParaRPr lang="en-US" sz="9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solidFill>
                      <a:schemeClr val="tx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8811">
                <a:tc>
                  <a:txBody>
                    <a:bodyPr/>
                    <a:lstStyle/>
                    <a:p>
                      <a:pPr algn="ctr"/>
                      <a:r>
                        <a:rPr lang="en-US" sz="800" dirty="0" smtClean="0"/>
                        <a:t>2-4</a:t>
                      </a:r>
                      <a:r>
                        <a:rPr lang="en-US" sz="800" baseline="0" dirty="0" smtClean="0"/>
                        <a:t> hrs</a:t>
                      </a:r>
                      <a:endParaRPr lang="en-US" sz="800" dirty="0"/>
                    </a:p>
                  </a:txBody>
                  <a:tcPr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gridSpan="5">
                  <a:txBody>
                    <a:bodyPr/>
                    <a:lstStyle/>
                    <a:p>
                      <a:pPr algn="ctr"/>
                      <a:r>
                        <a:rPr lang="en-US" sz="800" dirty="0" smtClean="0">
                          <a:solidFill>
                            <a:schemeClr val="bg1"/>
                          </a:solidFill>
                        </a:rPr>
                        <a:t>HOMEWORK &amp; STUDY</a:t>
                      </a:r>
                      <a:endParaRPr lang="en-US" sz="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18" name="TextBox 17"/>
          <p:cNvSpPr txBox="1"/>
          <p:nvPr/>
        </p:nvSpPr>
        <p:spPr>
          <a:xfrm>
            <a:off x="2209800" y="1371600"/>
            <a:ext cx="6477000" cy="1292662"/>
          </a:xfrm>
          <a:prstGeom prst="rect">
            <a:avLst/>
          </a:prstGeom>
          <a:noFill/>
        </p:spPr>
        <p:txBody>
          <a:bodyPr wrap="square" rtlCol="0">
            <a:spAutoFit/>
          </a:bodyPr>
          <a:lstStyle/>
          <a:p>
            <a:pPr algn="ctr">
              <a:spcAft>
                <a:spcPts val="1800"/>
              </a:spcAft>
            </a:pPr>
            <a:r>
              <a:rPr lang="en-US" sz="2000" dirty="0" smtClean="0">
                <a:latin typeface="Arial Rounded MT Bold" panose="020F0704030504030204" pitchFamily="34" charset="0"/>
              </a:rPr>
              <a:t>Make Every Developmental Minute Count</a:t>
            </a:r>
          </a:p>
          <a:p>
            <a:pPr algn="ctr">
              <a:spcAft>
                <a:spcPts val="1800"/>
              </a:spcAft>
            </a:pPr>
            <a:endParaRPr lang="en-US" sz="700" dirty="0" smtClean="0">
              <a:latin typeface="Arial Rounded MT Bold" panose="020F0704030504030204" pitchFamily="34" charset="0"/>
            </a:endParaRPr>
          </a:p>
          <a:p>
            <a:pPr algn="ctr">
              <a:spcAft>
                <a:spcPts val="1800"/>
              </a:spcAft>
            </a:pPr>
            <a:r>
              <a:rPr lang="en-US" sz="2000" dirty="0" smtClean="0">
                <a:latin typeface="Arial Rounded MT Bold" panose="020F0704030504030204" pitchFamily="34" charset="0"/>
              </a:rPr>
              <a:t>Aligning Technical Skill with Core Curriculum</a:t>
            </a:r>
          </a:p>
        </p:txBody>
      </p:sp>
      <p:graphicFrame>
        <p:nvGraphicFramePr>
          <p:cNvPr id="19" name="Table 18"/>
          <p:cNvGraphicFramePr>
            <a:graphicFrameLocks noGrp="1"/>
          </p:cNvGraphicFramePr>
          <p:nvPr>
            <p:extLst>
              <p:ext uri="{D42A27DB-BD31-4B8C-83A1-F6EECF244321}">
                <p14:modId xmlns:p14="http://schemas.microsoft.com/office/powerpoint/2010/main" val="4029334647"/>
              </p:ext>
            </p:extLst>
          </p:nvPr>
        </p:nvGraphicFramePr>
        <p:xfrm>
          <a:off x="54592" y="2956560"/>
          <a:ext cx="9011920" cy="3825240"/>
        </p:xfrm>
        <a:graphic>
          <a:graphicData uri="http://schemas.openxmlformats.org/drawingml/2006/table">
            <a:tbl>
              <a:tblPr firstRow="1" bandRow="1">
                <a:tableStyleId>{2D5ABB26-0587-4C30-8999-92F81FD0307C}</a:tableStyleId>
              </a:tblPr>
              <a:tblGrid>
                <a:gridCol w="208280"/>
                <a:gridCol w="1554480"/>
                <a:gridCol w="208280"/>
                <a:gridCol w="1554480"/>
                <a:gridCol w="208280"/>
                <a:gridCol w="1543218"/>
                <a:gridCol w="209382"/>
                <a:gridCol w="1554480"/>
                <a:gridCol w="208280"/>
                <a:gridCol w="1554480"/>
                <a:gridCol w="208280"/>
              </a:tblGrid>
              <a:tr h="3825240">
                <a:tc>
                  <a:txBody>
                    <a:bodyPr/>
                    <a:lstStyle/>
                    <a:p>
                      <a:pPr algn="ctr"/>
                      <a:r>
                        <a:rPr lang="en-US" sz="1400" dirty="0" smtClean="0"/>
                        <a:t>Work Start (July 2015)</a:t>
                      </a:r>
                      <a:endParaRPr lang="en-US" sz="14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400" dirty="0" smtClean="0"/>
                        <a:t>Fall 2015</a:t>
                      </a:r>
                      <a:r>
                        <a:rPr lang="en-US" sz="1400" baseline="0" dirty="0" smtClean="0"/>
                        <a:t> </a:t>
                      </a:r>
                      <a:endParaRPr lang="en-US" sz="1400" dirty="0" smtClean="0"/>
                    </a:p>
                    <a:p>
                      <a:pPr algn="l"/>
                      <a:endParaRPr lang="en-US" sz="1100" i="1" dirty="0" smtClean="0"/>
                    </a:p>
                    <a:p>
                      <a:pPr algn="l"/>
                      <a:r>
                        <a:rPr lang="en-US" sz="1100" i="0" dirty="0" smtClean="0"/>
                        <a:t>Themes</a:t>
                      </a:r>
                      <a:r>
                        <a:rPr lang="en-US" sz="1100" i="1" dirty="0" smtClean="0"/>
                        <a:t>: Safety Culture</a:t>
                      </a:r>
                    </a:p>
                    <a:p>
                      <a:pPr algn="l"/>
                      <a:r>
                        <a:rPr lang="en-US" sz="1100" i="0" dirty="0" smtClean="0"/>
                        <a:t>Tech Core:</a:t>
                      </a:r>
                      <a:r>
                        <a:rPr lang="en-US" sz="1100" i="0" baseline="0" dirty="0" smtClean="0"/>
                        <a:t> </a:t>
                      </a:r>
                      <a:r>
                        <a:rPr lang="en-US" sz="1100" i="1" baseline="0" dirty="0" smtClean="0"/>
                        <a:t>Intro to Electrical, Fluid Power</a:t>
                      </a:r>
                    </a:p>
                    <a:p>
                      <a:pPr algn="l"/>
                      <a:endParaRPr lang="en-US" sz="1100" i="1" dirty="0" smtClean="0"/>
                    </a:p>
                    <a:p>
                      <a:pPr algn="l"/>
                      <a:r>
                        <a:rPr lang="en-US" sz="1100" i="0" u="sng" dirty="0" smtClean="0"/>
                        <a:t>Toyota</a:t>
                      </a:r>
                      <a:r>
                        <a:rPr lang="en-US" sz="1100" i="0" u="sng" baseline="0" dirty="0" smtClean="0"/>
                        <a:t> Bodine</a:t>
                      </a:r>
                      <a:r>
                        <a:rPr lang="en-US" sz="1100" i="0" u="sng" dirty="0" smtClean="0"/>
                        <a:t>:</a:t>
                      </a:r>
                    </a:p>
                    <a:p>
                      <a:pPr algn="l"/>
                      <a:r>
                        <a:rPr lang="en-US" sz="1100" i="1" dirty="0" smtClean="0"/>
                        <a:t>Safety Dojo</a:t>
                      </a:r>
                    </a:p>
                    <a:p>
                      <a:pPr algn="l"/>
                      <a:r>
                        <a:rPr lang="en-US" sz="1100" i="1" dirty="0" smtClean="0"/>
                        <a:t>TW/TPS</a:t>
                      </a:r>
                    </a:p>
                    <a:p>
                      <a:pPr algn="l"/>
                      <a:r>
                        <a:rPr lang="en-US" sz="1100" i="1" dirty="0" smtClean="0"/>
                        <a:t>Basic</a:t>
                      </a:r>
                      <a:r>
                        <a:rPr lang="en-US" sz="1100" i="1" baseline="0" dirty="0" smtClean="0"/>
                        <a:t> Electrical</a:t>
                      </a:r>
                    </a:p>
                    <a:p>
                      <a:pPr algn="l"/>
                      <a:r>
                        <a:rPr lang="en-US" sz="1100" i="1" baseline="0" dirty="0" smtClean="0"/>
                        <a:t>3 Phase Electrical</a:t>
                      </a:r>
                    </a:p>
                    <a:p>
                      <a:pPr algn="l"/>
                      <a:endParaRPr lang="en-US" sz="1100" i="1" baseline="0" dirty="0" smtClean="0"/>
                    </a:p>
                    <a:p>
                      <a:pPr algn="l"/>
                      <a:r>
                        <a:rPr lang="en-US" sz="1100" i="0" u="sng" baseline="0" dirty="0" smtClean="0"/>
                        <a:t>OJT</a:t>
                      </a:r>
                    </a:p>
                    <a:p>
                      <a:pPr algn="l"/>
                      <a:r>
                        <a:rPr lang="en-US" sz="1100" i="1" baseline="0" dirty="0" smtClean="0"/>
                        <a:t>Advancing standardization</a:t>
                      </a:r>
                    </a:p>
                    <a:p>
                      <a:pPr algn="l"/>
                      <a:r>
                        <a:rPr lang="en-US" sz="1100" i="1" baseline="0" dirty="0" smtClean="0"/>
                        <a:t>STW/ WIS</a:t>
                      </a:r>
                    </a:p>
                    <a:p>
                      <a:pPr algn="l"/>
                      <a:r>
                        <a:rPr lang="en-US" sz="1100" i="1" baseline="0" dirty="0" smtClean="0"/>
                        <a:t>TLS checks</a:t>
                      </a:r>
                    </a:p>
                    <a:p>
                      <a:pPr algn="l"/>
                      <a:endParaRPr lang="en-US" sz="1100" i="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400" dirty="0" smtClean="0"/>
                        <a:t>Holiday</a:t>
                      </a:r>
                      <a:r>
                        <a:rPr lang="en-US" sz="1400" baseline="0" dirty="0" smtClean="0"/>
                        <a:t> Break</a:t>
                      </a:r>
                      <a:endParaRPr lang="en-US" sz="14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smtClean="0"/>
                        <a:t>Spring 2016 </a:t>
                      </a:r>
                    </a:p>
                    <a:p>
                      <a:endParaRPr lang="en-US" sz="1400" dirty="0" smtClean="0"/>
                    </a:p>
                    <a:p>
                      <a:pPr algn="l"/>
                      <a:r>
                        <a:rPr lang="en-US" sz="1100" i="0" dirty="0" smtClean="0"/>
                        <a:t>Themes</a:t>
                      </a:r>
                      <a:r>
                        <a:rPr lang="en-US" sz="1100" i="1" dirty="0" smtClean="0"/>
                        <a:t>: Workplace</a:t>
                      </a:r>
                      <a:r>
                        <a:rPr lang="en-US" sz="1100" i="1" baseline="0" dirty="0" smtClean="0"/>
                        <a:t> Organization</a:t>
                      </a:r>
                      <a:endParaRPr lang="en-US" sz="1100" i="1" dirty="0" smtClean="0"/>
                    </a:p>
                    <a:p>
                      <a:pPr algn="l"/>
                      <a:r>
                        <a:rPr lang="en-US" sz="1100" i="0" dirty="0" smtClean="0"/>
                        <a:t>Tech Core:</a:t>
                      </a:r>
                      <a:r>
                        <a:rPr lang="en-US" sz="1100" i="0" baseline="0" dirty="0" smtClean="0"/>
                        <a:t> </a:t>
                      </a:r>
                      <a:r>
                        <a:rPr lang="en-US" sz="1100" i="1" baseline="0" dirty="0" smtClean="0"/>
                        <a:t>Motor Mechanics</a:t>
                      </a:r>
                    </a:p>
                    <a:p>
                      <a:endParaRPr lang="en-US" sz="1100" i="1" dirty="0" smtClean="0"/>
                    </a:p>
                    <a:p>
                      <a:pPr marL="0" algn="l" defTabSz="914400" rtl="0" eaLnBrk="1" latinLnBrk="0" hangingPunct="1"/>
                      <a:r>
                        <a:rPr lang="en-US" sz="1100" i="0" u="sng" kern="1200" dirty="0" smtClean="0">
                          <a:solidFill>
                            <a:schemeClr val="tx1"/>
                          </a:solidFill>
                          <a:latin typeface="+mn-lt"/>
                          <a:ea typeface="+mn-ea"/>
                          <a:cs typeface="+mn-cs"/>
                        </a:rPr>
                        <a:t>Toyota Bodine:</a:t>
                      </a:r>
                    </a:p>
                    <a:p>
                      <a:pPr algn="l"/>
                      <a:r>
                        <a:rPr lang="en-US" sz="1100" i="1" baseline="0" dirty="0" smtClean="0"/>
                        <a:t>Troubleshooting</a:t>
                      </a:r>
                    </a:p>
                    <a:p>
                      <a:pPr algn="l"/>
                      <a:r>
                        <a:rPr lang="en-US" sz="1100" i="1" baseline="0" dirty="0" smtClean="0"/>
                        <a:t>FMDS</a:t>
                      </a:r>
                    </a:p>
                    <a:p>
                      <a:pPr algn="l"/>
                      <a:r>
                        <a:rPr lang="en-US" sz="1100" i="1" baseline="0" dirty="0" smtClean="0"/>
                        <a:t>JKK</a:t>
                      </a:r>
                    </a:p>
                    <a:p>
                      <a:pPr algn="l"/>
                      <a:r>
                        <a:rPr lang="en-US" sz="1100" i="1" baseline="0" dirty="0" smtClean="0"/>
                        <a:t>Arc Flash</a:t>
                      </a:r>
                    </a:p>
                    <a:p>
                      <a:pPr algn="l"/>
                      <a:endParaRPr lang="en-US" sz="110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i="0" u="sng" baseline="0" dirty="0" smtClean="0"/>
                        <a:t>OJT</a:t>
                      </a:r>
                      <a:endParaRPr lang="en-US" sz="1100" i="1" baseline="0" dirty="0" smtClean="0"/>
                    </a:p>
                    <a:p>
                      <a:pPr algn="l"/>
                      <a:r>
                        <a:rPr lang="en-US" sz="1100" i="1" baseline="0" dirty="0" smtClean="0"/>
                        <a:t>Line Machine FCN</a:t>
                      </a:r>
                    </a:p>
                    <a:p>
                      <a:pPr algn="l"/>
                      <a:r>
                        <a:rPr lang="en-US" sz="1100" i="1" baseline="0" dirty="0" smtClean="0"/>
                        <a:t>Motion  Checks</a:t>
                      </a:r>
                    </a:p>
                    <a:p>
                      <a:pPr algn="l"/>
                      <a:r>
                        <a:rPr lang="en-US" sz="1100" i="1" baseline="0" dirty="0" smtClean="0"/>
                        <a:t>Visualization of MC status</a:t>
                      </a:r>
                    </a:p>
                    <a:p>
                      <a:pPr algn="l"/>
                      <a:r>
                        <a:rPr lang="en-US" sz="1100" i="1" baseline="0" dirty="0" smtClean="0"/>
                        <a:t>Problem Communication</a:t>
                      </a:r>
                    </a:p>
                    <a:p>
                      <a:pPr algn="l"/>
                      <a:r>
                        <a:rPr lang="en-US" sz="1100" i="1" baseline="0" dirty="0" smtClean="0"/>
                        <a:t>SAIBO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400" dirty="0" smtClean="0"/>
                        <a:t>Semester</a:t>
                      </a:r>
                      <a:r>
                        <a:rPr lang="en-US" sz="1400" baseline="0" dirty="0" smtClean="0"/>
                        <a:t> Break</a:t>
                      </a:r>
                      <a:endParaRPr lang="en-US" sz="14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smtClean="0"/>
                        <a:t>Summer</a:t>
                      </a:r>
                      <a:r>
                        <a:rPr lang="en-US" sz="1400" baseline="0" dirty="0" smtClean="0"/>
                        <a:t> 2016</a:t>
                      </a:r>
                      <a:endParaRPr lang="en-US" sz="1400" dirty="0" smtClean="0"/>
                    </a:p>
                    <a:p>
                      <a:endParaRPr lang="en-US" sz="1400" dirty="0" smtClean="0"/>
                    </a:p>
                    <a:p>
                      <a:pPr algn="l"/>
                      <a:r>
                        <a:rPr lang="en-US" sz="1100" i="0" dirty="0" smtClean="0"/>
                        <a:t>Themes: </a:t>
                      </a:r>
                      <a:r>
                        <a:rPr lang="en-US" sz="1100" i="1" dirty="0" smtClean="0"/>
                        <a:t>Lean Mfg</a:t>
                      </a:r>
                    </a:p>
                    <a:p>
                      <a:pPr algn="l"/>
                      <a:r>
                        <a:rPr lang="en-US" sz="1100" i="0" dirty="0" smtClean="0"/>
                        <a:t>Tech Core:</a:t>
                      </a:r>
                      <a:r>
                        <a:rPr lang="en-US" sz="1100" i="0" baseline="0" dirty="0" smtClean="0"/>
                        <a:t> </a:t>
                      </a:r>
                      <a:r>
                        <a:rPr lang="en-US" sz="1100" i="1" baseline="0" dirty="0" smtClean="0"/>
                        <a:t>Controls, PLCs</a:t>
                      </a:r>
                    </a:p>
                    <a:p>
                      <a:endParaRPr lang="en-US" sz="1100" i="1" dirty="0" smtClean="0"/>
                    </a:p>
                    <a:p>
                      <a:pPr marL="0" algn="l" defTabSz="914400" rtl="0" eaLnBrk="1" latinLnBrk="0" hangingPunct="1"/>
                      <a:r>
                        <a:rPr lang="en-US" sz="1100" i="0" u="sng" kern="1200" dirty="0" smtClean="0">
                          <a:solidFill>
                            <a:schemeClr val="tx1"/>
                          </a:solidFill>
                          <a:latin typeface="+mn-lt"/>
                          <a:ea typeface="+mn-ea"/>
                          <a:cs typeface="+mn-cs"/>
                        </a:rPr>
                        <a:t>Toyota Bodine:</a:t>
                      </a:r>
                    </a:p>
                    <a:p>
                      <a:pPr algn="l"/>
                      <a:r>
                        <a:rPr lang="en-US" sz="1100" i="1" baseline="0" dirty="0" smtClean="0"/>
                        <a:t>Toyopuc Basic</a:t>
                      </a:r>
                    </a:p>
                    <a:p>
                      <a:pPr algn="l"/>
                      <a:r>
                        <a:rPr lang="en-US" sz="1100" i="1" baseline="0" dirty="0" smtClean="0"/>
                        <a:t>Welding Dojo</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i="1" baseline="0" dirty="0" smtClean="0"/>
                        <a:t>3 Pillar system</a:t>
                      </a:r>
                    </a:p>
                    <a:p>
                      <a:pPr algn="l"/>
                      <a:endParaRPr lang="en-US" sz="110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i="0" u="sng" baseline="0" dirty="0" smtClean="0"/>
                        <a:t>OJT</a:t>
                      </a:r>
                      <a:endParaRPr lang="en-US" sz="1100" i="1" baseline="0" dirty="0" smtClean="0"/>
                    </a:p>
                    <a:p>
                      <a:pPr algn="l"/>
                      <a:r>
                        <a:rPr lang="en-US" sz="1100" i="1" baseline="0" dirty="0" smtClean="0"/>
                        <a:t>AGV Build</a:t>
                      </a:r>
                    </a:p>
                    <a:p>
                      <a:pPr algn="l"/>
                      <a:r>
                        <a:rPr lang="en-US" sz="1100" i="1" baseline="0" dirty="0" smtClean="0"/>
                        <a:t>  Mechanical build</a:t>
                      </a:r>
                    </a:p>
                    <a:p>
                      <a:pPr algn="l"/>
                      <a:r>
                        <a:rPr lang="en-US" sz="1100" i="1" baseline="0" dirty="0" smtClean="0"/>
                        <a:t>  Wiring</a:t>
                      </a:r>
                    </a:p>
                    <a:p>
                      <a:pPr algn="l"/>
                      <a:r>
                        <a:rPr lang="en-US" sz="1100" i="1" baseline="0" dirty="0" smtClean="0"/>
                        <a:t>  Sensors</a:t>
                      </a:r>
                    </a:p>
                    <a:p>
                      <a:pPr algn="l"/>
                      <a:r>
                        <a:rPr lang="en-US" sz="1100" i="1" baseline="0" dirty="0" smtClean="0"/>
                        <a:t>  PLC</a:t>
                      </a:r>
                    </a:p>
                    <a:p>
                      <a:pPr algn="l"/>
                      <a:r>
                        <a:rPr lang="en-US" sz="1100" i="1" baseline="0" dirty="0" smtClean="0"/>
                        <a:t>Work Confirmation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400" dirty="0" smtClean="0"/>
                        <a:t>Semester Break</a:t>
                      </a:r>
                      <a:endParaRPr lang="en-US" sz="14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smtClean="0"/>
                        <a:t>Fall 2016 </a:t>
                      </a:r>
                    </a:p>
                    <a:p>
                      <a:endParaRPr lang="en-US" sz="1400" dirty="0" smtClean="0"/>
                    </a:p>
                    <a:p>
                      <a:pPr algn="l"/>
                      <a:r>
                        <a:rPr lang="en-US" sz="1100" i="0" dirty="0" smtClean="0"/>
                        <a:t>Themes: </a:t>
                      </a:r>
                      <a:r>
                        <a:rPr lang="en-US" sz="1100" i="1" dirty="0" smtClean="0"/>
                        <a:t>Problem Solving</a:t>
                      </a:r>
                    </a:p>
                    <a:p>
                      <a:pPr algn="l"/>
                      <a:r>
                        <a:rPr lang="en-US" sz="1100" i="0" dirty="0" smtClean="0"/>
                        <a:t>Tech Core:</a:t>
                      </a:r>
                      <a:r>
                        <a:rPr lang="en-US" sz="1100" i="0" baseline="0" dirty="0" smtClean="0"/>
                        <a:t> </a:t>
                      </a:r>
                      <a:r>
                        <a:rPr lang="en-US" sz="1100" i="1" baseline="0" dirty="0" smtClean="0"/>
                        <a:t>Welding, Machine drawings</a:t>
                      </a:r>
                    </a:p>
                    <a:p>
                      <a:endParaRPr lang="en-US" sz="1100" i="1" dirty="0" smtClean="0"/>
                    </a:p>
                    <a:p>
                      <a:pPr marL="0" algn="l" defTabSz="914400" rtl="0" eaLnBrk="1" latinLnBrk="0" hangingPunct="1"/>
                      <a:r>
                        <a:rPr lang="en-US" sz="1100" i="0" u="sng" kern="1200" dirty="0" smtClean="0">
                          <a:solidFill>
                            <a:schemeClr val="tx1"/>
                          </a:solidFill>
                          <a:latin typeface="+mn-lt"/>
                          <a:ea typeface="+mn-ea"/>
                          <a:cs typeface="+mn-cs"/>
                        </a:rPr>
                        <a:t>Toyota Bodine:</a:t>
                      </a:r>
                    </a:p>
                    <a:p>
                      <a:pPr algn="l"/>
                      <a:r>
                        <a:rPr lang="en-US" sz="1100" i="1" baseline="0" dirty="0" smtClean="0"/>
                        <a:t>Toyopuc Intermediate</a:t>
                      </a:r>
                    </a:p>
                    <a:p>
                      <a:pPr algn="l"/>
                      <a:r>
                        <a:rPr lang="en-US" sz="1100" i="1" baseline="0" dirty="0" smtClean="0"/>
                        <a:t>PID </a:t>
                      </a:r>
                    </a:p>
                    <a:p>
                      <a:pPr algn="l"/>
                      <a:r>
                        <a:rPr lang="en-US" sz="1100" i="1" baseline="0" dirty="0" smtClean="0"/>
                        <a:t>Quality Mgmt. systems</a:t>
                      </a:r>
                    </a:p>
                    <a:p>
                      <a:pPr algn="l"/>
                      <a:r>
                        <a:rPr lang="en-US" sz="1100" i="1" baseline="0" dirty="0" smtClean="0"/>
                        <a:t>Change point</a:t>
                      </a:r>
                    </a:p>
                    <a:p>
                      <a:pPr algn="l"/>
                      <a:r>
                        <a:rPr lang="en-US" sz="1100" i="1" baseline="0" dirty="0" smtClean="0"/>
                        <a:t>Intro to QCs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i="0" u="sng" baseline="0" dirty="0" smtClean="0"/>
                        <a:t>OJT</a:t>
                      </a:r>
                      <a:endParaRPr lang="en-US" sz="1100" i="1" baseline="0" dirty="0" smtClean="0"/>
                    </a:p>
                    <a:p>
                      <a:pPr algn="l"/>
                      <a:r>
                        <a:rPr lang="en-US" sz="1100" i="1" baseline="0" dirty="0" smtClean="0"/>
                        <a:t>Quality Circle</a:t>
                      </a:r>
                    </a:p>
                    <a:p>
                      <a:pPr algn="l"/>
                      <a:r>
                        <a:rPr lang="en-US" sz="1100" i="1" baseline="0" dirty="0" smtClean="0"/>
                        <a:t>Maintenance Kaizen</a:t>
                      </a:r>
                    </a:p>
                    <a:p>
                      <a:pPr algn="l"/>
                      <a:r>
                        <a:rPr lang="en-US" sz="1100" i="1" baseline="0" dirty="0" smtClean="0"/>
                        <a:t>Overall Facilities</a:t>
                      </a:r>
                    </a:p>
                    <a:p>
                      <a:pPr algn="l"/>
                      <a:r>
                        <a:rPr lang="en-US" sz="1100" i="1" baseline="0" dirty="0" smtClean="0"/>
                        <a:t>   - Enviro Impact</a:t>
                      </a:r>
                    </a:p>
                    <a:p>
                      <a:pPr algn="l"/>
                      <a:r>
                        <a:rPr lang="en-US" sz="1100" i="1" baseline="0" dirty="0" smtClean="0"/>
                        <a:t>LP C-Level Training</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400" dirty="0" smtClean="0"/>
                        <a:t>Holiday Break</a:t>
                      </a:r>
                      <a:endParaRPr lang="en-US" sz="14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smtClean="0"/>
                        <a:t>Spring 2017</a:t>
                      </a:r>
                    </a:p>
                    <a:p>
                      <a:endParaRPr lang="en-US" sz="1400" dirty="0" smtClean="0"/>
                    </a:p>
                    <a:p>
                      <a:pPr algn="l"/>
                      <a:r>
                        <a:rPr lang="en-US" sz="1100" i="0" dirty="0" smtClean="0"/>
                        <a:t>Themes: </a:t>
                      </a:r>
                      <a:r>
                        <a:rPr lang="en-US" sz="1100" i="1" dirty="0" smtClean="0"/>
                        <a:t>Maintenance</a:t>
                      </a:r>
                      <a:r>
                        <a:rPr lang="en-US" sz="1100" i="1" baseline="0" dirty="0" smtClean="0"/>
                        <a:t> Reliability</a:t>
                      </a:r>
                      <a:endParaRPr lang="en-US" sz="1100" i="1" dirty="0" smtClean="0"/>
                    </a:p>
                    <a:p>
                      <a:pPr algn="l"/>
                      <a:r>
                        <a:rPr lang="en-US" sz="1100" i="0" dirty="0" smtClean="0"/>
                        <a:t>Tech Core:</a:t>
                      </a:r>
                      <a:r>
                        <a:rPr lang="en-US" sz="1100" i="0" baseline="0" dirty="0" smtClean="0"/>
                        <a:t> </a:t>
                      </a:r>
                      <a:r>
                        <a:rPr lang="en-US" sz="1100" i="1" baseline="0" dirty="0" smtClean="0"/>
                        <a:t>Systems Troubleshooting, Robots</a:t>
                      </a:r>
                    </a:p>
                    <a:p>
                      <a:endParaRPr lang="en-US" sz="1400" dirty="0" smtClean="0"/>
                    </a:p>
                    <a:p>
                      <a:pPr marL="0" algn="l" defTabSz="914400" rtl="0" eaLnBrk="1" latinLnBrk="0" hangingPunct="1"/>
                      <a:r>
                        <a:rPr lang="en-US" sz="1100" i="0" u="sng" kern="1200" dirty="0" smtClean="0">
                          <a:solidFill>
                            <a:schemeClr val="tx1"/>
                          </a:solidFill>
                          <a:latin typeface="+mn-lt"/>
                          <a:ea typeface="+mn-ea"/>
                          <a:cs typeface="+mn-cs"/>
                        </a:rPr>
                        <a:t>Toyota Bodine:</a:t>
                      </a:r>
                    </a:p>
                    <a:p>
                      <a:pPr algn="l"/>
                      <a:r>
                        <a:rPr lang="en-US" sz="1100" i="1" baseline="0" dirty="0" smtClean="0"/>
                        <a:t>Simutech e-learning</a:t>
                      </a:r>
                    </a:p>
                    <a:p>
                      <a:pPr algn="l"/>
                      <a:r>
                        <a:rPr lang="en-US" sz="1100" i="1" baseline="0" dirty="0" smtClean="0"/>
                        <a:t>FANUC Robot</a:t>
                      </a:r>
                    </a:p>
                    <a:p>
                      <a:pPr algn="l"/>
                      <a:r>
                        <a:rPr lang="en-US" sz="1100" i="1" baseline="0" dirty="0" smtClean="0"/>
                        <a:t>ABB Robot</a:t>
                      </a:r>
                    </a:p>
                    <a:p>
                      <a:pPr algn="l"/>
                      <a:r>
                        <a:rPr lang="en-US" sz="1100" i="1" baseline="0" dirty="0" smtClean="0"/>
                        <a:t>Robodrill</a:t>
                      </a:r>
                    </a:p>
                    <a:p>
                      <a:pPr algn="l"/>
                      <a:r>
                        <a:rPr lang="en-US" sz="1100" i="1" baseline="0" dirty="0" smtClean="0"/>
                        <a:t>Intro to TBP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i="0" u="sng" baseline="0" dirty="0" smtClean="0"/>
                        <a:t>OJT</a:t>
                      </a:r>
                      <a:endParaRPr lang="en-US" sz="1100" i="1" baseline="0" dirty="0" smtClean="0"/>
                    </a:p>
                    <a:p>
                      <a:pPr algn="l"/>
                      <a:r>
                        <a:rPr lang="en-US" sz="1100" i="1" baseline="0" dirty="0" smtClean="0"/>
                        <a:t>Individual TBP theme</a:t>
                      </a:r>
                    </a:p>
                    <a:p>
                      <a:pPr algn="l"/>
                      <a:r>
                        <a:rPr lang="en-US" sz="1100" i="1" baseline="0" dirty="0" smtClean="0"/>
                        <a:t>LP B-level training</a:t>
                      </a:r>
                    </a:p>
                    <a:p>
                      <a:pPr algn="l"/>
                      <a:r>
                        <a:rPr lang="en-US" sz="1100" i="1" baseline="0" dirty="0" smtClean="0"/>
                        <a:t>Advanced troubleshooting</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600" dirty="0" smtClean="0">
                          <a:solidFill>
                            <a:schemeClr val="bg1"/>
                          </a:solidFill>
                        </a:rPr>
                        <a:t>GRADUCATION</a:t>
                      </a:r>
                      <a:endParaRPr lang="en-US" sz="1600" dirty="0">
                        <a:solidFill>
                          <a:schemeClr val="bg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421" y="2196664"/>
            <a:ext cx="903984" cy="838028"/>
          </a:xfrm>
          <a:prstGeom prst="rect">
            <a:avLst/>
          </a:prstGeom>
        </p:spPr>
      </p:pic>
      <p:sp>
        <p:nvSpPr>
          <p:cNvPr id="12" name="Down Arrow 11"/>
          <p:cNvSpPr/>
          <p:nvPr/>
        </p:nvSpPr>
        <p:spPr>
          <a:xfrm>
            <a:off x="5105400" y="1847196"/>
            <a:ext cx="685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599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04866" y="114745"/>
            <a:ext cx="8375516" cy="9906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3200" b="1" i="1" dirty="0" smtClean="0">
                <a:solidFill>
                  <a:srgbClr val="C00000"/>
                </a:solidFill>
                <a:latin typeface="Arial Rounded MT Bold" panose="020F0704030504030204" pitchFamily="34" charset="0"/>
              </a:rPr>
              <a:t>ADVANCED MANUFACTURING TECHNICIAN PROGRAM</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854074708"/>
              </p:ext>
            </p:extLst>
          </p:nvPr>
        </p:nvGraphicFramePr>
        <p:xfrm>
          <a:off x="404865" y="1397000"/>
          <a:ext cx="8375515" cy="3312160"/>
        </p:xfrm>
        <a:graphic>
          <a:graphicData uri="http://schemas.openxmlformats.org/drawingml/2006/table">
            <a:tbl>
              <a:tblPr firstRow="1" bandRow="1">
                <a:tableStyleId>{073A0DAA-6AF3-43AB-8588-CEC1D06C72B9}</a:tableStyleId>
              </a:tblPr>
              <a:tblGrid>
                <a:gridCol w="1675103"/>
                <a:gridCol w="1675103"/>
                <a:gridCol w="1675103"/>
                <a:gridCol w="1675103"/>
                <a:gridCol w="1675103"/>
              </a:tblGrid>
              <a:tr h="370840">
                <a:tc>
                  <a:txBody>
                    <a:bodyPr/>
                    <a:lstStyle/>
                    <a:p>
                      <a:pPr algn="ctr"/>
                      <a:r>
                        <a:rPr lang="en-US" dirty="0" smtClean="0"/>
                        <a:t>April</a:t>
                      </a:r>
                      <a:endParaRPr lang="en-US" dirty="0"/>
                    </a:p>
                  </a:txBody>
                  <a:tcPr/>
                </a:tc>
                <a:tc>
                  <a:txBody>
                    <a:bodyPr/>
                    <a:lstStyle/>
                    <a:p>
                      <a:pPr algn="ctr"/>
                      <a:r>
                        <a:rPr lang="en-US" dirty="0" smtClean="0"/>
                        <a:t>May</a:t>
                      </a:r>
                      <a:endParaRPr lang="en-US" dirty="0"/>
                    </a:p>
                  </a:txBody>
                  <a:tcPr/>
                </a:tc>
                <a:tc>
                  <a:txBody>
                    <a:bodyPr/>
                    <a:lstStyle/>
                    <a:p>
                      <a:pPr algn="ctr"/>
                      <a:r>
                        <a:rPr lang="en-US" dirty="0" smtClean="0"/>
                        <a:t>June</a:t>
                      </a:r>
                      <a:endParaRPr lang="en-US" dirty="0"/>
                    </a:p>
                  </a:txBody>
                  <a:tcPr/>
                </a:tc>
                <a:tc>
                  <a:txBody>
                    <a:bodyPr/>
                    <a:lstStyle/>
                    <a:p>
                      <a:pPr algn="ctr"/>
                      <a:r>
                        <a:rPr lang="en-US" dirty="0" smtClean="0"/>
                        <a:t>July</a:t>
                      </a:r>
                      <a:endParaRPr lang="en-US" dirty="0"/>
                    </a:p>
                  </a:txBody>
                  <a:tcPr/>
                </a:tc>
                <a:tc>
                  <a:txBody>
                    <a:bodyPr/>
                    <a:lstStyle/>
                    <a:p>
                      <a:pPr algn="ctr"/>
                      <a:r>
                        <a:rPr lang="en-US" dirty="0" smtClean="0"/>
                        <a:t>August</a:t>
                      </a:r>
                      <a:endParaRPr lang="en-US" dirty="0"/>
                    </a:p>
                  </a:txBody>
                  <a:tcPr/>
                </a:tc>
              </a:tr>
              <a:tr h="2118360">
                <a:tc>
                  <a:txBody>
                    <a:bodyPr/>
                    <a:lstStyle/>
                    <a:p>
                      <a:pPr marL="52388" indent="-52388">
                        <a:lnSpc>
                          <a:spcPct val="100000"/>
                        </a:lnSpc>
                        <a:buFontTx/>
                        <a:buChar char="-"/>
                      </a:pPr>
                      <a:r>
                        <a:rPr lang="en-US" sz="1700" dirty="0" smtClean="0"/>
                        <a:t>Held</a:t>
                      </a:r>
                      <a:r>
                        <a:rPr lang="en-US" sz="1700" baseline="0" dirty="0" smtClean="0"/>
                        <a:t> first MO AMT consortium meeting</a:t>
                      </a:r>
                    </a:p>
                    <a:p>
                      <a:pPr marL="0" indent="0">
                        <a:lnSpc>
                          <a:spcPct val="100000"/>
                        </a:lnSpc>
                        <a:buFontTx/>
                        <a:buNone/>
                      </a:pPr>
                      <a:endParaRPr lang="en-US" sz="1700" baseline="0" dirty="0" smtClean="0"/>
                    </a:p>
                    <a:p>
                      <a:pPr marL="52388" indent="-52388">
                        <a:lnSpc>
                          <a:spcPct val="100000"/>
                        </a:lnSpc>
                        <a:buFontTx/>
                        <a:buChar char="-"/>
                      </a:pPr>
                      <a:r>
                        <a:rPr lang="en-US" sz="1700" baseline="0" dirty="0" smtClean="0"/>
                        <a:t>Student Recruitment activity</a:t>
                      </a:r>
                    </a:p>
                    <a:p>
                      <a:pPr marL="0" indent="0">
                        <a:lnSpc>
                          <a:spcPct val="100000"/>
                        </a:lnSpc>
                        <a:buFontTx/>
                        <a:buNone/>
                      </a:pPr>
                      <a:endParaRPr lang="en-US" sz="1700" baseline="0" dirty="0" smtClean="0"/>
                    </a:p>
                    <a:p>
                      <a:pPr marL="52388" indent="-52388">
                        <a:lnSpc>
                          <a:spcPct val="100000"/>
                        </a:lnSpc>
                        <a:buFontTx/>
                        <a:buChar char="-"/>
                      </a:pPr>
                      <a:r>
                        <a:rPr lang="en-US" sz="1700" baseline="0" dirty="0" smtClean="0"/>
                        <a:t>Student/Parent meeting held</a:t>
                      </a:r>
                      <a:endParaRPr lang="en-US" sz="1700" dirty="0"/>
                    </a:p>
                  </a:txBody>
                  <a:tcPr/>
                </a:tc>
                <a:tc>
                  <a:txBody>
                    <a:bodyPr/>
                    <a:lstStyle/>
                    <a:p>
                      <a:pPr marL="52388" indent="-52388">
                        <a:buFontTx/>
                        <a:buChar char="-"/>
                      </a:pPr>
                      <a:r>
                        <a:rPr lang="en-US" sz="1700" dirty="0" smtClean="0"/>
                        <a:t>MO</a:t>
                      </a:r>
                      <a:r>
                        <a:rPr lang="en-US" sz="1700" baseline="0" dirty="0" smtClean="0"/>
                        <a:t> AMT consortium consensus on curricula sequence</a:t>
                      </a:r>
                    </a:p>
                    <a:p>
                      <a:pPr marL="171450" indent="-171450">
                        <a:buFontTx/>
                        <a:buChar char="-"/>
                      </a:pPr>
                      <a:endParaRPr lang="en-US" sz="1700" baseline="0" dirty="0" smtClean="0"/>
                    </a:p>
                  </a:txBody>
                  <a:tcPr/>
                </a:tc>
                <a:tc>
                  <a:txBody>
                    <a:bodyPr/>
                    <a:lstStyle/>
                    <a:p>
                      <a:pPr marL="52388" marR="0" indent="-52388" algn="l" defTabSz="914400" rtl="0" eaLnBrk="1" fontAlgn="auto" latinLnBrk="0" hangingPunct="1">
                        <a:lnSpc>
                          <a:spcPct val="100000"/>
                        </a:lnSpc>
                        <a:spcBef>
                          <a:spcPts val="0"/>
                        </a:spcBef>
                        <a:spcAft>
                          <a:spcPts val="0"/>
                        </a:spcAft>
                        <a:buClrTx/>
                        <a:buSzTx/>
                        <a:buFontTx/>
                        <a:buChar char="-"/>
                        <a:tabLst/>
                        <a:defRPr/>
                      </a:pPr>
                      <a:r>
                        <a:rPr lang="en-US" sz="1700" dirty="0" smtClean="0"/>
                        <a:t>MO</a:t>
                      </a:r>
                      <a:r>
                        <a:rPr lang="en-US" sz="1700" baseline="0" dirty="0" smtClean="0"/>
                        <a:t> AMT student selection</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700" baseline="0" dirty="0" smtClean="0"/>
                    </a:p>
                    <a:p>
                      <a:pPr marL="52388" marR="0" indent="-52388" algn="l" defTabSz="914400" rtl="0" eaLnBrk="1" fontAlgn="auto" latinLnBrk="0" hangingPunct="1">
                        <a:lnSpc>
                          <a:spcPct val="100000"/>
                        </a:lnSpc>
                        <a:spcBef>
                          <a:spcPts val="0"/>
                        </a:spcBef>
                        <a:spcAft>
                          <a:spcPts val="0"/>
                        </a:spcAft>
                        <a:buClrTx/>
                        <a:buSzTx/>
                        <a:buFontTx/>
                        <a:buChar char="-"/>
                        <a:tabLst/>
                        <a:defRPr/>
                      </a:pPr>
                      <a:r>
                        <a:rPr lang="en-US" sz="1700" baseline="0" dirty="0" smtClean="0"/>
                        <a:t>MO AMT consortium agreement on curriculum content</a:t>
                      </a:r>
                    </a:p>
                    <a:p>
                      <a:pPr marL="171450" indent="-171450">
                        <a:buFont typeface="Arial" panose="020B0604020202020204" pitchFamily="34" charset="0"/>
                        <a:buChar char="•"/>
                      </a:pPr>
                      <a:endParaRPr lang="en-US" sz="1700" dirty="0"/>
                    </a:p>
                  </a:txBody>
                  <a:tcPr/>
                </a:tc>
                <a:tc>
                  <a:txBody>
                    <a:bodyPr/>
                    <a:lstStyle/>
                    <a:p>
                      <a:pPr marL="52388" marR="0" indent="-52388" algn="l" defTabSz="914400" rtl="0" eaLnBrk="1" fontAlgn="auto" latinLnBrk="0" hangingPunct="1">
                        <a:lnSpc>
                          <a:spcPct val="100000"/>
                        </a:lnSpc>
                        <a:spcBef>
                          <a:spcPts val="0"/>
                        </a:spcBef>
                        <a:spcAft>
                          <a:spcPts val="0"/>
                        </a:spcAft>
                        <a:buClrTx/>
                        <a:buSzTx/>
                        <a:buFontTx/>
                        <a:buNone/>
                        <a:tabLst/>
                        <a:defRPr/>
                      </a:pPr>
                      <a:r>
                        <a:rPr lang="en-US" sz="1700" dirty="0" smtClean="0"/>
                        <a:t>- MO</a:t>
                      </a:r>
                      <a:r>
                        <a:rPr lang="en-US" sz="1700" baseline="0" dirty="0" smtClean="0"/>
                        <a:t> AMT student orientation</a:t>
                      </a:r>
                    </a:p>
                    <a:p>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 MO</a:t>
                      </a:r>
                      <a:r>
                        <a:rPr lang="en-US" sz="1700" baseline="0" dirty="0" smtClean="0"/>
                        <a:t> AMT program SOP</a:t>
                      </a:r>
                    </a:p>
                    <a:p>
                      <a:endParaRPr lang="en-US" sz="1700" dirty="0"/>
                    </a:p>
                  </a:txBody>
                  <a:tcPr/>
                </a:tc>
              </a:tr>
            </a:tbl>
          </a:graphicData>
        </a:graphic>
      </p:graphicFrame>
      <p:sp>
        <p:nvSpPr>
          <p:cNvPr id="6" name="TextBox 5"/>
          <p:cNvSpPr txBox="1"/>
          <p:nvPr/>
        </p:nvSpPr>
        <p:spPr>
          <a:xfrm>
            <a:off x="838200" y="5410200"/>
            <a:ext cx="7239000" cy="646331"/>
          </a:xfrm>
          <a:prstGeom prst="rect">
            <a:avLst/>
          </a:prstGeom>
          <a:noFill/>
        </p:spPr>
        <p:txBody>
          <a:bodyPr wrap="square" rtlCol="0">
            <a:spAutoFit/>
          </a:bodyPr>
          <a:lstStyle/>
          <a:p>
            <a:r>
              <a:rPr lang="en-US" dirty="0" smtClean="0"/>
              <a:t>* Slightly delayed due to lengthy decision process in determining and selecting technical school.</a:t>
            </a:r>
            <a:endParaRPr lang="en-US" dirty="0"/>
          </a:p>
        </p:txBody>
      </p:sp>
    </p:spTree>
    <p:extLst>
      <p:ext uri="{BB962C8B-B14F-4D97-AF65-F5344CB8AC3E}">
        <p14:creationId xmlns:p14="http://schemas.microsoft.com/office/powerpoint/2010/main" val="3973305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966</Words>
  <Application>Microsoft Office PowerPoint</Application>
  <PresentationFormat>On-screen Show (4:3)</PresentationFormat>
  <Paragraphs>280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ADVANCED MANUFACTURING TECHNICIAN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Administratr</dc:creator>
  <cp:keywords>PUBLIC/NONE, PUBLIC/NONE, PUBLIC / NONE</cp:keywords>
  <cp:lastModifiedBy>Administratr</cp:lastModifiedBy>
  <cp:revision>85</cp:revision>
  <cp:lastPrinted>2015-04-14T19:35:24Z</cp:lastPrinted>
  <dcterms:created xsi:type="dcterms:W3CDTF">2015-04-08T14:06:47Z</dcterms:created>
  <dcterms:modified xsi:type="dcterms:W3CDTF">2015-05-15T19:05:04Z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92b3c30f-f793-47d3-8a08-67b2dc03f7ad</vt:lpwstr>
  </property>
  <property fmtid="{D5CDD505-2E9C-101B-9397-08002B2CF9AE}" pid="3" name="ToyotaClassification">
    <vt:lpwstr>PUBLIC / NONE</vt:lpwstr>
  </property>
  <property fmtid="{D5CDD505-2E9C-101B-9397-08002B2CF9AE}" pid="4" name="ToyotaVisual Markings">
    <vt:lpwstr>No Label</vt:lpwstr>
  </property>
</Properties>
</file>