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6"/>
  </p:notesMasterIdLst>
  <p:handoutMasterIdLst>
    <p:handoutMasterId r:id="rId17"/>
  </p:handoutMasterIdLst>
  <p:sldIdLst>
    <p:sldId id="256" r:id="rId2"/>
    <p:sldId id="309" r:id="rId3"/>
    <p:sldId id="258" r:id="rId4"/>
    <p:sldId id="308" r:id="rId5"/>
    <p:sldId id="313" r:id="rId6"/>
    <p:sldId id="320" r:id="rId7"/>
    <p:sldId id="305" r:id="rId8"/>
    <p:sldId id="314" r:id="rId9"/>
    <p:sldId id="260" r:id="rId10"/>
    <p:sldId id="311" r:id="rId11"/>
    <p:sldId id="315" r:id="rId12"/>
    <p:sldId id="317" r:id="rId13"/>
    <p:sldId id="319" r:id="rId14"/>
    <p:sldId id="307" r:id="rId15"/>
  </p:sldIdLst>
  <p:sldSz cx="9144000" cy="6858000" type="screen4x3"/>
  <p:notesSz cx="6858000" cy="92408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a:srgbClr val="FF0000"/>
    <a:srgbClr val="FF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588" autoAdjust="0"/>
    <p:restoredTop sz="81172" autoAdjust="0"/>
  </p:normalViewPr>
  <p:slideViewPr>
    <p:cSldViewPr>
      <p:cViewPr>
        <p:scale>
          <a:sx n="100" d="100"/>
          <a:sy n="100" d="100"/>
        </p:scale>
        <p:origin x="-1170" y="9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196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4" y="1"/>
            <a:ext cx="2971800" cy="461963"/>
          </a:xfrm>
          <a:prstGeom prst="rect">
            <a:avLst/>
          </a:prstGeom>
        </p:spPr>
        <p:txBody>
          <a:bodyPr vert="horz" lIns="91440" tIns="45720" rIns="91440" bIns="45720" rtlCol="0"/>
          <a:lstStyle>
            <a:lvl1pPr algn="r">
              <a:defRPr sz="1200"/>
            </a:lvl1pPr>
          </a:lstStyle>
          <a:p>
            <a:pPr>
              <a:defRPr/>
            </a:pPr>
            <a:fld id="{29709F77-E601-479F-9585-ECF3A25E9329}" type="datetimeFigureOut">
              <a:rPr lang="en-US"/>
              <a:pPr>
                <a:defRPr/>
              </a:pPr>
              <a:t>5/12/2015</a:t>
            </a:fld>
            <a:endParaRPr lang="en-US"/>
          </a:p>
        </p:txBody>
      </p:sp>
      <p:sp>
        <p:nvSpPr>
          <p:cNvPr id="4" name="Footer Placeholder 3"/>
          <p:cNvSpPr>
            <a:spLocks noGrp="1"/>
          </p:cNvSpPr>
          <p:nvPr>
            <p:ph type="ftr" sz="quarter" idx="2"/>
          </p:nvPr>
        </p:nvSpPr>
        <p:spPr>
          <a:xfrm>
            <a:off x="0" y="8777288"/>
            <a:ext cx="2971800" cy="461962"/>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4" y="8777288"/>
            <a:ext cx="2971800" cy="461962"/>
          </a:xfrm>
          <a:prstGeom prst="rect">
            <a:avLst/>
          </a:prstGeom>
        </p:spPr>
        <p:txBody>
          <a:bodyPr vert="horz" lIns="91440" tIns="45720" rIns="91440" bIns="45720" rtlCol="0" anchor="b"/>
          <a:lstStyle>
            <a:lvl1pPr algn="r">
              <a:defRPr sz="1200"/>
            </a:lvl1pPr>
          </a:lstStyle>
          <a:p>
            <a:pPr>
              <a:defRPr/>
            </a:pPr>
            <a:fld id="{72975C6D-B558-4AAC-A056-A4C35D8EDCDC}" type="slidenum">
              <a:rPr lang="en-US"/>
              <a:pPr>
                <a:defRPr/>
              </a:pPr>
              <a:t>‹#›</a:t>
            </a:fld>
            <a:endParaRPr lang="en-US"/>
          </a:p>
        </p:txBody>
      </p:sp>
    </p:spTree>
    <p:extLst>
      <p:ext uri="{BB962C8B-B14F-4D97-AF65-F5344CB8AC3E}">
        <p14:creationId xmlns:p14="http://schemas.microsoft.com/office/powerpoint/2010/main" val="4210454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3388" cy="461963"/>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3025" y="1"/>
            <a:ext cx="2973388" cy="461963"/>
          </a:xfrm>
          <a:prstGeom prst="rect">
            <a:avLst/>
          </a:prstGeom>
        </p:spPr>
        <p:txBody>
          <a:bodyPr vert="horz" lIns="91440" tIns="45720" rIns="91440" bIns="45720" rtlCol="0"/>
          <a:lstStyle>
            <a:lvl1pPr algn="r">
              <a:defRPr sz="1200">
                <a:latin typeface="Arial" charset="0"/>
              </a:defRPr>
            </a:lvl1pPr>
          </a:lstStyle>
          <a:p>
            <a:pPr>
              <a:defRPr/>
            </a:pPr>
            <a:fld id="{6B581263-AB26-4FD0-BDCF-4471DC3F1AB6}" type="datetimeFigureOut">
              <a:rPr lang="en-US"/>
              <a:pPr>
                <a:defRPr/>
              </a:pPr>
              <a:t>5/12/2015</a:t>
            </a:fld>
            <a:endParaRPr lang="en-US" dirty="0"/>
          </a:p>
        </p:txBody>
      </p:sp>
      <p:sp>
        <p:nvSpPr>
          <p:cNvPr id="4" name="Slide Image Placeholder 3"/>
          <p:cNvSpPr>
            <a:spLocks noGrp="1" noRot="1" noChangeAspect="1"/>
          </p:cNvSpPr>
          <p:nvPr>
            <p:ph type="sldImg" idx="2"/>
          </p:nvPr>
        </p:nvSpPr>
        <p:spPr>
          <a:xfrm>
            <a:off x="1119188" y="692150"/>
            <a:ext cx="4619625" cy="3465513"/>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89438"/>
            <a:ext cx="5486400" cy="41592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7288"/>
            <a:ext cx="2973388" cy="461962"/>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3025" y="8777288"/>
            <a:ext cx="2973388" cy="461962"/>
          </a:xfrm>
          <a:prstGeom prst="rect">
            <a:avLst/>
          </a:prstGeom>
        </p:spPr>
        <p:txBody>
          <a:bodyPr vert="horz" lIns="91440" tIns="45720" rIns="91440" bIns="45720" rtlCol="0" anchor="b"/>
          <a:lstStyle>
            <a:lvl1pPr algn="r">
              <a:defRPr sz="1200">
                <a:latin typeface="Arial" charset="0"/>
              </a:defRPr>
            </a:lvl1pPr>
          </a:lstStyle>
          <a:p>
            <a:pPr>
              <a:defRPr/>
            </a:pPr>
            <a:fld id="{44B0D12A-0E5E-481D-BA95-97B4BB762909}" type="slidenum">
              <a:rPr lang="en-US"/>
              <a:pPr>
                <a:defRPr/>
              </a:pPr>
              <a:t>‹#›</a:t>
            </a:fld>
            <a:endParaRPr lang="en-US" dirty="0"/>
          </a:p>
        </p:txBody>
      </p:sp>
    </p:spTree>
    <p:extLst>
      <p:ext uri="{BB962C8B-B14F-4D97-AF65-F5344CB8AC3E}">
        <p14:creationId xmlns:p14="http://schemas.microsoft.com/office/powerpoint/2010/main" val="27196041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18450C-2507-42E4-BC14-D8368294BBC3}" type="slidenum">
              <a:rPr lang="en-US" smtClean="0"/>
              <a:pPr eaLnBrk="1" hangingPunct="1"/>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IN summary; because of all these factors we believe the students that graduate from this program will meet our needs into the future. </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EF70E0-5879-478D-B9AA-6FD6907C86C4}" type="slidenum">
              <a:rPr lang="en-US" smtClean="0"/>
              <a:pPr eaLnBrk="1" hangingPunct="1"/>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This slide is representing</a:t>
            </a:r>
            <a:r>
              <a:rPr lang="en-US" baseline="0" dirty="0" smtClean="0"/>
              <a:t> the suggested curriculum for this program.   We are solidifying the curriculum with the school.   Courses we are negotiating to be added are:</a:t>
            </a:r>
          </a:p>
          <a:p>
            <a:r>
              <a:rPr lang="en-US" baseline="0" dirty="0" smtClean="0"/>
              <a:t>Die Fabrication 1 </a:t>
            </a:r>
          </a:p>
          <a:p>
            <a:r>
              <a:rPr lang="en-US" baseline="0" dirty="0" smtClean="0"/>
              <a:t>Die Fabrication 2</a:t>
            </a:r>
          </a:p>
          <a:p>
            <a:r>
              <a:rPr lang="en-US" baseline="0" dirty="0" smtClean="0"/>
              <a:t>Die Design 2</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5C0445-5564-4E13-9EF7-E36444DC6299}" type="slidenum">
              <a:rPr lang="en-US" smtClean="0"/>
              <a:pPr eaLnBrk="1" hangingPunct="1"/>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Cost break down;</a:t>
            </a:r>
            <a:r>
              <a:rPr lang="en-US" baseline="0" dirty="0" smtClean="0"/>
              <a:t> $25,114.00 for college costs and NAPSC training, $117,360.00 for wages during floor rotations and internship spread over a 3 year period.</a:t>
            </a:r>
          </a:p>
          <a:p>
            <a:r>
              <a:rPr lang="en-US" baseline="0" dirty="0" smtClean="0"/>
              <a:t>These costs may sound high, but investigating on how much does it cost to replace an employee the range can be as much as 20% to 150%.  This equates to $10,000.00 to $75,000.00 for a position making $50k per year.  (Then this replacement may not meet the needed skills.)</a:t>
            </a:r>
            <a:endParaRPr lang="en-US" dirty="0" smtClean="0"/>
          </a:p>
          <a:p>
            <a:r>
              <a:rPr lang="en-US" dirty="0" smtClean="0"/>
              <a:t>Recruiting is planned to start in September of 2015.</a:t>
            </a:r>
          </a:p>
          <a:p>
            <a:r>
              <a:rPr lang="en-US" dirty="0" smtClean="0"/>
              <a:t>The</a:t>
            </a:r>
            <a:r>
              <a:rPr lang="en-US" baseline="0" dirty="0" smtClean="0"/>
              <a:t> target date for the first class to start is the fall semester of 2016!</a:t>
            </a:r>
            <a:endParaRPr lang="en-US"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68F3ED-F490-4F4C-BA93-3439673B6ADB}" type="slidenum">
              <a:rPr lang="en-US" smtClean="0"/>
              <a:pPr eaLnBrk="1" hangingPunct="1"/>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 is</a:t>
            </a:r>
            <a:r>
              <a:rPr lang="en-US" baseline="0" dirty="0" smtClean="0"/>
              <a:t> the approval document we used to get the program started.</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4B0D12A-0E5E-481D-BA95-97B4BB762909}" type="slidenum">
              <a:rPr lang="en-US" smtClean="0"/>
              <a:pPr>
                <a:defRPr/>
              </a:pPr>
              <a:t>13</a:t>
            </a:fld>
            <a:endParaRPr lang="en-US" dirty="0"/>
          </a:p>
        </p:txBody>
      </p:sp>
    </p:spTree>
    <p:extLst>
      <p:ext uri="{BB962C8B-B14F-4D97-AF65-F5344CB8AC3E}">
        <p14:creationId xmlns:p14="http://schemas.microsoft.com/office/powerpoint/2010/main" val="1499123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0702751-4CA1-49DD-BB17-57D45C3EF77D}" type="slidenum">
              <a:rPr lang="en-US" smtClean="0"/>
              <a:pPr eaLnBrk="1" hangingPunct="1"/>
              <a:t>14</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dirty="0" smtClean="0"/>
              <a:t>The total number of unfilled Skilled</a:t>
            </a:r>
            <a:r>
              <a:rPr lang="en-US" baseline="0" dirty="0" smtClean="0"/>
              <a:t> </a:t>
            </a:r>
            <a:r>
              <a:rPr lang="en-US" dirty="0" smtClean="0"/>
              <a:t>jobs at the time of this survey was 600,000.</a:t>
            </a:r>
            <a:r>
              <a:rPr lang="en-US" baseline="0" dirty="0" smtClean="0"/>
              <a:t>  </a:t>
            </a:r>
            <a:r>
              <a:rPr lang="en-US" dirty="0" smtClean="0"/>
              <a:t>Tool &amp; Die was not directly spelled out but was grouped in the numbers with Machinists. We are currently in the forth</a:t>
            </a:r>
            <a:r>
              <a:rPr lang="en-US" baseline="0" dirty="0" smtClean="0"/>
              <a:t> year since the survey was published, it was estimated that this shortage would have increased another 76% by now. </a:t>
            </a:r>
            <a:endParaRPr lang="en-US" dirty="0" smtClean="0"/>
          </a:p>
          <a:p>
            <a:pPr marL="171450" indent="-171450">
              <a:buFont typeface="Arial" panose="020B0604020202020204" pitchFamily="34" charset="0"/>
              <a:buChar char="•"/>
            </a:pPr>
            <a:r>
              <a:rPr lang="en-US" dirty="0" smtClean="0"/>
              <a:t>I personally know that since </a:t>
            </a:r>
            <a:r>
              <a:rPr lang="en-US" baseline="0" dirty="0" smtClean="0"/>
              <a:t>1993, finding qualified Tool and Die T/Ms has been very challenging.  We have tried several different programs in the past to off set this gap;</a:t>
            </a:r>
          </a:p>
          <a:p>
            <a:pPr marL="0" indent="0">
              <a:buFont typeface="Arial" panose="020B0604020202020204" pitchFamily="34" charset="0"/>
              <a:buNone/>
            </a:pPr>
            <a:r>
              <a:rPr lang="en-US" baseline="0" dirty="0" smtClean="0"/>
              <a:t>	- Off the street hires, Low skill or issues with the multi-skill level Toyota requires.</a:t>
            </a:r>
          </a:p>
          <a:p>
            <a:pPr marL="0" indent="0">
              <a:buFont typeface="Arial" panose="020B0604020202020204" pitchFamily="34" charset="0"/>
              <a:buNone/>
            </a:pPr>
            <a:r>
              <a:rPr lang="en-US" baseline="0" dirty="0" smtClean="0"/>
              <a:t>	- In house training programs, this received mixed reviews as it relied of the shops to conduct unsupervised training for the Skill specific 	needs. </a:t>
            </a:r>
          </a:p>
          <a:p>
            <a:pPr marL="0" indent="0">
              <a:buFont typeface="Arial" panose="020B0604020202020204" pitchFamily="34" charset="0"/>
              <a:buNone/>
            </a:pPr>
            <a:r>
              <a:rPr lang="en-US" baseline="0" dirty="0" smtClean="0"/>
              <a:t>	- Tool &amp; Die Graduate Program, This program produced good results, it consisted of a 12 month intensive training program post graduation 	from a T&amp;D collage.  But this program required a high level of resources to make it work.  We no longer have these resources.</a:t>
            </a:r>
          </a:p>
          <a:p>
            <a:pPr marL="0" indent="0">
              <a:buFont typeface="Arial" panose="020B0604020202020204" pitchFamily="34" charset="0"/>
              <a:buNone/>
            </a:pPr>
            <a:r>
              <a:rPr lang="en-US" baseline="0" dirty="0" smtClean="0"/>
              <a:t>	So what do we do?</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D96D1FF-A815-4382-BC2B-ADE307B435B8}" type="slidenum">
              <a:rPr lang="en-US" smtClean="0"/>
              <a:pPr eaLnBrk="1" hangingPunct="1"/>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dirty="0" smtClean="0"/>
              <a:t>The Maintenance AMT  program has been producing very good results, so it seemed natural to model</a:t>
            </a:r>
            <a:r>
              <a:rPr lang="en-US" baseline="0" dirty="0" smtClean="0"/>
              <a:t> </a:t>
            </a:r>
            <a:r>
              <a:rPr lang="en-US" dirty="0" smtClean="0"/>
              <a:t>this program </a:t>
            </a:r>
            <a:r>
              <a:rPr lang="en-US" baseline="0" dirty="0" smtClean="0"/>
              <a:t>after it.</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smtClean="0"/>
              <a:t>Less than 15% of companies surveyed </a:t>
            </a:r>
            <a:r>
              <a:rPr lang="en-US" sz="1200" b="0" kern="1200" dirty="0" smtClean="0">
                <a:solidFill>
                  <a:schemeClr val="tx1"/>
                </a:solidFill>
                <a:effectLst/>
                <a:latin typeface="+mn-lt"/>
                <a:ea typeface="+mn-ea"/>
                <a:cs typeface="+mn-cs"/>
              </a:rPr>
              <a:t>use educational Institutions like technical schools and community colleges as a resource for skilled workers.  By developing</a:t>
            </a:r>
            <a:r>
              <a:rPr lang="en-US" sz="1200" b="0" kern="1200" baseline="0" dirty="0" smtClean="0">
                <a:solidFill>
                  <a:schemeClr val="tx1"/>
                </a:solidFill>
                <a:effectLst/>
                <a:latin typeface="+mn-lt"/>
                <a:ea typeface="+mn-ea"/>
                <a:cs typeface="+mn-cs"/>
              </a:rPr>
              <a:t> this program and getting buy in from a central college we can start filling the gap of qualified workers.</a:t>
            </a:r>
          </a:p>
          <a:p>
            <a:pPr marL="0" indent="0">
              <a:buFont typeface="Arial" panose="020B0604020202020204" pitchFamily="34" charset="0"/>
              <a:buNone/>
            </a:pPr>
            <a:endParaRPr 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762A95-1F1C-4723-8482-83A2F476842D}" type="slidenum">
              <a:rPr lang="en-US" smtClean="0"/>
              <a:pPr eaLnBrk="1" hangingPunct="1"/>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aseline="0" dirty="0" smtClean="0"/>
              <a:t>The MCE’s and Professional  Behavior Development are crucial skills that are lacking with all post graduate students today.  (Work ethics have also changed, quotes like “you want me to start work at 6:00am? And I’m expected to be here every day on time” are common comments heard from some new workers.)  I know of several cases where a new worker would ask to be relieved on line to use the restroom and just walk out of the plant, sometimes before first break.</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kern="1200" baseline="0" dirty="0" smtClean="0">
                <a:solidFill>
                  <a:schemeClr val="tx1"/>
                </a:solidFill>
                <a:effectLst/>
                <a:latin typeface="+mn-lt"/>
                <a:ea typeface="+mn-ea"/>
                <a:cs typeface="+mn-cs"/>
              </a:rPr>
              <a:t>This program will also bring other elements to the table that are missing from normal college programs.</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kern="1200" baseline="0" dirty="0" smtClean="0">
                <a:solidFill>
                  <a:schemeClr val="tx1"/>
                </a:solidFill>
                <a:effectLst/>
                <a:latin typeface="+mn-lt"/>
                <a:ea typeface="+mn-ea"/>
                <a:cs typeface="+mn-cs"/>
              </a:rPr>
              <a:t>A.  Technical skills</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kern="1200" baseline="0" dirty="0" smtClean="0">
                <a:solidFill>
                  <a:schemeClr val="tx1"/>
                </a:solidFill>
                <a:effectLst/>
                <a:latin typeface="+mn-lt"/>
                <a:ea typeface="+mn-ea"/>
                <a:cs typeface="+mn-cs"/>
              </a:rPr>
              <a:t>B.  Professional skills such as communication and presentation</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kern="1200" baseline="0" dirty="0" smtClean="0">
                <a:solidFill>
                  <a:schemeClr val="tx1"/>
                </a:solidFill>
                <a:effectLst/>
                <a:latin typeface="+mn-lt"/>
                <a:ea typeface="+mn-ea"/>
                <a:cs typeface="+mn-cs"/>
              </a:rPr>
              <a:t>C. The Maintenance Core Exercises, these include;</a:t>
            </a:r>
          </a:p>
          <a:p>
            <a:pPr marL="1085850" marR="0" lvl="2"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kern="1200" baseline="0" dirty="0" smtClean="0">
                <a:solidFill>
                  <a:schemeClr val="tx1"/>
                </a:solidFill>
                <a:effectLst/>
                <a:latin typeface="+mn-lt"/>
                <a:ea typeface="+mn-ea"/>
                <a:cs typeface="+mn-cs"/>
              </a:rPr>
              <a:t>Safety, 5-S, Lean Manufacturing, Machine Reliability, and Problem Solving   </a:t>
            </a:r>
            <a:endParaRPr lang="en-US" b="0" dirty="0" smtClean="0"/>
          </a:p>
          <a:p>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9E1B2F-9B01-4A21-9DCB-D8107A705808}" type="slidenum">
              <a:rPr lang="en-US" smtClean="0"/>
              <a:pPr eaLnBrk="1" hangingPunct="1"/>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dirty="0" smtClean="0"/>
              <a:t>Plant the seeds early with both the school K-12 and the</a:t>
            </a:r>
            <a:r>
              <a:rPr lang="en-US" baseline="0" dirty="0" smtClean="0"/>
              <a:t> families.  This is a very important step especially to get the parents on board. </a:t>
            </a:r>
          </a:p>
          <a:p>
            <a:pPr marL="171450" indent="-171450">
              <a:buFont typeface="Arial" panose="020B0604020202020204" pitchFamily="34" charset="0"/>
              <a:buChar char="•"/>
            </a:pPr>
            <a:r>
              <a:rPr lang="en-US" baseline="0" dirty="0" smtClean="0"/>
              <a:t>Set up a college partnership to provide </a:t>
            </a:r>
            <a:r>
              <a:rPr lang="en-US" u="sng" baseline="0" dirty="0" smtClean="0"/>
              <a:t>WHAT </a:t>
            </a:r>
            <a:r>
              <a:rPr lang="en-US" u="none" baseline="0" dirty="0" smtClean="0"/>
              <a:t>we need, </a:t>
            </a:r>
            <a:r>
              <a:rPr lang="en-US" u="sng" baseline="0" dirty="0" smtClean="0"/>
              <a:t>WHEN</a:t>
            </a:r>
            <a:r>
              <a:rPr lang="en-US" u="none" baseline="0" dirty="0" smtClean="0"/>
              <a:t> we need it, and at the </a:t>
            </a:r>
            <a:r>
              <a:rPr lang="en-US" u="sng" baseline="0" dirty="0" smtClean="0"/>
              <a:t>TIME </a:t>
            </a:r>
            <a:r>
              <a:rPr lang="en-US" u="none" baseline="0" dirty="0" smtClean="0"/>
              <a:t>it is needed.</a:t>
            </a:r>
          </a:p>
          <a:p>
            <a:pPr marL="171450" indent="-171450">
              <a:buFont typeface="Arial" panose="020B0604020202020204" pitchFamily="34" charset="0"/>
              <a:buChar char="•"/>
            </a:pPr>
            <a:r>
              <a:rPr lang="en-US" u="none" baseline="0" dirty="0" smtClean="0"/>
              <a:t>Next we have pulled together the best practices from the German, Asia, and American  programs, tailoring what is needed to support the company needs.</a:t>
            </a:r>
          </a:p>
          <a:p>
            <a:pPr marL="171450" indent="-171450">
              <a:buFont typeface="Arial" panose="020B0604020202020204" pitchFamily="34" charset="0"/>
              <a:buChar char="•"/>
            </a:pPr>
            <a:r>
              <a:rPr lang="en-US" u="none" baseline="0" dirty="0" smtClean="0"/>
              <a:t>So what can you do to plant seeds?  Here are some ideas; </a:t>
            </a:r>
          </a:p>
          <a:p>
            <a:pPr marL="628650" lvl="1" indent="-171450">
              <a:buFont typeface="Arial" panose="020B0604020202020204" pitchFamily="34" charset="0"/>
              <a:buChar char="•"/>
            </a:pPr>
            <a:r>
              <a:rPr lang="en-US" u="none" baseline="0" dirty="0" smtClean="0"/>
              <a:t>Work with your partner school to have special event days, it really says a lot when someone from industry comes to a school to promote their need.</a:t>
            </a:r>
          </a:p>
          <a:p>
            <a:pPr marL="628650" lvl="1" indent="-171450">
              <a:buFont typeface="Arial" panose="020B0604020202020204" pitchFamily="34" charset="0"/>
              <a:buChar char="•"/>
            </a:pPr>
            <a:r>
              <a:rPr lang="en-US" u="none" baseline="0" dirty="0" smtClean="0"/>
              <a:t>Simple Motors</a:t>
            </a:r>
          </a:p>
          <a:p>
            <a:pPr marL="628650" lvl="1" indent="-171450">
              <a:buFont typeface="Arial" panose="020B0604020202020204" pitchFamily="34" charset="0"/>
              <a:buChar char="•"/>
            </a:pPr>
            <a:r>
              <a:rPr lang="en-US" u="none" baseline="0" dirty="0" smtClean="0"/>
              <a:t>Hover Craft</a:t>
            </a:r>
          </a:p>
          <a:p>
            <a:pPr marL="628650" lvl="1" indent="-171450">
              <a:buFont typeface="Arial" panose="020B0604020202020204" pitchFamily="34" charset="0"/>
              <a:buChar char="•"/>
            </a:pPr>
            <a:r>
              <a:rPr lang="en-US" u="none" baseline="0" dirty="0" smtClean="0"/>
              <a:t>Robots</a:t>
            </a:r>
          </a:p>
          <a:p>
            <a:pPr marL="628650" lvl="1" indent="-171450">
              <a:buFont typeface="Arial" panose="020B0604020202020204" pitchFamily="34" charset="0"/>
              <a:buChar char="•"/>
            </a:pPr>
            <a:r>
              <a:rPr lang="en-US" u="none" baseline="0" dirty="0" smtClean="0"/>
              <a:t>Plant tours</a:t>
            </a:r>
            <a:endParaRPr lang="en-US" u="none"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9AA15B-6D75-4A8F-AD56-66A167FE6262}" type="slidenum">
              <a:rPr lang="en-US" smtClean="0"/>
              <a:pPr eaLnBrk="1" hangingPunct="1"/>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a couple of Ideas that get the kids excited about science and engineering.</a:t>
            </a:r>
          </a:p>
          <a:p>
            <a:r>
              <a:rPr lang="en-US" dirty="0" smtClean="0"/>
              <a:t>If you have a robot cell that can be demonstrated or better yet have the kids operate they become more engaged.</a:t>
            </a:r>
          </a:p>
          <a:p>
            <a:r>
              <a:rPr lang="en-US" dirty="0" smtClean="0"/>
              <a:t>You could tailor these events around Tool Maker work besides maintenance work.  The key is to</a:t>
            </a:r>
            <a:r>
              <a:rPr lang="en-US" baseline="0" dirty="0" smtClean="0"/>
              <a:t> engage and excite the kids.</a:t>
            </a:r>
            <a:endParaRPr lang="en-US" dirty="0" smtClean="0"/>
          </a:p>
          <a:p>
            <a:r>
              <a:rPr lang="en-US" dirty="0" smtClean="0"/>
              <a:t>We do these on Fridays as the college</a:t>
            </a:r>
            <a:r>
              <a:rPr lang="en-US" baseline="0" dirty="0" smtClean="0"/>
              <a:t> does not have classes on Fridays, even if you did 1 per month think of the number of kids you could be reaching.</a:t>
            </a:r>
            <a:endParaRPr lang="en-US" dirty="0"/>
          </a:p>
        </p:txBody>
      </p:sp>
      <p:sp>
        <p:nvSpPr>
          <p:cNvPr id="4" name="Slide Number Placeholder 3"/>
          <p:cNvSpPr>
            <a:spLocks noGrp="1"/>
          </p:cNvSpPr>
          <p:nvPr>
            <p:ph type="sldNum" sz="quarter" idx="10"/>
          </p:nvPr>
        </p:nvSpPr>
        <p:spPr/>
        <p:txBody>
          <a:bodyPr/>
          <a:lstStyle/>
          <a:p>
            <a:pPr>
              <a:defRPr/>
            </a:pPr>
            <a:fld id="{44B0D12A-0E5E-481D-BA95-97B4BB762909}" type="slidenum">
              <a:rPr lang="en-US" smtClean="0"/>
              <a:pPr>
                <a:defRPr/>
              </a:pPr>
              <a:t>6</a:t>
            </a:fld>
            <a:endParaRPr lang="en-US" dirty="0"/>
          </a:p>
        </p:txBody>
      </p:sp>
    </p:spTree>
    <p:extLst>
      <p:ext uri="{BB962C8B-B14F-4D97-AF65-F5344CB8AC3E}">
        <p14:creationId xmlns:p14="http://schemas.microsoft.com/office/powerpoint/2010/main" val="618399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buFont typeface="+mj-lt"/>
              <a:buAutoNum type="arabicPeriod"/>
            </a:pPr>
            <a:r>
              <a:rPr lang="en-US" dirty="0" smtClean="0"/>
              <a:t>Target</a:t>
            </a:r>
            <a:r>
              <a:rPr lang="en-US" baseline="0" dirty="0" smtClean="0"/>
              <a:t> schools that use the “Project Lead the Way” principles, ridding piggy back on the Maintenance AMT recruiting program already in place.  Focusing on the students that show interest and aptitude for the T&amp;D trades.</a:t>
            </a:r>
          </a:p>
          <a:p>
            <a:pPr marL="228600" indent="-228600">
              <a:buFont typeface="+mj-lt"/>
              <a:buAutoNum type="arabicPeriod"/>
            </a:pPr>
            <a:r>
              <a:rPr lang="en-US" baseline="0" dirty="0" smtClean="0"/>
              <a:t>The student is recruited by Jan. 31</a:t>
            </a:r>
            <a:r>
              <a:rPr lang="en-US" baseline="30000" dirty="0" smtClean="0"/>
              <a:t>st</a:t>
            </a:r>
            <a:r>
              <a:rPr lang="en-US" baseline="0" dirty="0" smtClean="0"/>
              <a:t>. of the of the school year.  This is to ensure the college will have dorms for them to stay in.</a:t>
            </a:r>
          </a:p>
          <a:p>
            <a:pPr marL="228600" indent="-228600">
              <a:buFont typeface="+mj-lt"/>
              <a:buAutoNum type="arabicPeriod"/>
            </a:pPr>
            <a:r>
              <a:rPr lang="en-US" baseline="0" dirty="0" smtClean="0"/>
              <a:t>Must pass all the perquisites to be accepted into the program. Minimum ACT scores of Math- 19, Reading- 20, and English- 18, but shoot for higher scores so you have the best candidates!</a:t>
            </a:r>
          </a:p>
          <a:p>
            <a:pPr marL="228600" indent="-228600">
              <a:buFont typeface="+mj-lt"/>
              <a:buAutoNum type="arabicPeriod"/>
            </a:pPr>
            <a:r>
              <a:rPr lang="en-US" baseline="0" dirty="0" smtClean="0"/>
              <a:t>The financial support package will cover such things as Tuition, Room and Board at the collage, books and school fees. ($8,400.00 per student, per year)</a:t>
            </a:r>
          </a:p>
          <a:p>
            <a:pPr marL="228600" indent="-228600">
              <a:buFont typeface="+mj-lt"/>
              <a:buAutoNum type="arabicPeriod"/>
            </a:pPr>
            <a:r>
              <a:rPr lang="en-US" baseline="0" dirty="0" smtClean="0"/>
              <a:t>Besides being required to pass all the school required curriculum in addition the students will also have to pass the “FAME core” classes;</a:t>
            </a:r>
          </a:p>
          <a:p>
            <a:pPr marL="0" indent="0">
              <a:buFont typeface="+mj-lt"/>
              <a:buNone/>
            </a:pPr>
            <a:r>
              <a:rPr lang="en-US" baseline="0" dirty="0" smtClean="0"/>
              <a:t>	- Safety, 5-S, Lean Manufacturing, Reliability Centered Maintenance (RCM), Problem Solving </a:t>
            </a:r>
          </a:p>
          <a:p>
            <a:pPr marL="0" indent="0">
              <a:buFont typeface="+mj-lt"/>
              <a:buNone/>
            </a:pPr>
            <a:r>
              <a:rPr lang="en-US" baseline="0" dirty="0" smtClean="0"/>
              <a:t>6. The floor rotations will be structured with exercises geared to reinforce the studies taught in the previous semesters enhancing the learning. </a:t>
            </a:r>
          </a:p>
          <a:p>
            <a:pPr marL="228600" indent="-228600">
              <a:buFont typeface="+mj-lt"/>
              <a:buAutoNum type="arabicPeriod" startAt="7"/>
            </a:pPr>
            <a:r>
              <a:rPr lang="en-US" baseline="0" dirty="0" smtClean="0"/>
              <a:t>6- week T&amp;D Training activities at NAPSC  or your local plant will be used to level up the skills required to perform daily work.</a:t>
            </a:r>
          </a:p>
          <a:p>
            <a:pPr marL="228600" indent="-228600">
              <a:buFont typeface="+mj-lt"/>
              <a:buAutoNum type="arabicPeriod" startAt="7"/>
            </a:pPr>
            <a:r>
              <a:rPr lang="en-US" baseline="0" dirty="0" smtClean="0"/>
              <a:t>A 12-24 month merit based Internship coupled with additional shop specific training that would be needed such as; Plastic processing would be taught on a requested basis during this time.</a:t>
            </a:r>
          </a:p>
          <a:p>
            <a:pPr marL="228600" indent="-228600">
              <a:buFont typeface="+mj-lt"/>
              <a:buAutoNum type="arabicPeriod" startAt="7"/>
            </a:pPr>
            <a:r>
              <a:rPr lang="en-US" baseline="0" dirty="0" smtClean="0"/>
              <a:t>Upon completion of the internship and the availability of job position openings the student gets hired in at an entry level T/M.  The period of obligation is under review by legal it should be 3 to 5 years from their hire date.</a:t>
            </a:r>
          </a:p>
          <a:p>
            <a:pPr marL="228600" indent="-228600">
              <a:buFont typeface="+mj-lt"/>
              <a:buAutoNum type="arabicPeriod" startAt="7"/>
            </a:pPr>
            <a:r>
              <a:rPr lang="en-US" baseline="0" dirty="0" smtClean="0"/>
              <a:t> We also want to target some of non-traditional students up to 20%, Ex-Military, Older student that never completed a degree but have some training, etc.</a:t>
            </a:r>
          </a:p>
          <a:p>
            <a:pPr marL="0" indent="0">
              <a:buFont typeface="+mj-lt"/>
              <a:buNone/>
            </a:pPr>
            <a:r>
              <a:rPr lang="en-US" b="1" baseline="0" dirty="0" smtClean="0"/>
              <a:t>Federation for Advanced Manufacturing Education (FAME)</a:t>
            </a:r>
          </a:p>
          <a:p>
            <a:pPr marL="228600" indent="-228600">
              <a:buFont typeface="+mj-lt"/>
              <a:buAutoNum type="arabicPeriod"/>
            </a:pPr>
            <a:endParaRPr 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198BBBC-F91D-413A-914D-A2EDE761C11B}" type="slidenum">
              <a:rPr lang="en-US" smtClean="0"/>
              <a:pPr eaLnBrk="1" hangingPunct="1"/>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All of the these principles</a:t>
            </a:r>
            <a:r>
              <a:rPr lang="en-US" baseline="0" dirty="0" smtClean="0"/>
              <a:t> will be reinforced through out the program.</a:t>
            </a:r>
            <a:endParaRPr 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06AF5A-8CF9-4331-B548-74F03A8B10F3}" type="slidenum">
              <a:rPr lang="en-US" smtClean="0"/>
              <a:pPr eaLnBrk="1" hangingPunct="1"/>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dirty="0" smtClean="0"/>
              <a:t>This coupled</a:t>
            </a:r>
            <a:r>
              <a:rPr lang="en-US" baseline="0" dirty="0" smtClean="0"/>
              <a:t> with</a:t>
            </a:r>
            <a:r>
              <a:rPr lang="en-US" dirty="0" smtClean="0"/>
              <a:t> the financial support are the major differences between the Maintenance AMT program and T&amp;D AMT program.</a:t>
            </a:r>
          </a:p>
          <a:p>
            <a:pPr marL="171450" indent="-171450">
              <a:buFont typeface="Arial" panose="020B0604020202020204" pitchFamily="34" charset="0"/>
              <a:buChar char="•"/>
            </a:pPr>
            <a:r>
              <a:rPr lang="en-US" dirty="0" smtClean="0"/>
              <a:t>All the students will travel from their home plant to attend the same college.</a:t>
            </a:r>
          </a:p>
          <a:p>
            <a:pPr marL="171450" indent="-171450">
              <a:buFont typeface="Arial" panose="020B0604020202020204" pitchFamily="34" charset="0"/>
              <a:buChar char="•"/>
            </a:pPr>
            <a:r>
              <a:rPr lang="en-US" dirty="0" smtClean="0"/>
              <a:t>This will help to control the curriculum and more efficiently train the lower numbers of needed T/Ms for this group. </a:t>
            </a:r>
          </a:p>
          <a:p>
            <a:pPr marL="171450" indent="-171450">
              <a:buFont typeface="Arial" panose="020B0604020202020204" pitchFamily="34" charset="0"/>
              <a:buChar char="•"/>
            </a:pPr>
            <a:r>
              <a:rPr lang="en-US" dirty="0" smtClean="0"/>
              <a:t>As this program grows it is possible it will expand to other colleges with T&amp;D programs across the US.</a:t>
            </a:r>
            <a:r>
              <a:rPr lang="en-US" baseline="0" dirty="0" smtClean="0"/>
              <a:t> </a:t>
            </a:r>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5737E2-E8E8-48A5-830E-55B1A17B1B83}" type="slidenum">
              <a:rPr lang="en-US" smtClean="0"/>
              <a:pPr eaLnBrk="1" hangingPunct="1"/>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NAPSC logo 091007 - OFFICI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6116638"/>
            <a:ext cx="1319213"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4"/>
          <p:cNvSpPr>
            <a:spLocks noChangeArrowheads="1"/>
          </p:cNvSpPr>
          <p:nvPr/>
        </p:nvSpPr>
        <p:spPr bwMode="auto">
          <a:xfrm rot="10800000" flipH="1">
            <a:off x="0" y="0"/>
            <a:ext cx="1676400" cy="6858000"/>
          </a:xfrm>
          <a:prstGeom prst="rect">
            <a:avLst/>
          </a:prstGeom>
          <a:gradFill rotWithShape="1">
            <a:gsLst>
              <a:gs pos="0">
                <a:srgbClr val="CCECFF"/>
              </a:gs>
              <a:gs pos="100000">
                <a:srgbClr val="FFFFFF">
                  <a:alpha val="0"/>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Line 11"/>
          <p:cNvSpPr>
            <a:spLocks noChangeShapeType="1"/>
          </p:cNvSpPr>
          <p:nvPr/>
        </p:nvSpPr>
        <p:spPr bwMode="auto">
          <a:xfrm>
            <a:off x="457200" y="2971800"/>
            <a:ext cx="8229600" cy="0"/>
          </a:xfrm>
          <a:prstGeom prst="line">
            <a:avLst/>
          </a:prstGeom>
          <a:noFill/>
          <a:ln w="381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WordArt 13"/>
          <p:cNvSpPr>
            <a:spLocks noChangeArrowheads="1" noChangeShapeType="1" noTextEdit="1"/>
          </p:cNvSpPr>
          <p:nvPr/>
        </p:nvSpPr>
        <p:spPr bwMode="auto">
          <a:xfrm>
            <a:off x="228600" y="6553200"/>
            <a:ext cx="3657600" cy="1524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type="none" w="sm" len="sm"/>
                  <a:tailEnd type="none" w="sm" len="sm"/>
                </a:ln>
                <a:solidFill>
                  <a:srgbClr val="FF0000"/>
                </a:solidFill>
                <a:latin typeface="Arial"/>
                <a:cs typeface="Arial"/>
              </a:rPr>
              <a:t>Toyota Motor Engineering and Manufacturing North America, Inc.</a:t>
            </a:r>
          </a:p>
        </p:txBody>
      </p:sp>
      <p:sp>
        <p:nvSpPr>
          <p:cNvPr id="8" name="hl" descr="ll PROTECTED 関係者外秘"/>
          <p:cNvSpPr txBox="1">
            <a:spLocks noChangeArrowheads="1"/>
          </p:cNvSpPr>
          <p:nvPr userDrawn="1"/>
        </p:nvSpPr>
        <p:spPr bwMode="auto">
          <a:xfrm>
            <a:off x="0" y="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r>
              <a:rPr lang="en-US" sz="1000" b="1" i="0" u="none" baseline="0" smtClean="0">
                <a:solidFill>
                  <a:srgbClr val="F9D506"/>
                </a:solidFill>
                <a:latin typeface="wingdings"/>
              </a:rPr>
              <a:t>ll </a:t>
            </a:r>
            <a:r>
              <a:rPr lang="en-US" sz="1000" b="0" i="0" u="none" baseline="0" smtClean="0">
                <a:solidFill>
                  <a:srgbClr val="000000"/>
                </a:solidFill>
                <a:latin typeface="arial"/>
              </a:rPr>
              <a:t>PROTECTED </a:t>
            </a:r>
            <a:r>
              <a:rPr lang="ja-JP" altLang="en-US" sz="1000" b="0" i="0" u="none" baseline="0" smtClean="0">
                <a:solidFill>
                  <a:srgbClr val="000000"/>
                </a:solidFill>
                <a:latin typeface="arial"/>
              </a:rPr>
              <a:t>関係者外秘</a:t>
            </a:r>
            <a:endParaRPr lang="en-US" sz="1000" b="0" i="0" u="none" baseline="0">
              <a:solidFill>
                <a:srgbClr val="000000"/>
              </a:solidFill>
              <a:latin typeface="arial"/>
            </a:endParaRPr>
          </a:p>
        </p:txBody>
      </p:sp>
      <p:sp>
        <p:nvSpPr>
          <p:cNvPr id="34822" name="Rectangle 6"/>
          <p:cNvSpPr>
            <a:spLocks noGrp="1" noChangeArrowheads="1"/>
          </p:cNvSpPr>
          <p:nvPr>
            <p:ph type="ctrTitle"/>
          </p:nvPr>
        </p:nvSpPr>
        <p:spPr>
          <a:xfrm>
            <a:off x="457200" y="985838"/>
            <a:ext cx="8229600" cy="1444625"/>
          </a:xfrm>
        </p:spPr>
        <p:txBody>
          <a:bodyPr/>
          <a:lstStyle>
            <a:lvl1pPr algn="ctr">
              <a:defRPr sz="4000" b="0">
                <a:latin typeface="Arial Black" pitchFamily="34" charset="0"/>
              </a:defRPr>
            </a:lvl1pPr>
          </a:lstStyle>
          <a:p>
            <a:pPr lvl="0"/>
            <a:r>
              <a:rPr lang="en-US" noProof="0" smtClean="0"/>
              <a:t>Click to edit Master title style</a:t>
            </a:r>
          </a:p>
        </p:txBody>
      </p:sp>
      <p:sp>
        <p:nvSpPr>
          <p:cNvPr id="34823" name="Rectangle 7"/>
          <p:cNvSpPr>
            <a:spLocks noGrp="1" noChangeArrowheads="1"/>
          </p:cNvSpPr>
          <p:nvPr>
            <p:ph type="subTitle" idx="1"/>
          </p:nvPr>
        </p:nvSpPr>
        <p:spPr>
          <a:xfrm>
            <a:off x="457200" y="3427413"/>
            <a:ext cx="8224838" cy="1752600"/>
          </a:xfrm>
        </p:spPr>
        <p:txBody>
          <a:bodyPr/>
          <a:lstStyle>
            <a:lvl1pPr marL="0" indent="0" algn="ctr">
              <a:buFont typeface="Wingdings" pitchFamily="2" charset="2"/>
              <a:buNone/>
              <a:defRPr b="1">
                <a:solidFill>
                  <a:srgbClr val="FF3300"/>
                </a:solidFill>
              </a:defRPr>
            </a:lvl1pPr>
          </a:lstStyle>
          <a:p>
            <a:pPr lvl="0"/>
            <a:r>
              <a:rPr lang="en-US" noProof="0" smtClean="0"/>
              <a:t>Click to edit Master subtitle style</a:t>
            </a:r>
          </a:p>
        </p:txBody>
      </p:sp>
    </p:spTree>
    <p:extLst>
      <p:ext uri="{BB962C8B-B14F-4D97-AF65-F5344CB8AC3E}">
        <p14:creationId xmlns:p14="http://schemas.microsoft.com/office/powerpoint/2010/main" val="1942461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955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9713" y="301625"/>
            <a:ext cx="2093912" cy="5641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1625"/>
            <a:ext cx="6132513" cy="5641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6597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274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54322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7213"/>
            <a:ext cx="3998913" cy="4116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4713" y="1827213"/>
            <a:ext cx="3998912" cy="4116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517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0647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75545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1666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37294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08053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NAPSC logo 091007 - OFFICIA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391400" y="6116638"/>
            <a:ext cx="1319213"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5"/>
          <p:cNvSpPr>
            <a:spLocks noChangeArrowheads="1"/>
          </p:cNvSpPr>
          <p:nvPr/>
        </p:nvSpPr>
        <p:spPr bwMode="auto">
          <a:xfrm rot="10800000" flipH="1">
            <a:off x="0" y="0"/>
            <a:ext cx="1676400" cy="6858000"/>
          </a:xfrm>
          <a:prstGeom prst="rect">
            <a:avLst/>
          </a:prstGeom>
          <a:gradFill rotWithShape="1">
            <a:gsLst>
              <a:gs pos="0">
                <a:srgbClr val="CCECFF"/>
              </a:gs>
              <a:gs pos="100000">
                <a:srgbClr val="FFFFFF">
                  <a:alpha val="0"/>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28" name="Rectangle 6"/>
          <p:cNvSpPr>
            <a:spLocks noGrp="1" noChangeArrowheads="1"/>
          </p:cNvSpPr>
          <p:nvPr>
            <p:ph type="title"/>
          </p:nvPr>
        </p:nvSpPr>
        <p:spPr bwMode="auto">
          <a:xfrm>
            <a:off x="304800" y="301625"/>
            <a:ext cx="83788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7"/>
          <p:cNvSpPr>
            <a:spLocks noGrp="1" noChangeArrowheads="1"/>
          </p:cNvSpPr>
          <p:nvPr>
            <p:ph type="body" idx="1"/>
          </p:nvPr>
        </p:nvSpPr>
        <p:spPr bwMode="auto">
          <a:xfrm>
            <a:off x="533400" y="1827213"/>
            <a:ext cx="8150225" cy="411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WordArt 14"/>
          <p:cNvSpPr>
            <a:spLocks noChangeArrowheads="1" noChangeShapeType="1" noTextEdit="1"/>
          </p:cNvSpPr>
          <p:nvPr/>
        </p:nvSpPr>
        <p:spPr bwMode="auto">
          <a:xfrm>
            <a:off x="228600" y="6477000"/>
            <a:ext cx="3276600" cy="152400"/>
          </a:xfrm>
          <a:prstGeom prst="rect">
            <a:avLst/>
          </a:prstGeom>
        </p:spPr>
        <p:txBody>
          <a:bodyPr wrap="none" fromWordArt="1">
            <a:prstTxWarp prst="textPlain">
              <a:avLst>
                <a:gd name="adj" fmla="val 50000"/>
              </a:avLst>
            </a:prstTxWarp>
          </a:bodyPr>
          <a:lstStyle/>
          <a:p>
            <a:pPr algn="ctr"/>
            <a:r>
              <a:rPr lang="en-US" sz="3600" kern="10" dirty="0">
                <a:ln w="9525">
                  <a:solidFill>
                    <a:srgbClr val="FF0000"/>
                  </a:solidFill>
                  <a:round/>
                  <a:headEnd type="none" w="sm" len="sm"/>
                  <a:tailEnd type="none" w="sm" len="sm"/>
                </a:ln>
                <a:solidFill>
                  <a:srgbClr val="FF0000"/>
                </a:solidFill>
                <a:latin typeface="Arial"/>
                <a:cs typeface="Arial"/>
              </a:rPr>
              <a:t>Toyota Motor Engineering and Manufacturing North America, Inc.</a:t>
            </a:r>
          </a:p>
        </p:txBody>
      </p:sp>
      <p:sp>
        <p:nvSpPr>
          <p:cNvPr id="1031" name="hl" descr="ll PROTECTED 関係者外秘"/>
          <p:cNvSpPr txBox="1">
            <a:spLocks noChangeArrowheads="1"/>
          </p:cNvSpPr>
          <p:nvPr userDrawn="1"/>
        </p:nvSpPr>
        <p:spPr bwMode="auto">
          <a:xfrm>
            <a:off x="0" y="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r>
              <a:rPr lang="en-US" sz="1000" b="1" i="0" u="none" baseline="0" smtClean="0">
                <a:solidFill>
                  <a:srgbClr val="F9D506"/>
                </a:solidFill>
                <a:latin typeface="wingdings"/>
              </a:rPr>
              <a:t>ll </a:t>
            </a:r>
            <a:r>
              <a:rPr lang="en-US" sz="1000" b="0" i="0" u="none" baseline="0" smtClean="0">
                <a:solidFill>
                  <a:srgbClr val="000000"/>
                </a:solidFill>
                <a:latin typeface="arial"/>
              </a:rPr>
              <a:t>PROTECTED </a:t>
            </a:r>
            <a:r>
              <a:rPr lang="ja-JP" altLang="en-US" sz="1000" b="0" i="0" u="none" baseline="0" smtClean="0">
                <a:solidFill>
                  <a:srgbClr val="000000"/>
                </a:solidFill>
                <a:latin typeface="arial"/>
              </a:rPr>
              <a:t>関係者外秘</a:t>
            </a:r>
            <a:endParaRPr lang="en-US" sz="1000" b="0" i="0" u="none" baseline="0" dirty="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864"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0" fontAlgn="base" hangingPunct="0">
        <a:spcBef>
          <a:spcPct val="0"/>
        </a:spcBef>
        <a:spcAft>
          <a:spcPct val="0"/>
        </a:spcAft>
        <a:defRPr sz="3600" b="1">
          <a:solidFill>
            <a:srgbClr val="0033CC"/>
          </a:solidFill>
          <a:latin typeface="+mj-lt"/>
          <a:ea typeface="+mj-ea"/>
          <a:cs typeface="+mj-cs"/>
        </a:defRPr>
      </a:lvl1pPr>
      <a:lvl2pPr algn="l" rtl="0" eaLnBrk="0" fontAlgn="base" hangingPunct="0">
        <a:spcBef>
          <a:spcPct val="0"/>
        </a:spcBef>
        <a:spcAft>
          <a:spcPct val="0"/>
        </a:spcAft>
        <a:defRPr sz="3600" b="1">
          <a:solidFill>
            <a:srgbClr val="0033CC"/>
          </a:solidFill>
          <a:latin typeface="Arial" charset="0"/>
        </a:defRPr>
      </a:lvl2pPr>
      <a:lvl3pPr algn="l" rtl="0" eaLnBrk="0" fontAlgn="base" hangingPunct="0">
        <a:spcBef>
          <a:spcPct val="0"/>
        </a:spcBef>
        <a:spcAft>
          <a:spcPct val="0"/>
        </a:spcAft>
        <a:defRPr sz="3600" b="1">
          <a:solidFill>
            <a:srgbClr val="0033CC"/>
          </a:solidFill>
          <a:latin typeface="Arial" charset="0"/>
        </a:defRPr>
      </a:lvl3pPr>
      <a:lvl4pPr algn="l" rtl="0" eaLnBrk="0" fontAlgn="base" hangingPunct="0">
        <a:spcBef>
          <a:spcPct val="0"/>
        </a:spcBef>
        <a:spcAft>
          <a:spcPct val="0"/>
        </a:spcAft>
        <a:defRPr sz="3600" b="1">
          <a:solidFill>
            <a:srgbClr val="0033CC"/>
          </a:solidFill>
          <a:latin typeface="Arial" charset="0"/>
        </a:defRPr>
      </a:lvl4pPr>
      <a:lvl5pPr algn="l" rtl="0" eaLnBrk="0" fontAlgn="base" hangingPunct="0">
        <a:spcBef>
          <a:spcPct val="0"/>
        </a:spcBef>
        <a:spcAft>
          <a:spcPct val="0"/>
        </a:spcAft>
        <a:defRPr sz="3600" b="1">
          <a:solidFill>
            <a:srgbClr val="0033CC"/>
          </a:solidFill>
          <a:latin typeface="Arial" charset="0"/>
        </a:defRPr>
      </a:lvl5pPr>
      <a:lvl6pPr marL="457200" algn="l" rtl="0" eaLnBrk="1" fontAlgn="base" hangingPunct="1">
        <a:spcBef>
          <a:spcPct val="0"/>
        </a:spcBef>
        <a:spcAft>
          <a:spcPct val="0"/>
        </a:spcAft>
        <a:defRPr sz="3600" b="1">
          <a:solidFill>
            <a:srgbClr val="0033CC"/>
          </a:solidFill>
          <a:latin typeface="Arial" charset="0"/>
        </a:defRPr>
      </a:lvl6pPr>
      <a:lvl7pPr marL="914400" algn="l" rtl="0" eaLnBrk="1" fontAlgn="base" hangingPunct="1">
        <a:spcBef>
          <a:spcPct val="0"/>
        </a:spcBef>
        <a:spcAft>
          <a:spcPct val="0"/>
        </a:spcAft>
        <a:defRPr sz="3600" b="1">
          <a:solidFill>
            <a:srgbClr val="0033CC"/>
          </a:solidFill>
          <a:latin typeface="Arial" charset="0"/>
        </a:defRPr>
      </a:lvl7pPr>
      <a:lvl8pPr marL="1371600" algn="l" rtl="0" eaLnBrk="1" fontAlgn="base" hangingPunct="1">
        <a:spcBef>
          <a:spcPct val="0"/>
        </a:spcBef>
        <a:spcAft>
          <a:spcPct val="0"/>
        </a:spcAft>
        <a:defRPr sz="3600" b="1">
          <a:solidFill>
            <a:srgbClr val="0033CC"/>
          </a:solidFill>
          <a:latin typeface="Arial" charset="0"/>
        </a:defRPr>
      </a:lvl8pPr>
      <a:lvl9pPr marL="1828800" algn="l" rtl="0" eaLnBrk="1" fontAlgn="base" hangingPunct="1">
        <a:spcBef>
          <a:spcPct val="0"/>
        </a:spcBef>
        <a:spcAft>
          <a:spcPct val="0"/>
        </a:spcAft>
        <a:defRPr sz="3600" b="1">
          <a:solidFill>
            <a:srgbClr val="0033CC"/>
          </a:solidFill>
          <a:latin typeface="Arial" charset="0"/>
        </a:defRPr>
      </a:lvl9pPr>
    </p:titleStyle>
    <p:bodyStyle>
      <a:lvl1pPr marL="342900" indent="-342900" algn="l" rtl="0" eaLnBrk="0" fontAlgn="base" hangingPunct="0">
        <a:spcBef>
          <a:spcPct val="20000"/>
        </a:spcBef>
        <a:spcAft>
          <a:spcPct val="0"/>
        </a:spcAft>
        <a:buClr>
          <a:srgbClr val="FF3300"/>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rgbClr val="FF3300"/>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rgbClr val="FF3300"/>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rgbClr val="FF3300"/>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rgbClr val="FF3300"/>
        </a:buClr>
        <a:buSzPct val="60000"/>
        <a:buFont typeface="Wingdings"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rgbClr val="FF3300"/>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rgbClr val="FF3300"/>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rgbClr val="FF3300"/>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rgbClr val="FF3300"/>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492375"/>
            <a:ext cx="8534400" cy="1622425"/>
          </a:xfrm>
        </p:spPr>
        <p:txBody>
          <a:bodyPr>
            <a:normAutofit fontScale="90000"/>
          </a:bodyPr>
          <a:lstStyle/>
          <a:p>
            <a:pPr eaLnBrk="1" hangingPunct="1">
              <a:defRPr/>
            </a:pPr>
            <a:r>
              <a:rPr lang="en-US" dirty="0" smtClean="0"/>
              <a:t>Tool &amp; Die Advanced Manufacturing Technician Program</a:t>
            </a:r>
            <a:br>
              <a:rPr lang="en-US" dirty="0" smtClean="0"/>
            </a:br>
            <a:r>
              <a:rPr lang="en-US" dirty="0" smtClean="0"/>
              <a:t/>
            </a:r>
            <a:br>
              <a:rPr lang="en-US" dirty="0" smtClean="0"/>
            </a:br>
            <a:r>
              <a:rPr lang="en-US" sz="8000" b="1" i="1" u="sng" dirty="0" smtClean="0">
                <a:solidFill>
                  <a:srgbClr val="FF3300"/>
                </a:solidFill>
              </a:rPr>
              <a:t>Tool &amp; Die AMT!</a:t>
            </a:r>
          </a:p>
        </p:txBody>
      </p:sp>
      <p:sp>
        <p:nvSpPr>
          <p:cNvPr id="3075" name="Text Box 4"/>
          <p:cNvSpPr txBox="1">
            <a:spLocks noChangeArrowheads="1"/>
          </p:cNvSpPr>
          <p:nvPr/>
        </p:nvSpPr>
        <p:spPr bwMode="auto">
          <a:xfrm>
            <a:off x="1257300" y="4267200"/>
            <a:ext cx="7010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800" b="1" dirty="0">
                <a:solidFill>
                  <a:srgbClr val="00B050"/>
                </a:solidFill>
                <a:latin typeface="Verdana" pitchFamily="34" charset="0"/>
              </a:rPr>
              <a:t/>
            </a:r>
            <a:br>
              <a:rPr lang="en-US" sz="2800" b="1" dirty="0">
                <a:solidFill>
                  <a:srgbClr val="00B050"/>
                </a:solidFill>
                <a:latin typeface="Verdana" pitchFamily="34" charset="0"/>
              </a:rPr>
            </a:br>
            <a:r>
              <a:rPr lang="en-US" sz="2800" b="1" dirty="0">
                <a:solidFill>
                  <a:srgbClr val="00B050"/>
                </a:solidFill>
                <a:latin typeface="Verdana" pitchFamily="34" charset="0"/>
              </a:rPr>
              <a:t>Tool &amp; Die AMT</a:t>
            </a:r>
            <a:br>
              <a:rPr lang="en-US" sz="2800" b="1" dirty="0">
                <a:solidFill>
                  <a:srgbClr val="00B050"/>
                </a:solidFill>
                <a:latin typeface="Verdana" pitchFamily="34" charset="0"/>
              </a:rPr>
            </a:br>
            <a:r>
              <a:rPr lang="en-US" sz="2800" b="1" dirty="0" smtClean="0">
                <a:solidFill>
                  <a:srgbClr val="00B050"/>
                </a:solidFill>
                <a:latin typeface="Verdana" pitchFamily="34" charset="0"/>
              </a:rPr>
              <a:t>Future </a:t>
            </a:r>
            <a:r>
              <a:rPr lang="en-US" sz="2800" b="1" dirty="0">
                <a:solidFill>
                  <a:srgbClr val="00B050"/>
                </a:solidFill>
                <a:latin typeface="Verdana" pitchFamily="34" charset="0"/>
              </a:rPr>
              <a:t>Direction</a:t>
            </a:r>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Tool &amp; Die AMT Program Principles</a:t>
            </a:r>
          </a:p>
        </p:txBody>
      </p:sp>
      <p:sp>
        <p:nvSpPr>
          <p:cNvPr id="4" name="Content Placeholder 2"/>
          <p:cNvSpPr>
            <a:spLocks noGrp="1"/>
          </p:cNvSpPr>
          <p:nvPr>
            <p:ph idx="1"/>
          </p:nvPr>
        </p:nvSpPr>
        <p:spPr/>
        <p:txBody>
          <a:bodyPr>
            <a:normAutofit lnSpcReduction="10000"/>
          </a:bodyPr>
          <a:lstStyle/>
          <a:p>
            <a:pPr eaLnBrk="1" hangingPunct="1">
              <a:lnSpc>
                <a:spcPct val="90000"/>
              </a:lnSpc>
              <a:defRPr/>
            </a:pPr>
            <a:r>
              <a:rPr lang="en-US" dirty="0"/>
              <a:t>Tightly connected/coordinated career path.</a:t>
            </a:r>
            <a:br>
              <a:rPr lang="en-US" dirty="0"/>
            </a:br>
            <a:endParaRPr lang="en-US" dirty="0"/>
          </a:p>
          <a:p>
            <a:pPr eaLnBrk="1" hangingPunct="1">
              <a:lnSpc>
                <a:spcPct val="90000"/>
              </a:lnSpc>
              <a:defRPr/>
            </a:pPr>
            <a:r>
              <a:rPr lang="en-US" dirty="0"/>
              <a:t>Consistently produce technicians that are on par with the best in the world.</a:t>
            </a:r>
            <a:br>
              <a:rPr lang="en-US" dirty="0"/>
            </a:br>
            <a:endParaRPr lang="en-US" dirty="0"/>
          </a:p>
          <a:p>
            <a:pPr eaLnBrk="1" hangingPunct="1">
              <a:lnSpc>
                <a:spcPct val="90000"/>
              </a:lnSpc>
              <a:defRPr/>
            </a:pPr>
            <a:r>
              <a:rPr lang="en-US" dirty="0"/>
              <a:t>Every step &amp; activity is “best practice.”</a:t>
            </a:r>
            <a:br>
              <a:rPr lang="en-US" dirty="0"/>
            </a:br>
            <a:endParaRPr lang="en-US" dirty="0"/>
          </a:p>
          <a:p>
            <a:pPr eaLnBrk="1" hangingPunct="1">
              <a:lnSpc>
                <a:spcPct val="90000"/>
              </a:lnSpc>
              <a:defRPr/>
            </a:pPr>
            <a:r>
              <a:rPr lang="en-US" dirty="0"/>
              <a:t>Data-based management.</a:t>
            </a:r>
            <a:br>
              <a:rPr lang="en-US" dirty="0"/>
            </a:br>
            <a:endParaRPr lang="en-US" dirty="0"/>
          </a:p>
          <a:p>
            <a:pPr eaLnBrk="1" hangingPunct="1">
              <a:lnSpc>
                <a:spcPct val="90000"/>
              </a:lnSpc>
              <a:defRPr/>
            </a:pPr>
            <a:endParaRPr lang="en-US" dirty="0"/>
          </a:p>
          <a:p>
            <a:pPr eaLnBrk="1" hangingPunct="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76200"/>
            <a:ext cx="8378825" cy="914400"/>
          </a:xfrm>
        </p:spPr>
        <p:txBody>
          <a:bodyPr/>
          <a:lstStyle/>
          <a:p>
            <a:pPr eaLnBrk="1" hangingPunct="1"/>
            <a:r>
              <a:rPr lang="en-US" dirty="0" smtClean="0"/>
              <a:t>Tool &amp; Die AMT Schedule</a:t>
            </a:r>
          </a:p>
        </p:txBody>
      </p:sp>
      <p:grpSp>
        <p:nvGrpSpPr>
          <p:cNvPr id="13315" name="Group 3"/>
          <p:cNvGrpSpPr>
            <a:grpSpLocks/>
          </p:cNvGrpSpPr>
          <p:nvPr/>
        </p:nvGrpSpPr>
        <p:grpSpPr bwMode="auto">
          <a:xfrm>
            <a:off x="838200" y="3733798"/>
            <a:ext cx="7142163" cy="2438401"/>
            <a:chOff x="2895600" y="4471016"/>
            <a:chExt cx="6837715" cy="2260745"/>
          </a:xfrm>
        </p:grpSpPr>
        <p:grpSp>
          <p:nvGrpSpPr>
            <p:cNvPr id="13329" name="Group 4"/>
            <p:cNvGrpSpPr>
              <a:grpSpLocks/>
            </p:cNvGrpSpPr>
            <p:nvPr/>
          </p:nvGrpSpPr>
          <p:grpSpPr bwMode="auto">
            <a:xfrm>
              <a:off x="8886944" y="4932682"/>
              <a:ext cx="846371" cy="1725486"/>
              <a:chOff x="-2771655" y="2646682"/>
              <a:chExt cx="846371" cy="1725486"/>
            </a:xfrm>
          </p:grpSpPr>
          <p:sp>
            <p:nvSpPr>
              <p:cNvPr id="20" name="Flowchart: Off-page Connector 19"/>
              <p:cNvSpPr/>
              <p:nvPr/>
            </p:nvSpPr>
            <p:spPr>
              <a:xfrm rot="16200000">
                <a:off x="-3150524" y="3146928"/>
                <a:ext cx="1708803" cy="741677"/>
              </a:xfrm>
              <a:prstGeom prst="flowChartOffpageConnecto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345" name="TextBox 20"/>
              <p:cNvSpPr txBox="1">
                <a:spLocks noChangeArrowheads="1"/>
              </p:cNvSpPr>
              <p:nvPr/>
            </p:nvSpPr>
            <p:spPr bwMode="auto">
              <a:xfrm rot="10800000">
                <a:off x="-2771655" y="2646682"/>
                <a:ext cx="795574" cy="1725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b="1" dirty="0"/>
                  <a:t>Local Plant </a:t>
                </a:r>
              </a:p>
              <a:p>
                <a:pPr algn="ctr" eaLnBrk="1" hangingPunct="1"/>
                <a:r>
                  <a:rPr lang="en-US" sz="1400" b="1" dirty="0" smtClean="0"/>
                  <a:t>Internship 12 to 24 months</a:t>
                </a:r>
                <a:endParaRPr lang="en-US" sz="1400" b="1" dirty="0"/>
              </a:p>
            </p:txBody>
          </p:sp>
        </p:grpSp>
        <p:grpSp>
          <p:nvGrpSpPr>
            <p:cNvPr id="13330" name="Group 5"/>
            <p:cNvGrpSpPr>
              <a:grpSpLocks/>
            </p:cNvGrpSpPr>
            <p:nvPr/>
          </p:nvGrpSpPr>
          <p:grpSpPr bwMode="auto">
            <a:xfrm>
              <a:off x="2895600" y="4471016"/>
              <a:ext cx="6096038" cy="2260745"/>
              <a:chOff x="4038601" y="2188515"/>
              <a:chExt cx="6096038" cy="2260745"/>
            </a:xfrm>
          </p:grpSpPr>
          <p:grpSp>
            <p:nvGrpSpPr>
              <p:cNvPr id="13331" name="Group 6"/>
              <p:cNvGrpSpPr>
                <a:grpSpLocks/>
              </p:cNvGrpSpPr>
              <p:nvPr/>
            </p:nvGrpSpPr>
            <p:grpSpPr bwMode="auto">
              <a:xfrm>
                <a:off x="4038601" y="2651539"/>
                <a:ext cx="1524390" cy="1797721"/>
                <a:chOff x="5715000" y="2651539"/>
                <a:chExt cx="1524390" cy="1797721"/>
              </a:xfrm>
            </p:grpSpPr>
            <p:sp>
              <p:nvSpPr>
                <p:cNvPr id="13342" name="TextBox 17"/>
                <p:cNvSpPr txBox="1">
                  <a:spLocks noChangeArrowheads="1"/>
                </p:cNvSpPr>
                <p:nvPr/>
              </p:nvSpPr>
              <p:spPr bwMode="auto">
                <a:xfrm>
                  <a:off x="5715000" y="2651539"/>
                  <a:ext cx="1524390" cy="1797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US" sz="1000" b="1" dirty="0"/>
                    <a:t>Power Machinery </a:t>
                  </a:r>
                  <a:r>
                    <a:rPr lang="en-US" sz="1000" b="1" dirty="0" smtClean="0"/>
                    <a:t>IV</a:t>
                  </a:r>
                </a:p>
                <a:p>
                  <a:pPr eaLnBrk="1" hangingPunct="1">
                    <a:buFont typeface="Arial" charset="0"/>
                    <a:buChar char="•"/>
                  </a:pPr>
                  <a:r>
                    <a:rPr lang="en-US" sz="1000" b="1" dirty="0" smtClean="0"/>
                    <a:t>Metallurgy</a:t>
                  </a:r>
                </a:p>
                <a:p>
                  <a:pPr eaLnBrk="1" hangingPunct="1">
                    <a:buFont typeface="Arial" charset="0"/>
                    <a:buChar char="•"/>
                  </a:pPr>
                  <a:r>
                    <a:rPr lang="en-US" sz="1000" b="1" dirty="0" smtClean="0"/>
                    <a:t>Special Problem</a:t>
                  </a:r>
                  <a:endParaRPr lang="en-US" sz="1000" b="1" dirty="0"/>
                </a:p>
                <a:p>
                  <a:pPr eaLnBrk="1" hangingPunct="1">
                    <a:buFont typeface="Arial" charset="0"/>
                    <a:buChar char="•"/>
                  </a:pPr>
                  <a:r>
                    <a:rPr lang="en-US" sz="1000" b="1" dirty="0" smtClean="0"/>
                    <a:t>Jigs </a:t>
                  </a:r>
                  <a:r>
                    <a:rPr lang="en-US" sz="1000" b="1" dirty="0"/>
                    <a:t>Fixtures and Tools</a:t>
                  </a:r>
                </a:p>
                <a:p>
                  <a:pPr eaLnBrk="1" hangingPunct="1">
                    <a:buFont typeface="Arial" charset="0"/>
                    <a:buChar char="•"/>
                  </a:pPr>
                  <a:r>
                    <a:rPr lang="en-US" sz="1000" b="1" dirty="0" smtClean="0"/>
                    <a:t>Psychology</a:t>
                  </a:r>
                </a:p>
                <a:p>
                  <a:pPr eaLnBrk="1" hangingPunct="1">
                    <a:buFont typeface="Arial" charset="0"/>
                    <a:buChar char="•"/>
                  </a:pPr>
                  <a:endParaRPr lang="en-US" sz="1000" b="1" dirty="0"/>
                </a:p>
                <a:p>
                  <a:pPr eaLnBrk="1" hangingPunct="1">
                    <a:buFont typeface="Arial" charset="0"/>
                    <a:buChar char="•"/>
                  </a:pPr>
                  <a:r>
                    <a:rPr lang="en-US" sz="1000" b="1" dirty="0" smtClean="0"/>
                    <a:t>Introduction to GMAW</a:t>
                  </a:r>
                </a:p>
                <a:p>
                  <a:pPr marL="0" indent="0" eaLnBrk="1" hangingPunct="1"/>
                  <a:r>
                    <a:rPr lang="en-US" sz="1000" b="1" dirty="0" smtClean="0"/>
                    <a:t> </a:t>
                  </a:r>
                  <a:endParaRPr lang="en-US" sz="1000" b="1" dirty="0"/>
                </a:p>
                <a:p>
                  <a:pPr eaLnBrk="1" hangingPunct="1">
                    <a:buFont typeface="Arial" charset="0"/>
                    <a:buChar char="•"/>
                  </a:pPr>
                  <a:r>
                    <a:rPr lang="en-US" sz="1000" b="1" dirty="0" smtClean="0"/>
                    <a:t>MCE, Problem Solving</a:t>
                  </a:r>
                  <a:endParaRPr lang="en-US" sz="1000" b="1" dirty="0"/>
                </a:p>
              </p:txBody>
            </p:sp>
            <p:sp>
              <p:nvSpPr>
                <p:cNvPr id="19" name="Rectangle 18"/>
                <p:cNvSpPr/>
                <p:nvPr/>
              </p:nvSpPr>
              <p:spPr>
                <a:xfrm>
                  <a:off x="5715000" y="2666863"/>
                  <a:ext cx="1524390" cy="17088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8" name="Rectangle 7"/>
              <p:cNvSpPr/>
              <p:nvPr/>
            </p:nvSpPr>
            <p:spPr>
              <a:xfrm>
                <a:off x="5562991" y="2666863"/>
                <a:ext cx="1524389" cy="1708803"/>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7087380" y="2666863"/>
                <a:ext cx="1522870" cy="17088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334" name="TextBox 9"/>
              <p:cNvSpPr txBox="1">
                <a:spLocks noChangeArrowheads="1"/>
              </p:cNvSpPr>
              <p:nvPr/>
            </p:nvSpPr>
            <p:spPr bwMode="auto">
              <a:xfrm>
                <a:off x="7010400" y="2895600"/>
                <a:ext cx="1828799" cy="1227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US" sz="1000" b="1" dirty="0" smtClean="0"/>
                  <a:t>Principles of Hydraulics &amp; Pneumatics</a:t>
                </a:r>
              </a:p>
              <a:p>
                <a:pPr eaLnBrk="1" hangingPunct="1">
                  <a:buFont typeface="Arial" charset="0"/>
                  <a:buChar char="•"/>
                </a:pPr>
                <a:r>
                  <a:rPr lang="en-US" sz="1000" b="1" dirty="0" smtClean="0"/>
                  <a:t>Industrial Electricity</a:t>
                </a:r>
              </a:p>
              <a:p>
                <a:pPr eaLnBrk="1" hangingPunct="1">
                  <a:buFont typeface="Arial" charset="0"/>
                  <a:buChar char="•"/>
                </a:pPr>
                <a:r>
                  <a:rPr lang="en-US" sz="1000" b="1" dirty="0" smtClean="0"/>
                  <a:t>Trigonometry </a:t>
                </a:r>
              </a:p>
              <a:p>
                <a:pPr eaLnBrk="1" hangingPunct="1">
                  <a:buFont typeface="Arial" charset="0"/>
                  <a:buChar char="•"/>
                </a:pPr>
                <a:r>
                  <a:rPr lang="en-US" sz="1000" b="1" dirty="0" smtClean="0"/>
                  <a:t>Principles of CAD</a:t>
                </a:r>
              </a:p>
              <a:p>
                <a:pPr eaLnBrk="1" hangingPunct="1">
                  <a:buFont typeface="Arial" charset="0"/>
                  <a:buChar char="•"/>
                </a:pPr>
                <a:endParaRPr lang="en-US" sz="1000" b="1" dirty="0"/>
              </a:p>
              <a:p>
                <a:pPr eaLnBrk="1" hangingPunct="1">
                  <a:buFont typeface="Arial" charset="0"/>
                  <a:buChar char="•"/>
                </a:pPr>
                <a:r>
                  <a:rPr lang="en-US" sz="1000" b="1" dirty="0"/>
                  <a:t>MCE, Core RCM</a:t>
                </a:r>
              </a:p>
              <a:p>
                <a:pPr marL="0" indent="0" eaLnBrk="1" hangingPunct="1"/>
                <a:endParaRPr lang="en-US" sz="1000" b="1" dirty="0"/>
              </a:p>
            </p:txBody>
          </p:sp>
          <p:sp>
            <p:nvSpPr>
              <p:cNvPr id="11" name="Rectangle 10"/>
              <p:cNvSpPr/>
              <p:nvPr/>
            </p:nvSpPr>
            <p:spPr>
              <a:xfrm>
                <a:off x="8610249" y="2666863"/>
                <a:ext cx="1524390" cy="1708803"/>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336" name="TextBox 11"/>
              <p:cNvSpPr txBox="1">
                <a:spLocks noChangeArrowheads="1"/>
              </p:cNvSpPr>
              <p:nvPr/>
            </p:nvSpPr>
            <p:spPr bwMode="auto">
              <a:xfrm>
                <a:off x="5562601" y="3020988"/>
                <a:ext cx="1524000" cy="513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b="1" dirty="0"/>
                  <a:t>LOCAL PLANT 6-WEEK FLOOR ROTATION </a:t>
                </a:r>
              </a:p>
            </p:txBody>
          </p:sp>
          <p:sp>
            <p:nvSpPr>
              <p:cNvPr id="13337" name="TextBox 12"/>
              <p:cNvSpPr txBox="1">
                <a:spLocks noChangeArrowheads="1"/>
              </p:cNvSpPr>
              <p:nvPr/>
            </p:nvSpPr>
            <p:spPr bwMode="auto">
              <a:xfrm>
                <a:off x="8564213" y="3178314"/>
                <a:ext cx="1524000" cy="941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b="1" dirty="0" smtClean="0"/>
                  <a:t>Fundamental Skills training at NAPSC</a:t>
                </a:r>
                <a:endParaRPr lang="en-US" sz="1000" b="1" dirty="0"/>
              </a:p>
              <a:p>
                <a:pPr algn="ctr" eaLnBrk="1" hangingPunct="1"/>
                <a:endParaRPr lang="en-US" sz="1000" b="1" dirty="0"/>
              </a:p>
              <a:p>
                <a:pPr algn="ctr" eaLnBrk="1" hangingPunct="1"/>
                <a:r>
                  <a:rPr lang="en-US" sz="1000" b="1" dirty="0"/>
                  <a:t>Toyota </a:t>
                </a:r>
                <a:r>
                  <a:rPr lang="en-US" sz="1000" b="1" dirty="0" smtClean="0"/>
                  <a:t>Troubleshooting Techniques</a:t>
                </a:r>
                <a:endParaRPr lang="en-US" sz="1000" b="1" dirty="0"/>
              </a:p>
            </p:txBody>
          </p:sp>
          <p:sp>
            <p:nvSpPr>
              <p:cNvPr id="13338" name="TextBox 13"/>
              <p:cNvSpPr txBox="1">
                <a:spLocks noChangeArrowheads="1"/>
              </p:cNvSpPr>
              <p:nvPr/>
            </p:nvSpPr>
            <p:spPr bwMode="auto">
              <a:xfrm>
                <a:off x="4262055" y="2188517"/>
                <a:ext cx="1077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b="1" dirty="0"/>
                  <a:t>January - May</a:t>
                </a:r>
              </a:p>
              <a:p>
                <a:pPr algn="ctr" eaLnBrk="1" hangingPunct="1"/>
                <a:r>
                  <a:rPr lang="en-US" sz="1200" b="1" dirty="0"/>
                  <a:t>Spring YR 2</a:t>
                </a:r>
              </a:p>
            </p:txBody>
          </p:sp>
          <p:sp>
            <p:nvSpPr>
              <p:cNvPr id="13339" name="TextBox 14"/>
              <p:cNvSpPr txBox="1">
                <a:spLocks noChangeArrowheads="1"/>
              </p:cNvSpPr>
              <p:nvPr/>
            </p:nvSpPr>
            <p:spPr bwMode="auto">
              <a:xfrm>
                <a:off x="5867400" y="2209800"/>
                <a:ext cx="10374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b="1" dirty="0"/>
                  <a:t>June - July</a:t>
                </a:r>
              </a:p>
              <a:p>
                <a:pPr algn="ctr" eaLnBrk="1" hangingPunct="1"/>
                <a:r>
                  <a:rPr lang="en-US" sz="1200" b="1" dirty="0"/>
                  <a:t>Summer YR 2</a:t>
                </a:r>
              </a:p>
            </p:txBody>
          </p:sp>
          <p:sp>
            <p:nvSpPr>
              <p:cNvPr id="13340" name="TextBox 15"/>
              <p:cNvSpPr txBox="1">
                <a:spLocks noChangeArrowheads="1"/>
              </p:cNvSpPr>
              <p:nvPr/>
            </p:nvSpPr>
            <p:spPr bwMode="auto">
              <a:xfrm>
                <a:off x="7208160" y="2188516"/>
                <a:ext cx="14332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b="1" dirty="0"/>
                  <a:t>August – December</a:t>
                </a:r>
              </a:p>
              <a:p>
                <a:pPr algn="ctr" eaLnBrk="1" hangingPunct="1"/>
                <a:r>
                  <a:rPr lang="en-US" sz="1200" b="1" dirty="0"/>
                  <a:t>Fall YR 3</a:t>
                </a:r>
              </a:p>
            </p:txBody>
          </p:sp>
          <p:sp>
            <p:nvSpPr>
              <p:cNvPr id="13341" name="TextBox 16"/>
              <p:cNvSpPr txBox="1">
                <a:spLocks noChangeArrowheads="1"/>
              </p:cNvSpPr>
              <p:nvPr/>
            </p:nvSpPr>
            <p:spPr bwMode="auto">
              <a:xfrm>
                <a:off x="8839199" y="2188515"/>
                <a:ext cx="1077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b="1" dirty="0"/>
                  <a:t>January - May</a:t>
                </a:r>
              </a:p>
              <a:p>
                <a:pPr algn="ctr" eaLnBrk="1" hangingPunct="1"/>
                <a:r>
                  <a:rPr lang="en-US" sz="1200" b="1" dirty="0"/>
                  <a:t>Spring YR 3</a:t>
                </a:r>
              </a:p>
            </p:txBody>
          </p:sp>
        </p:grpSp>
      </p:grpSp>
      <p:grpSp>
        <p:nvGrpSpPr>
          <p:cNvPr id="13316" name="Group 21"/>
          <p:cNvGrpSpPr>
            <a:grpSpLocks/>
          </p:cNvGrpSpPr>
          <p:nvPr/>
        </p:nvGrpSpPr>
        <p:grpSpPr bwMode="auto">
          <a:xfrm>
            <a:off x="771705" y="1182688"/>
            <a:ext cx="7143047" cy="2477888"/>
            <a:chOff x="-2662608" y="2209800"/>
            <a:chExt cx="6701209" cy="2172941"/>
          </a:xfrm>
        </p:grpSpPr>
        <p:grpSp>
          <p:nvGrpSpPr>
            <p:cNvPr id="23" name="Group 22"/>
            <p:cNvGrpSpPr/>
            <p:nvPr/>
          </p:nvGrpSpPr>
          <p:grpSpPr>
            <a:xfrm>
              <a:off x="2514601" y="2666999"/>
              <a:ext cx="1524000" cy="1713132"/>
              <a:chOff x="4191000" y="2666999"/>
              <a:chExt cx="1524000" cy="1713132"/>
            </a:xfrm>
            <a:noFill/>
          </p:grpSpPr>
          <p:sp>
            <p:nvSpPr>
              <p:cNvPr id="39" name="TextBox 38"/>
              <p:cNvSpPr txBox="1"/>
              <p:nvPr/>
            </p:nvSpPr>
            <p:spPr>
              <a:xfrm>
                <a:off x="4191000" y="2798059"/>
                <a:ext cx="1524000" cy="1565416"/>
              </a:xfrm>
              <a:prstGeom prst="rect">
                <a:avLst/>
              </a:prstGeom>
              <a:grpFill/>
            </p:spPr>
            <p:txBody>
              <a:bodyPr wrap="square">
                <a:spAutoFit/>
              </a:bodyPr>
              <a:lstStyle/>
              <a:p>
                <a:pPr marL="171450" indent="-171450">
                  <a:buFont typeface="Arial" panose="020B0604020202020204" pitchFamily="34" charset="0"/>
                  <a:buChar char="•"/>
                  <a:defRPr/>
                </a:pPr>
                <a:r>
                  <a:rPr lang="en-US" sz="1000" b="1" dirty="0"/>
                  <a:t>Power Machinery III</a:t>
                </a:r>
              </a:p>
              <a:p>
                <a:pPr marL="171450" indent="-171450">
                  <a:buFont typeface="Arial" panose="020B0604020202020204" pitchFamily="34" charset="0"/>
                  <a:buChar char="•"/>
                  <a:defRPr/>
                </a:pPr>
                <a:r>
                  <a:rPr lang="en-US" sz="1000" b="1" dirty="0"/>
                  <a:t>Computer Numerical Control Operation II</a:t>
                </a:r>
              </a:p>
              <a:p>
                <a:pPr marL="171450" indent="-171450">
                  <a:buFont typeface="Arial" panose="020B0604020202020204" pitchFamily="34" charset="0"/>
                  <a:buChar char="•"/>
                  <a:defRPr/>
                </a:pPr>
                <a:r>
                  <a:rPr lang="en-US" sz="1000" b="1" dirty="0"/>
                  <a:t>Die Design </a:t>
                </a:r>
                <a:r>
                  <a:rPr lang="en-US" sz="1000" b="1" dirty="0" smtClean="0"/>
                  <a:t>1</a:t>
                </a:r>
                <a:endParaRPr lang="en-US" sz="1000" b="1" dirty="0"/>
              </a:p>
              <a:p>
                <a:pPr marL="171450" indent="-171450">
                  <a:buFont typeface="Arial" panose="020B0604020202020204" pitchFamily="34" charset="0"/>
                  <a:buChar char="•"/>
                  <a:defRPr/>
                </a:pPr>
                <a:r>
                  <a:rPr lang="en-US" sz="1000" b="1" dirty="0" smtClean="0"/>
                  <a:t>Public Speaking</a:t>
                </a:r>
                <a:endParaRPr lang="en-US" sz="1000" b="1" dirty="0"/>
              </a:p>
              <a:p>
                <a:pPr marL="171450" indent="-171450">
                  <a:buFont typeface="Arial" panose="020B0604020202020204" pitchFamily="34" charset="0"/>
                  <a:buChar char="•"/>
                  <a:defRPr/>
                </a:pPr>
                <a:r>
                  <a:rPr lang="en-US" sz="1000" b="1" dirty="0"/>
                  <a:t>Humanities / Fine Arts </a:t>
                </a:r>
                <a:r>
                  <a:rPr lang="en-US" sz="1000" b="1" dirty="0" smtClean="0"/>
                  <a:t>Elective</a:t>
                </a:r>
              </a:p>
              <a:p>
                <a:pPr marL="171450" indent="-171450">
                  <a:buFont typeface="Arial" panose="020B0604020202020204" pitchFamily="34" charset="0"/>
                  <a:buChar char="•"/>
                  <a:defRPr/>
                </a:pPr>
                <a:endParaRPr lang="en-US" sz="1000" b="1" dirty="0"/>
              </a:p>
              <a:p>
                <a:pPr marL="171450" indent="-171450">
                  <a:buFont typeface="Arial" panose="020B0604020202020204" pitchFamily="34" charset="0"/>
                  <a:buChar char="•"/>
                  <a:defRPr/>
                </a:pPr>
                <a:r>
                  <a:rPr lang="en-US" sz="1000" b="1" dirty="0" smtClean="0"/>
                  <a:t>Tool &amp; Die GTAW</a:t>
                </a:r>
                <a:endParaRPr lang="en-US" sz="1000" b="1" dirty="0"/>
              </a:p>
              <a:p>
                <a:pPr marL="171450" indent="-171450">
                  <a:buFont typeface="Arial" panose="020B0604020202020204" pitchFamily="34" charset="0"/>
                  <a:buChar char="•"/>
                  <a:defRPr/>
                </a:pPr>
                <a:endParaRPr lang="en-US" sz="1000" b="1" dirty="0" smtClean="0"/>
              </a:p>
              <a:p>
                <a:pPr marL="171450" indent="-171450">
                  <a:buFont typeface="Arial" panose="020B0604020202020204" pitchFamily="34" charset="0"/>
                  <a:buChar char="•"/>
                  <a:defRPr/>
                </a:pPr>
                <a:r>
                  <a:rPr lang="en-US" sz="1000" b="1" dirty="0" smtClean="0"/>
                  <a:t>MCE, </a:t>
                </a:r>
                <a:r>
                  <a:rPr lang="en-US" sz="1000" b="1" dirty="0"/>
                  <a:t>Core </a:t>
                </a:r>
                <a:r>
                  <a:rPr lang="en-US" sz="1000" b="1" dirty="0" smtClean="0"/>
                  <a:t>TPS-M</a:t>
                </a:r>
                <a:endParaRPr lang="en-US" sz="1000" b="1" dirty="0"/>
              </a:p>
            </p:txBody>
          </p:sp>
          <p:sp>
            <p:nvSpPr>
              <p:cNvPr id="40" name="Rectangle 39"/>
              <p:cNvSpPr/>
              <p:nvPr/>
            </p:nvSpPr>
            <p:spPr>
              <a:xfrm>
                <a:off x="4191000" y="2666999"/>
                <a:ext cx="1524000" cy="1713132"/>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24" name="Group 23"/>
            <p:cNvGrpSpPr/>
            <p:nvPr/>
          </p:nvGrpSpPr>
          <p:grpSpPr>
            <a:xfrm>
              <a:off x="-2057399" y="2667000"/>
              <a:ext cx="1524001" cy="1713131"/>
              <a:chOff x="1143000" y="2667000"/>
              <a:chExt cx="1524001" cy="1713131"/>
            </a:xfrm>
            <a:solidFill>
              <a:schemeClr val="bg1"/>
            </a:solidFill>
          </p:grpSpPr>
          <p:sp>
            <p:nvSpPr>
              <p:cNvPr id="37" name="Rectangle 36"/>
              <p:cNvSpPr/>
              <p:nvPr/>
            </p:nvSpPr>
            <p:spPr>
              <a:xfrm>
                <a:off x="1143000" y="2667000"/>
                <a:ext cx="1524000" cy="171313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p>
            </p:txBody>
          </p:sp>
          <p:sp>
            <p:nvSpPr>
              <p:cNvPr id="38" name="TextBox 37"/>
              <p:cNvSpPr txBox="1"/>
              <p:nvPr/>
            </p:nvSpPr>
            <p:spPr>
              <a:xfrm>
                <a:off x="1289607" y="2818630"/>
                <a:ext cx="1377394" cy="1430467"/>
              </a:xfrm>
              <a:prstGeom prst="rect">
                <a:avLst/>
              </a:prstGeom>
              <a:grpFill/>
            </p:spPr>
            <p:txBody>
              <a:bodyPr wrap="square">
                <a:spAutoFit/>
              </a:bodyPr>
              <a:lstStyle/>
              <a:p>
                <a:pPr marL="171450" indent="-171450">
                  <a:buFont typeface="Arial" panose="020B0604020202020204" pitchFamily="34" charset="0"/>
                  <a:buChar char="•"/>
                  <a:defRPr/>
                </a:pPr>
                <a:r>
                  <a:rPr lang="en-US" sz="1000" b="1" dirty="0"/>
                  <a:t>Power Machinery I</a:t>
                </a:r>
              </a:p>
              <a:p>
                <a:pPr marL="171450" indent="-171450">
                  <a:buFont typeface="Arial" panose="020B0604020202020204" pitchFamily="34" charset="0"/>
                  <a:buChar char="•"/>
                  <a:defRPr/>
                </a:pPr>
                <a:r>
                  <a:rPr lang="en-US" sz="1000" b="1" dirty="0"/>
                  <a:t>Blueprint Reading</a:t>
                </a:r>
              </a:p>
              <a:p>
                <a:pPr marL="171450" indent="-171450">
                  <a:buFont typeface="Arial" panose="020B0604020202020204" pitchFamily="34" charset="0"/>
                  <a:buChar char="•"/>
                  <a:defRPr/>
                </a:pPr>
                <a:r>
                  <a:rPr lang="en-US" sz="1000" b="1" dirty="0" smtClean="0"/>
                  <a:t>College Algebra</a:t>
                </a:r>
                <a:endParaRPr lang="en-US" sz="1000" b="1" dirty="0"/>
              </a:p>
              <a:p>
                <a:pPr marL="171450" indent="-171450">
                  <a:buFont typeface="Arial" panose="020B0604020202020204" pitchFamily="34" charset="0"/>
                  <a:buChar char="•"/>
                  <a:defRPr/>
                </a:pPr>
                <a:r>
                  <a:rPr lang="en-US" sz="1000" b="1" dirty="0"/>
                  <a:t>English Comp I</a:t>
                </a:r>
              </a:p>
              <a:p>
                <a:pPr marL="171450" indent="-171450">
                  <a:buFont typeface="Arial" panose="020B0604020202020204" pitchFamily="34" charset="0"/>
                  <a:buChar char="•"/>
                  <a:defRPr/>
                </a:pPr>
                <a:r>
                  <a:rPr lang="en-US" sz="1000" b="1" dirty="0"/>
                  <a:t>Die </a:t>
                </a:r>
                <a:r>
                  <a:rPr lang="en-US" sz="1000" b="1" dirty="0" smtClean="0"/>
                  <a:t>Repair</a:t>
                </a:r>
              </a:p>
              <a:p>
                <a:pPr marL="171450" indent="-171450">
                  <a:buFont typeface="Arial" panose="020B0604020202020204" pitchFamily="34" charset="0"/>
                  <a:buChar char="•"/>
                  <a:defRPr/>
                </a:pPr>
                <a:endParaRPr lang="en-US" sz="1000" b="1" dirty="0"/>
              </a:p>
              <a:p>
                <a:pPr marL="171450" indent="-171450">
                  <a:buFont typeface="Arial" panose="020B0604020202020204" pitchFamily="34" charset="0"/>
                  <a:buChar char="•"/>
                  <a:defRPr/>
                </a:pPr>
                <a:r>
                  <a:rPr lang="en-US" sz="1000" b="1" dirty="0" smtClean="0"/>
                  <a:t>Oxy Fuel Cutting</a:t>
                </a:r>
              </a:p>
              <a:p>
                <a:pPr marL="171450" indent="-171450">
                  <a:buFont typeface="Arial" panose="020B0604020202020204" pitchFamily="34" charset="0"/>
                  <a:buChar char="•"/>
                  <a:defRPr/>
                </a:pPr>
                <a:endParaRPr lang="en-US" sz="1000" b="1" dirty="0"/>
              </a:p>
              <a:p>
                <a:pPr marL="171450" indent="-171450">
                  <a:buFont typeface="Arial" panose="020B0604020202020204" pitchFamily="34" charset="0"/>
                  <a:buChar char="•"/>
                  <a:defRPr/>
                </a:pPr>
                <a:r>
                  <a:rPr lang="en-US" sz="1000" b="1" dirty="0" smtClean="0"/>
                  <a:t>MCE, </a:t>
                </a:r>
                <a:r>
                  <a:rPr lang="en-US" sz="1000" b="1" dirty="0"/>
                  <a:t>Core Safety</a:t>
                </a:r>
              </a:p>
              <a:p>
                <a:pPr marL="171450" indent="-171450">
                  <a:buFont typeface="Arial" panose="020B0604020202020204" pitchFamily="34" charset="0"/>
                  <a:buChar char="•"/>
                  <a:defRPr/>
                </a:pPr>
                <a:endParaRPr lang="en-US" sz="1000" b="1" dirty="0"/>
              </a:p>
            </p:txBody>
          </p:sp>
        </p:grpSp>
        <p:grpSp>
          <p:nvGrpSpPr>
            <p:cNvPr id="25" name="Group 24"/>
            <p:cNvGrpSpPr/>
            <p:nvPr/>
          </p:nvGrpSpPr>
          <p:grpSpPr>
            <a:xfrm>
              <a:off x="-533399" y="2669739"/>
              <a:ext cx="1524000" cy="1713002"/>
              <a:chOff x="2667000" y="2667000"/>
              <a:chExt cx="1524000" cy="1713002"/>
            </a:xfrm>
            <a:noFill/>
          </p:grpSpPr>
          <p:sp>
            <p:nvSpPr>
              <p:cNvPr id="35" name="Rectangle 34"/>
              <p:cNvSpPr/>
              <p:nvPr/>
            </p:nvSpPr>
            <p:spPr>
              <a:xfrm>
                <a:off x="2667000" y="2667000"/>
                <a:ext cx="1524000" cy="17086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TextBox 35"/>
              <p:cNvSpPr txBox="1"/>
              <p:nvPr/>
            </p:nvSpPr>
            <p:spPr>
              <a:xfrm>
                <a:off x="2726704" y="2814586"/>
                <a:ext cx="1447800" cy="1565416"/>
              </a:xfrm>
              <a:prstGeom prst="rect">
                <a:avLst/>
              </a:prstGeom>
              <a:solidFill>
                <a:schemeClr val="bg1"/>
              </a:solidFill>
            </p:spPr>
            <p:txBody>
              <a:bodyPr>
                <a:spAutoFit/>
              </a:bodyPr>
              <a:lstStyle/>
              <a:p>
                <a:pPr marL="171450" indent="-171450">
                  <a:buFont typeface="Arial" panose="020B0604020202020204" pitchFamily="34" charset="0"/>
                  <a:buChar char="•"/>
                  <a:defRPr/>
                </a:pPr>
                <a:r>
                  <a:rPr lang="en-US" sz="1000" b="1" dirty="0"/>
                  <a:t>Power Machinery II</a:t>
                </a:r>
              </a:p>
              <a:p>
                <a:pPr marL="171450" indent="-171450">
                  <a:buFont typeface="Arial" panose="020B0604020202020204" pitchFamily="34" charset="0"/>
                  <a:buChar char="•"/>
                  <a:defRPr/>
                </a:pPr>
                <a:r>
                  <a:rPr lang="en-US" sz="1000" b="1" dirty="0" smtClean="0"/>
                  <a:t>Computer </a:t>
                </a:r>
                <a:r>
                  <a:rPr lang="en-US" sz="1000" b="1" dirty="0"/>
                  <a:t>Numerical Control Operation </a:t>
                </a:r>
                <a:r>
                  <a:rPr lang="en-US" sz="1000" b="1" dirty="0" smtClean="0"/>
                  <a:t>I</a:t>
                </a:r>
              </a:p>
              <a:p>
                <a:pPr marL="171450" indent="-171450">
                  <a:buFont typeface="Arial" panose="020B0604020202020204" pitchFamily="34" charset="0"/>
                  <a:buChar char="•"/>
                  <a:defRPr/>
                </a:pPr>
                <a:r>
                  <a:rPr lang="en-US" sz="1000" b="1" dirty="0" smtClean="0"/>
                  <a:t>Adv. Blueprint Reading</a:t>
                </a:r>
              </a:p>
              <a:p>
                <a:pPr marL="171450" indent="-171450">
                  <a:buFont typeface="Arial" panose="020B0604020202020204" pitchFamily="34" charset="0"/>
                  <a:buChar char="•"/>
                  <a:defRPr/>
                </a:pPr>
                <a:r>
                  <a:rPr lang="en-US" sz="1000" b="1" dirty="0" smtClean="0"/>
                  <a:t>Precision Layout</a:t>
                </a:r>
              </a:p>
              <a:p>
                <a:pPr marL="171450" indent="-171450">
                  <a:buFont typeface="Arial" panose="020B0604020202020204" pitchFamily="34" charset="0"/>
                  <a:buChar char="•"/>
                  <a:defRPr/>
                </a:pPr>
                <a:endParaRPr lang="en-US" sz="1000" b="1" dirty="0"/>
              </a:p>
              <a:p>
                <a:pPr marL="171450" indent="-171450">
                  <a:buFont typeface="Arial" panose="020B0604020202020204" pitchFamily="34" charset="0"/>
                  <a:buChar char="•"/>
                  <a:defRPr/>
                </a:pPr>
                <a:r>
                  <a:rPr lang="en-US" sz="1000" b="1" dirty="0" smtClean="0"/>
                  <a:t>Tool &amp; Die SMAW</a:t>
                </a:r>
              </a:p>
              <a:p>
                <a:pPr marL="171450" indent="-171450">
                  <a:buFont typeface="Arial" panose="020B0604020202020204" pitchFamily="34" charset="0"/>
                  <a:buChar char="•"/>
                  <a:defRPr/>
                </a:pPr>
                <a:endParaRPr lang="en-US" sz="1000" b="1" dirty="0"/>
              </a:p>
              <a:p>
                <a:pPr marL="171450" indent="-171450">
                  <a:buFont typeface="Arial" panose="020B0604020202020204" pitchFamily="34" charset="0"/>
                  <a:buChar char="•"/>
                  <a:defRPr/>
                </a:pPr>
                <a:r>
                  <a:rPr lang="en-US" sz="1000" b="1" dirty="0" smtClean="0"/>
                  <a:t>MCE, 5S</a:t>
                </a:r>
                <a:endParaRPr lang="en-US" sz="1200" dirty="0"/>
              </a:p>
            </p:txBody>
          </p:sp>
        </p:grpSp>
        <p:grpSp>
          <p:nvGrpSpPr>
            <p:cNvPr id="13320" name="Group 25"/>
            <p:cNvGrpSpPr>
              <a:grpSpLocks/>
            </p:cNvGrpSpPr>
            <p:nvPr/>
          </p:nvGrpSpPr>
          <p:grpSpPr bwMode="auto">
            <a:xfrm>
              <a:off x="-2662608" y="2666419"/>
              <a:ext cx="757887" cy="1713712"/>
              <a:chOff x="-2662608" y="2666419"/>
              <a:chExt cx="757887" cy="1713712"/>
            </a:xfrm>
          </p:grpSpPr>
          <p:sp>
            <p:nvSpPr>
              <p:cNvPr id="33" name="Flowchart: Off-page Connector 32"/>
              <p:cNvSpPr/>
              <p:nvPr/>
            </p:nvSpPr>
            <p:spPr>
              <a:xfrm rot="16200000">
                <a:off x="-3132413" y="3152438"/>
                <a:ext cx="1713712" cy="741673"/>
              </a:xfrm>
              <a:prstGeom prst="flowChartOffpageConnecto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328" name="TextBox 33"/>
              <p:cNvSpPr txBox="1">
                <a:spLocks noChangeArrowheads="1"/>
              </p:cNvSpPr>
              <p:nvPr/>
            </p:nvSpPr>
            <p:spPr bwMode="auto">
              <a:xfrm rot="10800000">
                <a:off x="-2662608" y="2685871"/>
                <a:ext cx="577477" cy="1694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b="1" dirty="0"/>
                  <a:t>Local Plant </a:t>
                </a:r>
              </a:p>
              <a:p>
                <a:pPr algn="ctr" eaLnBrk="1" hangingPunct="1"/>
                <a:r>
                  <a:rPr lang="en-US" sz="1400" b="1" dirty="0" smtClean="0"/>
                  <a:t>Orientation, 1 month</a:t>
                </a:r>
                <a:endParaRPr lang="en-US" sz="1400" b="1" dirty="0"/>
              </a:p>
            </p:txBody>
          </p:sp>
        </p:grpSp>
        <p:sp>
          <p:nvSpPr>
            <p:cNvPr id="27" name="Rectangle 26"/>
            <p:cNvSpPr/>
            <p:nvPr/>
          </p:nvSpPr>
          <p:spPr>
            <a:xfrm>
              <a:off x="990487" y="2666419"/>
              <a:ext cx="1523558" cy="171371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322" name="TextBox 27"/>
            <p:cNvSpPr txBox="1">
              <a:spLocks noChangeArrowheads="1"/>
            </p:cNvSpPr>
            <p:nvPr/>
          </p:nvSpPr>
          <p:spPr bwMode="auto">
            <a:xfrm>
              <a:off x="990601" y="3071335"/>
              <a:ext cx="1524000" cy="350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b="1" dirty="0"/>
                <a:t>LOCAL PLANT </a:t>
              </a:r>
              <a:r>
                <a:rPr lang="en-US" sz="1000" b="1" dirty="0" smtClean="0"/>
                <a:t>6-WEEK FLOOR ROTATION </a:t>
              </a:r>
              <a:endParaRPr lang="en-US" sz="1000" b="1" dirty="0"/>
            </a:p>
          </p:txBody>
        </p:sp>
        <p:sp>
          <p:nvSpPr>
            <p:cNvPr id="13323" name="TextBox 28"/>
            <p:cNvSpPr txBox="1">
              <a:spLocks noChangeArrowheads="1"/>
            </p:cNvSpPr>
            <p:nvPr/>
          </p:nvSpPr>
          <p:spPr bwMode="auto">
            <a:xfrm>
              <a:off x="-1993255" y="2209800"/>
              <a:ext cx="14332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b="1" dirty="0"/>
                <a:t>August – December</a:t>
              </a:r>
            </a:p>
            <a:p>
              <a:pPr algn="ctr" eaLnBrk="1" hangingPunct="1"/>
              <a:r>
                <a:rPr lang="en-US" sz="1200" b="1" dirty="0"/>
                <a:t>Fall YR 1</a:t>
              </a:r>
            </a:p>
          </p:txBody>
        </p:sp>
        <p:sp>
          <p:nvSpPr>
            <p:cNvPr id="13324" name="TextBox 29"/>
            <p:cNvSpPr txBox="1">
              <a:spLocks noChangeArrowheads="1"/>
            </p:cNvSpPr>
            <p:nvPr/>
          </p:nvSpPr>
          <p:spPr bwMode="auto">
            <a:xfrm>
              <a:off x="-309945" y="2214265"/>
              <a:ext cx="1077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b="1" dirty="0"/>
                <a:t>January - May</a:t>
              </a:r>
            </a:p>
            <a:p>
              <a:pPr algn="ctr" eaLnBrk="1" hangingPunct="1"/>
              <a:r>
                <a:rPr lang="en-US" sz="1200" b="1" dirty="0"/>
                <a:t>Spring YR 1</a:t>
              </a:r>
            </a:p>
          </p:txBody>
        </p:sp>
        <p:sp>
          <p:nvSpPr>
            <p:cNvPr id="13325" name="TextBox 30"/>
            <p:cNvSpPr txBox="1">
              <a:spLocks noChangeArrowheads="1"/>
            </p:cNvSpPr>
            <p:nvPr/>
          </p:nvSpPr>
          <p:spPr bwMode="auto">
            <a:xfrm>
              <a:off x="1264707" y="2214265"/>
              <a:ext cx="10374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b="1" dirty="0"/>
                <a:t>June - July</a:t>
              </a:r>
            </a:p>
            <a:p>
              <a:pPr algn="ctr" eaLnBrk="1" hangingPunct="1"/>
              <a:r>
                <a:rPr lang="en-US" sz="1200" b="1" dirty="0"/>
                <a:t>Summer YR 1</a:t>
              </a:r>
            </a:p>
          </p:txBody>
        </p:sp>
        <p:sp>
          <p:nvSpPr>
            <p:cNvPr id="13326" name="TextBox 31"/>
            <p:cNvSpPr txBox="1">
              <a:spLocks noChangeArrowheads="1"/>
            </p:cNvSpPr>
            <p:nvPr/>
          </p:nvSpPr>
          <p:spPr bwMode="auto">
            <a:xfrm>
              <a:off x="2559962" y="2214265"/>
              <a:ext cx="14332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b="1" dirty="0"/>
                <a:t>August – December</a:t>
              </a:r>
            </a:p>
            <a:p>
              <a:pPr algn="ctr" eaLnBrk="1" hangingPunct="1"/>
              <a:r>
                <a:rPr lang="en-US" sz="1200" b="1" dirty="0"/>
                <a:t>Fall YR 2</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82600" y="-12700"/>
            <a:ext cx="8229600" cy="774700"/>
          </a:xfrm>
        </p:spPr>
        <p:txBody>
          <a:bodyPr/>
          <a:lstStyle/>
          <a:p>
            <a:r>
              <a:rPr lang="en-US" sz="3200" dirty="0" smtClean="0"/>
              <a:t>Tool &amp; Die AMT Program Current Status:</a:t>
            </a:r>
          </a:p>
        </p:txBody>
      </p:sp>
      <p:sp>
        <p:nvSpPr>
          <p:cNvPr id="4" name="Rectangle 3"/>
          <p:cNvSpPr txBox="1">
            <a:spLocks noChangeArrowheads="1"/>
          </p:cNvSpPr>
          <p:nvPr/>
        </p:nvSpPr>
        <p:spPr bwMode="auto">
          <a:xfrm>
            <a:off x="482600" y="9906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FF3300"/>
              </a:buClr>
              <a:buSzPct val="70000"/>
              <a:buFont typeface="Wingdings" pitchFamily="2" charset="2"/>
              <a:buChar char="¡"/>
            </a:pPr>
            <a:r>
              <a:rPr lang="en-US" sz="2800" dirty="0"/>
              <a:t>Received approval to move forward from TEMA HR GM.</a:t>
            </a:r>
          </a:p>
          <a:p>
            <a:pPr eaLnBrk="1" hangingPunct="1">
              <a:spcBef>
                <a:spcPct val="20000"/>
              </a:spcBef>
              <a:buClr>
                <a:srgbClr val="FF3300"/>
              </a:buClr>
              <a:buSzPct val="70000"/>
              <a:buFont typeface="Wingdings" pitchFamily="2" charset="2"/>
              <a:buChar char="¡"/>
            </a:pPr>
            <a:r>
              <a:rPr lang="en-US" sz="2800" dirty="0"/>
              <a:t>Start up funding is in the process of being approved.  Estimated cost per student for 5 semesters of training and floor rotations is $142,473.00</a:t>
            </a:r>
          </a:p>
          <a:p>
            <a:pPr eaLnBrk="1" hangingPunct="1">
              <a:spcBef>
                <a:spcPct val="20000"/>
              </a:spcBef>
              <a:buClr>
                <a:srgbClr val="FF3300"/>
              </a:buClr>
              <a:buSzPct val="70000"/>
              <a:buFont typeface="Wingdings" pitchFamily="2" charset="2"/>
              <a:buChar char="¡"/>
            </a:pPr>
            <a:r>
              <a:rPr lang="en-US" sz="2800" dirty="0"/>
              <a:t>Agreement with college in process of being approved</a:t>
            </a:r>
            <a:r>
              <a:rPr lang="en-US" sz="2800" dirty="0" smtClean="0"/>
              <a:t>.</a:t>
            </a:r>
          </a:p>
          <a:p>
            <a:pPr eaLnBrk="1" hangingPunct="1">
              <a:spcBef>
                <a:spcPct val="20000"/>
              </a:spcBef>
              <a:buClr>
                <a:srgbClr val="FF3300"/>
              </a:buClr>
              <a:buSzPct val="70000"/>
              <a:buFont typeface="Wingdings" pitchFamily="2" charset="2"/>
              <a:buChar char="¡"/>
            </a:pPr>
            <a:r>
              <a:rPr lang="en-US" sz="2800" dirty="0">
                <a:latin typeface="Arial" panose="020B0604020202020204" pitchFamily="34" charset="0"/>
                <a:cs typeface="Arial" panose="020B0604020202020204" pitchFamily="34" charset="0"/>
              </a:rPr>
              <a:t>Once confirmed we will officially announce the program and partnership with NEMCC and roll it out.</a:t>
            </a:r>
          </a:p>
          <a:p>
            <a:pPr eaLnBrk="1" hangingPunct="1">
              <a:lnSpc>
                <a:spcPct val="150000"/>
              </a:lnSpc>
              <a:spcBef>
                <a:spcPct val="20000"/>
              </a:spcBef>
              <a:buFont typeface="Arial" charset="0"/>
              <a:buChar char="•"/>
            </a:pPr>
            <a:endParaRPr lang="en-US" sz="2000" dirty="0">
              <a:latin typeface="Verdana" pitchFamily="34" charset="0"/>
            </a:endParaRPr>
          </a:p>
          <a:p>
            <a:pPr marL="0" indent="0" eaLnBrk="1" hangingPunct="1">
              <a:lnSpc>
                <a:spcPct val="150000"/>
              </a:lnSpc>
              <a:spcBef>
                <a:spcPct val="20000"/>
              </a:spcBef>
            </a:pPr>
            <a:endParaRPr lang="en-US" sz="2000" dirty="0">
              <a:latin typeface="Verdana" pitchFamily="34" charset="0"/>
            </a:endParaRPr>
          </a:p>
          <a:p>
            <a:pPr eaLnBrk="1" hangingPunct="1">
              <a:lnSpc>
                <a:spcPct val="150000"/>
              </a:lnSpc>
              <a:spcBef>
                <a:spcPct val="20000"/>
              </a:spcBef>
              <a:buFont typeface="Arial" charset="0"/>
              <a:buChar char="•"/>
            </a:pPr>
            <a:endParaRPr lang="en-US" sz="2000" dirty="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009" y="229840"/>
            <a:ext cx="8720391" cy="5789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9726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i="1" u="sng" dirty="0" smtClean="0">
                <a:solidFill>
                  <a:srgbClr val="FF3300"/>
                </a:solidFill>
              </a:rPr>
              <a:t>Tool &amp; Die AMT</a:t>
            </a:r>
            <a:endParaRPr lang="en-US" dirty="0" smtClean="0"/>
          </a:p>
        </p:txBody>
      </p:sp>
      <p:sp>
        <p:nvSpPr>
          <p:cNvPr id="16387" name="Text Box 4"/>
          <p:cNvSpPr>
            <a:spLocks noGrp="1" noChangeArrowheads="1"/>
          </p:cNvSpPr>
          <p:nvPr>
            <p:ph idx="1"/>
          </p:nvPr>
        </p:nvSpPr>
        <p:spPr>
          <a:xfrm>
            <a:off x="457200" y="1827213"/>
            <a:ext cx="8229600" cy="3000821"/>
          </a:xfrm>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marL="0" indent="0" eaLnBrk="1" hangingPunct="1">
              <a:spcBef>
                <a:spcPct val="50000"/>
              </a:spcBef>
              <a:buFontTx/>
              <a:buNone/>
            </a:pPr>
            <a:r>
              <a:rPr lang="en-US" sz="5400" b="1" dirty="0" smtClean="0">
                <a:solidFill>
                  <a:srgbClr val="0033CC"/>
                </a:solidFill>
              </a:rPr>
              <a:t>        </a:t>
            </a:r>
          </a:p>
          <a:p>
            <a:pPr marL="0" indent="0" algn="ctr" eaLnBrk="1" hangingPunct="1">
              <a:spcBef>
                <a:spcPct val="50000"/>
              </a:spcBef>
              <a:buFontTx/>
              <a:buNone/>
            </a:pPr>
            <a:r>
              <a:rPr lang="en-US" sz="5400" b="1" dirty="0" smtClean="0">
                <a:solidFill>
                  <a:srgbClr val="0033CC"/>
                </a:solidFill>
              </a:rPr>
              <a:t>Questions?</a:t>
            </a:r>
            <a:br>
              <a:rPr lang="en-US" sz="5400" b="1" dirty="0" smtClean="0">
                <a:solidFill>
                  <a:srgbClr val="0033CC"/>
                </a:solidFill>
              </a:rPr>
            </a:br>
            <a:r>
              <a:rPr lang="en-US" sz="5400" b="1" dirty="0" smtClean="0">
                <a:solidFill>
                  <a:srgbClr val="0033CC"/>
                </a:solidFill>
              </a:rPr>
              <a:t>       </a:t>
            </a:r>
          </a:p>
        </p:txBody>
      </p:sp>
      <p:sp>
        <p:nvSpPr>
          <p:cNvPr id="16388" name="Rectangle 4"/>
          <p:cNvSpPr>
            <a:spLocks noChangeArrowheads="1"/>
          </p:cNvSpPr>
          <p:nvPr/>
        </p:nvSpPr>
        <p:spPr bwMode="auto">
          <a:xfrm>
            <a:off x="5621338" y="4540250"/>
            <a:ext cx="2917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0033CC"/>
                </a:solidFill>
              </a:rPr>
              <a:t>Contact Information:</a:t>
            </a:r>
            <a:endParaRPr lang="en-US" dirty="0"/>
          </a:p>
        </p:txBody>
      </p:sp>
      <p:sp>
        <p:nvSpPr>
          <p:cNvPr id="16389" name="Text Box 4"/>
          <p:cNvSpPr txBox="1">
            <a:spLocks noChangeArrowheads="1"/>
          </p:cNvSpPr>
          <p:nvPr/>
        </p:nvSpPr>
        <p:spPr bwMode="auto">
          <a:xfrm>
            <a:off x="5410200" y="4953000"/>
            <a:ext cx="29718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b="1" dirty="0">
                <a:solidFill>
                  <a:srgbClr val="0033CC"/>
                </a:solidFill>
                <a:latin typeface="Verdana" pitchFamily="34" charset="0"/>
              </a:rPr>
              <a:t>Denis Taylor        502-868-2945</a:t>
            </a:r>
          </a:p>
          <a:p>
            <a:pPr eaLnBrk="1" hangingPunct="1">
              <a:spcBef>
                <a:spcPct val="50000"/>
              </a:spcBef>
            </a:pPr>
            <a:endParaRPr lang="en-US" sz="1200" b="1" dirty="0">
              <a:solidFill>
                <a:srgbClr val="0033CC"/>
              </a:solidFill>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smtClean="0"/>
              <a:t>Tool &amp; Die AMT</a:t>
            </a:r>
          </a:p>
        </p:txBody>
      </p:sp>
      <p:sp>
        <p:nvSpPr>
          <p:cNvPr id="4100" name="Content Placeholder 2"/>
          <p:cNvSpPr>
            <a:spLocks noGrp="1"/>
          </p:cNvSpPr>
          <p:nvPr>
            <p:ph idx="1"/>
          </p:nvPr>
        </p:nvSpPr>
        <p:spPr>
          <a:xfrm>
            <a:off x="457200" y="1676400"/>
            <a:ext cx="8229600" cy="4297363"/>
          </a:xfrm>
        </p:spPr>
        <p:txBody>
          <a:bodyPr/>
          <a:lstStyle/>
          <a:p>
            <a:pPr eaLnBrk="1" hangingPunct="1">
              <a:defRPr/>
            </a:pPr>
            <a:r>
              <a:rPr lang="en-US" sz="2600" dirty="0" smtClean="0"/>
              <a:t>Manufacturing Companies throughout  North America are having difficulty finding new </a:t>
            </a:r>
            <a:r>
              <a:rPr lang="en-US" sz="2600" dirty="0"/>
              <a:t>talent to staff </a:t>
            </a:r>
            <a:r>
              <a:rPr lang="en-US" sz="2600" dirty="0" smtClean="0"/>
              <a:t>T&amp;D shops. In a </a:t>
            </a:r>
            <a:r>
              <a:rPr lang="en-US" sz="2600" dirty="0"/>
              <a:t>2011 Deloitte </a:t>
            </a:r>
            <a:r>
              <a:rPr lang="en-US" sz="2600" dirty="0" smtClean="0"/>
              <a:t>report of 1100 US Companies surveyed 83% </a:t>
            </a:r>
            <a:r>
              <a:rPr lang="en-US" sz="2600" dirty="0"/>
              <a:t>reported moderate-to-serious </a:t>
            </a:r>
            <a:r>
              <a:rPr lang="en-US" sz="2600" dirty="0" smtClean="0"/>
              <a:t>shortages in skilled machinists. </a:t>
            </a:r>
          </a:p>
          <a:p>
            <a:pPr eaLnBrk="1" hangingPunct="1">
              <a:defRPr/>
            </a:pPr>
            <a:r>
              <a:rPr lang="en-US" sz="2600" dirty="0" smtClean="0"/>
              <a:t>Few schools offer T&amp;D programs of any kind</a:t>
            </a:r>
            <a:r>
              <a:rPr lang="en-US" sz="2800" dirty="0" smtClean="0"/>
              <a:t>.</a:t>
            </a:r>
          </a:p>
          <a:p>
            <a:pPr eaLnBrk="1" hangingPunct="1">
              <a:defRPr/>
            </a:pPr>
            <a:r>
              <a:rPr lang="en-US" sz="2800" dirty="0" smtClean="0"/>
              <a:t>No school totally meets the needs of industry.</a:t>
            </a:r>
            <a:br>
              <a:rPr lang="en-US" sz="2800" dirty="0" smtClean="0"/>
            </a:br>
            <a:endParaRPr lang="en-US" sz="2800" dirty="0" smtClean="0"/>
          </a:p>
          <a:p>
            <a:pPr marL="0" indent="0" eaLnBrk="1" hangingPunct="1">
              <a:buFont typeface="Wingdings" pitchFamily="2" charset="2"/>
              <a:buNone/>
              <a:defRPr/>
            </a:pPr>
            <a:endParaRPr lang="en-US" sz="2000" dirty="0" smtClean="0"/>
          </a:p>
        </p:txBody>
      </p:sp>
      <p:sp>
        <p:nvSpPr>
          <p:cNvPr id="2" name="Text Box 4"/>
          <p:cNvSpPr txBox="1">
            <a:spLocks noChangeArrowheads="1"/>
          </p:cNvSpPr>
          <p:nvPr/>
        </p:nvSpPr>
        <p:spPr bwMode="auto">
          <a:xfrm>
            <a:off x="495300" y="1371600"/>
            <a:ext cx="415766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dirty="0">
                <a:solidFill>
                  <a:srgbClr val="0033CC"/>
                </a:solidFill>
                <a:latin typeface="Verdana" pitchFamily="34" charset="0"/>
              </a:rPr>
              <a:t>Current Condition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additive="base">
                                        <p:cTn id="7" dur="500" fill="hold"/>
                                        <p:tgtEl>
                                          <p:spTgt spid="41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00">
                                            <p:txEl>
                                              <p:pRg st="1" end="1"/>
                                            </p:txEl>
                                          </p:spTgt>
                                        </p:tgtEl>
                                        <p:attrNameLst>
                                          <p:attrName>style.visibility</p:attrName>
                                        </p:attrNameLst>
                                      </p:cBhvr>
                                      <p:to>
                                        <p:strVal val="visible"/>
                                      </p:to>
                                    </p:set>
                                    <p:anim calcmode="lin" valueType="num">
                                      <p:cBhvr additive="base">
                                        <p:cTn id="13" dur="500" fill="hold"/>
                                        <p:tgtEl>
                                          <p:spTgt spid="410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00">
                                            <p:txEl>
                                              <p:pRg st="2" end="2"/>
                                            </p:txEl>
                                          </p:spTgt>
                                        </p:tgtEl>
                                        <p:attrNameLst>
                                          <p:attrName>style.visibility</p:attrName>
                                        </p:attrNameLst>
                                      </p:cBhvr>
                                      <p:to>
                                        <p:strVal val="visible"/>
                                      </p:to>
                                    </p:set>
                                    <p:anim calcmode="lin" valueType="num">
                                      <p:cBhvr additive="base">
                                        <p:cTn id="19" dur="500" fill="hold"/>
                                        <p:tgtEl>
                                          <p:spTgt spid="410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0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2400" dirty="0" smtClean="0"/>
              <a:t>     Basic Strategy</a:t>
            </a:r>
            <a:endParaRPr lang="en-US" sz="2400" dirty="0" smtClean="0">
              <a:latin typeface="+mn-lt"/>
            </a:endParaRPr>
          </a:p>
        </p:txBody>
      </p:sp>
      <p:sp>
        <p:nvSpPr>
          <p:cNvPr id="4099" name="Rectangle 3"/>
          <p:cNvSpPr>
            <a:spLocks noGrp="1" noChangeArrowheads="1"/>
          </p:cNvSpPr>
          <p:nvPr>
            <p:ph idx="1"/>
          </p:nvPr>
        </p:nvSpPr>
        <p:spPr>
          <a:xfrm>
            <a:off x="457200" y="1600200"/>
            <a:ext cx="8229600" cy="4267200"/>
          </a:xfrm>
        </p:spPr>
        <p:txBody>
          <a:bodyPr/>
          <a:lstStyle/>
          <a:p>
            <a:pPr eaLnBrk="1" hangingPunct="1"/>
            <a:r>
              <a:rPr lang="en-US" dirty="0" smtClean="0"/>
              <a:t>We need to countermeasure the current and future Tool &amp; Die staffing needs.</a:t>
            </a:r>
          </a:p>
          <a:p>
            <a:pPr eaLnBrk="1" hangingPunct="1"/>
            <a:r>
              <a:rPr lang="en-US" dirty="0" smtClean="0"/>
              <a:t>One solution - Implement the Tool &amp; Die AMT program to develop skilled Tool &amp; Die team members whose knowledge, skills and initial work capabilities are at a globally competitive level.</a:t>
            </a:r>
          </a:p>
          <a:p>
            <a:pPr eaLnBrk="1" hangingPunct="1">
              <a:buFontTx/>
              <a:buNone/>
            </a:pPr>
            <a:endParaRPr lang="en-US" dirty="0" smtClean="0"/>
          </a:p>
          <a:p>
            <a:pPr eaLnBrk="1" hangingPunct="1">
              <a:buFontTx/>
              <a:buNone/>
            </a:pPr>
            <a:endParaRPr lang="en-US" dirty="0" smtClean="0"/>
          </a:p>
        </p:txBody>
      </p:sp>
      <p:sp>
        <p:nvSpPr>
          <p:cNvPr id="4" name="Title 1"/>
          <p:cNvSpPr txBox="1">
            <a:spLocks/>
          </p:cNvSpPr>
          <p:nvPr/>
        </p:nvSpPr>
        <p:spPr bwMode="auto">
          <a:xfrm>
            <a:off x="457200" y="228600"/>
            <a:ext cx="8378825"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rtl="0" eaLnBrk="0" fontAlgn="base" hangingPunct="0">
              <a:spcBef>
                <a:spcPct val="0"/>
              </a:spcBef>
              <a:spcAft>
                <a:spcPct val="0"/>
              </a:spcAft>
              <a:defRPr sz="3600" b="1">
                <a:solidFill>
                  <a:srgbClr val="0033CC"/>
                </a:solidFill>
                <a:latin typeface="+mj-lt"/>
                <a:ea typeface="+mj-ea"/>
                <a:cs typeface="+mj-cs"/>
              </a:defRPr>
            </a:lvl1pPr>
            <a:lvl2pPr algn="l" rtl="0" eaLnBrk="0" fontAlgn="base" hangingPunct="0">
              <a:spcBef>
                <a:spcPct val="0"/>
              </a:spcBef>
              <a:spcAft>
                <a:spcPct val="0"/>
              </a:spcAft>
              <a:defRPr sz="3600" b="1">
                <a:solidFill>
                  <a:srgbClr val="0033CC"/>
                </a:solidFill>
                <a:latin typeface="Arial" charset="0"/>
              </a:defRPr>
            </a:lvl2pPr>
            <a:lvl3pPr algn="l" rtl="0" eaLnBrk="0" fontAlgn="base" hangingPunct="0">
              <a:spcBef>
                <a:spcPct val="0"/>
              </a:spcBef>
              <a:spcAft>
                <a:spcPct val="0"/>
              </a:spcAft>
              <a:defRPr sz="3600" b="1">
                <a:solidFill>
                  <a:srgbClr val="0033CC"/>
                </a:solidFill>
                <a:latin typeface="Arial" charset="0"/>
              </a:defRPr>
            </a:lvl3pPr>
            <a:lvl4pPr algn="l" rtl="0" eaLnBrk="0" fontAlgn="base" hangingPunct="0">
              <a:spcBef>
                <a:spcPct val="0"/>
              </a:spcBef>
              <a:spcAft>
                <a:spcPct val="0"/>
              </a:spcAft>
              <a:defRPr sz="3600" b="1">
                <a:solidFill>
                  <a:srgbClr val="0033CC"/>
                </a:solidFill>
                <a:latin typeface="Arial" charset="0"/>
              </a:defRPr>
            </a:lvl4pPr>
            <a:lvl5pPr algn="l" rtl="0" eaLnBrk="0" fontAlgn="base" hangingPunct="0">
              <a:spcBef>
                <a:spcPct val="0"/>
              </a:spcBef>
              <a:spcAft>
                <a:spcPct val="0"/>
              </a:spcAft>
              <a:defRPr sz="3600" b="1">
                <a:solidFill>
                  <a:srgbClr val="0033CC"/>
                </a:solidFill>
                <a:latin typeface="Arial" charset="0"/>
              </a:defRPr>
            </a:lvl5pPr>
            <a:lvl6pPr marL="457200" algn="l" rtl="0" eaLnBrk="1" fontAlgn="base" hangingPunct="1">
              <a:spcBef>
                <a:spcPct val="0"/>
              </a:spcBef>
              <a:spcAft>
                <a:spcPct val="0"/>
              </a:spcAft>
              <a:defRPr sz="3600" b="1">
                <a:solidFill>
                  <a:srgbClr val="0033CC"/>
                </a:solidFill>
                <a:latin typeface="Arial" charset="0"/>
              </a:defRPr>
            </a:lvl6pPr>
            <a:lvl7pPr marL="914400" algn="l" rtl="0" eaLnBrk="1" fontAlgn="base" hangingPunct="1">
              <a:spcBef>
                <a:spcPct val="0"/>
              </a:spcBef>
              <a:spcAft>
                <a:spcPct val="0"/>
              </a:spcAft>
              <a:defRPr sz="3600" b="1">
                <a:solidFill>
                  <a:srgbClr val="0033CC"/>
                </a:solidFill>
                <a:latin typeface="Arial" charset="0"/>
              </a:defRPr>
            </a:lvl7pPr>
            <a:lvl8pPr marL="1371600" algn="l" rtl="0" eaLnBrk="1" fontAlgn="base" hangingPunct="1">
              <a:spcBef>
                <a:spcPct val="0"/>
              </a:spcBef>
              <a:spcAft>
                <a:spcPct val="0"/>
              </a:spcAft>
              <a:defRPr sz="3600" b="1">
                <a:solidFill>
                  <a:srgbClr val="0033CC"/>
                </a:solidFill>
                <a:latin typeface="Arial" charset="0"/>
              </a:defRPr>
            </a:lvl8pPr>
            <a:lvl9pPr marL="1828800" algn="l" rtl="0" eaLnBrk="1" fontAlgn="base" hangingPunct="1">
              <a:spcBef>
                <a:spcPct val="0"/>
              </a:spcBef>
              <a:spcAft>
                <a:spcPct val="0"/>
              </a:spcAft>
              <a:defRPr sz="3600" b="1">
                <a:solidFill>
                  <a:srgbClr val="0033CC"/>
                </a:solidFill>
                <a:latin typeface="Arial" charset="0"/>
              </a:defRPr>
            </a:lvl9pPr>
          </a:lstStyle>
          <a:p>
            <a:pPr eaLnBrk="1" hangingPunct="1">
              <a:defRPr/>
            </a:pPr>
            <a:r>
              <a:rPr lang="en-US" kern="0" dirty="0" smtClean="0"/>
              <a:t>Tool &amp; Die AMT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smtClean="0"/>
              <a:t>Tool &amp; Die AMT</a:t>
            </a:r>
          </a:p>
        </p:txBody>
      </p:sp>
      <p:sp>
        <p:nvSpPr>
          <p:cNvPr id="6147" name="Content Placeholder 2"/>
          <p:cNvSpPr>
            <a:spLocks noGrp="1"/>
          </p:cNvSpPr>
          <p:nvPr>
            <p:ph idx="1"/>
          </p:nvPr>
        </p:nvSpPr>
        <p:spPr>
          <a:xfrm>
            <a:off x="495300" y="1981200"/>
            <a:ext cx="8229600" cy="3763963"/>
          </a:xfrm>
        </p:spPr>
        <p:txBody>
          <a:bodyPr/>
          <a:lstStyle/>
          <a:p>
            <a:pPr eaLnBrk="1" hangingPunct="1"/>
            <a:r>
              <a:rPr lang="en-US" sz="2800" dirty="0" smtClean="0"/>
              <a:t>Regionally T&amp;D is fully staffed, and fully skilled.</a:t>
            </a:r>
          </a:p>
          <a:p>
            <a:pPr eaLnBrk="1" hangingPunct="1"/>
            <a:r>
              <a:rPr lang="en-US" sz="2800" dirty="0" smtClean="0"/>
              <a:t>A structured development program for continued growth of the T&amp;D team member skill.</a:t>
            </a:r>
          </a:p>
          <a:p>
            <a:pPr eaLnBrk="1" hangingPunct="1"/>
            <a:r>
              <a:rPr lang="en-US" sz="2800" dirty="0" smtClean="0"/>
              <a:t>Include the “Maintenance Core Exercises” and “Professional Behavior Development”.</a:t>
            </a:r>
          </a:p>
          <a:p>
            <a:pPr eaLnBrk="1" hangingPunct="1"/>
            <a:endParaRPr lang="en-US" sz="2000" dirty="0" smtClean="0"/>
          </a:p>
          <a:p>
            <a:pPr eaLnBrk="1" hangingPunct="1"/>
            <a:endParaRPr lang="en-US" sz="2000" dirty="0" smtClean="0"/>
          </a:p>
        </p:txBody>
      </p:sp>
      <p:sp>
        <p:nvSpPr>
          <p:cNvPr id="6148" name="Text Box 4"/>
          <p:cNvSpPr txBox="1">
            <a:spLocks noChangeArrowheads="1"/>
          </p:cNvSpPr>
          <p:nvPr/>
        </p:nvSpPr>
        <p:spPr bwMode="auto">
          <a:xfrm>
            <a:off x="495300" y="1457980"/>
            <a:ext cx="415766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dirty="0" smtClean="0">
                <a:solidFill>
                  <a:srgbClr val="0033CC"/>
                </a:solidFill>
                <a:latin typeface="Verdana" pitchFamily="34" charset="0"/>
              </a:rPr>
              <a:t>The Ideal Situation:</a:t>
            </a:r>
            <a:endParaRPr lang="en-US" sz="2800" b="1" dirty="0">
              <a:solidFill>
                <a:srgbClr val="0033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6200"/>
            <a:ext cx="8229600" cy="533400"/>
          </a:xfrm>
        </p:spPr>
        <p:txBody>
          <a:bodyPr>
            <a:normAutofit fontScale="90000"/>
          </a:bodyPr>
          <a:lstStyle/>
          <a:p>
            <a:pPr eaLnBrk="1" hangingPunct="1">
              <a:defRPr/>
            </a:pP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The Solution</a:t>
            </a:r>
            <a:endParaRPr lang="en-US" dirty="0" smtClean="0"/>
          </a:p>
        </p:txBody>
      </p:sp>
      <p:pic>
        <p:nvPicPr>
          <p:cNvPr id="717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143000"/>
            <a:ext cx="525780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2" name="Rectangle 6"/>
          <p:cNvSpPr>
            <a:spLocks noChangeArrowheads="1"/>
          </p:cNvSpPr>
          <p:nvPr/>
        </p:nvSpPr>
        <p:spPr bwMode="auto">
          <a:xfrm>
            <a:off x="457200" y="6096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sz="3200" dirty="0">
                <a:solidFill>
                  <a:srgbClr val="FF0000"/>
                </a:solidFill>
              </a:rPr>
              <a:t>Design the path to get there</a:t>
            </a:r>
          </a:p>
        </p:txBody>
      </p:sp>
      <p:sp>
        <p:nvSpPr>
          <p:cNvPr id="7173" name="Text Box 14"/>
          <p:cNvSpPr txBox="1">
            <a:spLocks noChangeArrowheads="1"/>
          </p:cNvSpPr>
          <p:nvPr/>
        </p:nvSpPr>
        <p:spPr bwMode="auto">
          <a:xfrm>
            <a:off x="2438400" y="1371600"/>
            <a:ext cx="2971800"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dirty="0">
                <a:solidFill>
                  <a:srgbClr val="333399"/>
                </a:solidFill>
              </a:rPr>
              <a:t>	</a:t>
            </a:r>
            <a:r>
              <a:rPr lang="en-US" sz="2400" b="1" i="1" dirty="0">
                <a:solidFill>
                  <a:srgbClr val="333399"/>
                </a:solidFill>
              </a:rPr>
              <a:t>Work &amp; Performance</a:t>
            </a:r>
            <a:br>
              <a:rPr lang="en-US" sz="2400" b="1" i="1" dirty="0">
                <a:solidFill>
                  <a:srgbClr val="333399"/>
                </a:solidFill>
              </a:rPr>
            </a:br>
            <a:r>
              <a:rPr lang="en-US" sz="2400" b="1" i="1" dirty="0">
                <a:solidFill>
                  <a:srgbClr val="333399"/>
                </a:solidFill>
              </a:rPr>
              <a:t>Development</a:t>
            </a:r>
          </a:p>
        </p:txBody>
      </p:sp>
      <p:sp>
        <p:nvSpPr>
          <p:cNvPr id="7174" name="Text Box 17"/>
          <p:cNvSpPr txBox="1">
            <a:spLocks noChangeArrowheads="1"/>
          </p:cNvSpPr>
          <p:nvPr/>
        </p:nvSpPr>
        <p:spPr bwMode="auto">
          <a:xfrm>
            <a:off x="5105400" y="2971800"/>
            <a:ext cx="3276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dirty="0">
                <a:solidFill>
                  <a:srgbClr val="008000"/>
                </a:solidFill>
              </a:rPr>
              <a:t>	Industry Best </a:t>
            </a:r>
          </a:p>
        </p:txBody>
      </p:sp>
      <p:sp>
        <p:nvSpPr>
          <p:cNvPr id="7175" name="Text Box 13"/>
          <p:cNvSpPr txBox="1">
            <a:spLocks noChangeArrowheads="1"/>
          </p:cNvSpPr>
          <p:nvPr/>
        </p:nvSpPr>
        <p:spPr bwMode="auto">
          <a:xfrm>
            <a:off x="1219200" y="3200400"/>
            <a:ext cx="26670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dirty="0">
                <a:solidFill>
                  <a:srgbClr val="333399"/>
                </a:solidFill>
              </a:rPr>
              <a:t>	</a:t>
            </a:r>
            <a:r>
              <a:rPr lang="en-US" sz="2400" b="1" i="1" dirty="0">
                <a:solidFill>
                  <a:srgbClr val="333399"/>
                </a:solidFill>
              </a:rPr>
              <a:t>Work</a:t>
            </a:r>
            <a:br>
              <a:rPr lang="en-US" sz="2400" b="1" i="1" dirty="0">
                <a:solidFill>
                  <a:srgbClr val="333399"/>
                </a:solidFill>
              </a:rPr>
            </a:br>
            <a:r>
              <a:rPr lang="en-US" sz="2400" b="1" i="1" dirty="0">
                <a:solidFill>
                  <a:srgbClr val="333399"/>
                </a:solidFill>
              </a:rPr>
              <a:t>Preparation</a:t>
            </a:r>
          </a:p>
        </p:txBody>
      </p:sp>
      <p:sp>
        <p:nvSpPr>
          <p:cNvPr id="7176" name="Text Box 12"/>
          <p:cNvSpPr txBox="1">
            <a:spLocks noChangeArrowheads="1"/>
          </p:cNvSpPr>
          <p:nvPr/>
        </p:nvSpPr>
        <p:spPr bwMode="auto">
          <a:xfrm>
            <a:off x="0" y="4267200"/>
            <a:ext cx="2438400"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dirty="0">
                <a:solidFill>
                  <a:srgbClr val="333399"/>
                </a:solidFill>
              </a:rPr>
              <a:t>	</a:t>
            </a:r>
            <a:r>
              <a:rPr lang="en-US" sz="2400" b="1" i="1" dirty="0">
                <a:solidFill>
                  <a:srgbClr val="333399"/>
                </a:solidFill>
              </a:rPr>
              <a:t>Work &amp; </a:t>
            </a:r>
            <a:br>
              <a:rPr lang="en-US" sz="2400" b="1" i="1" dirty="0">
                <a:solidFill>
                  <a:srgbClr val="333399"/>
                </a:solidFill>
              </a:rPr>
            </a:br>
            <a:r>
              <a:rPr lang="en-US" sz="2400" b="1" i="1" dirty="0">
                <a:solidFill>
                  <a:srgbClr val="333399"/>
                </a:solidFill>
              </a:rPr>
              <a:t>Learning</a:t>
            </a:r>
            <a:br>
              <a:rPr lang="en-US" sz="2400" b="1" i="1" dirty="0">
                <a:solidFill>
                  <a:srgbClr val="333399"/>
                </a:solidFill>
              </a:rPr>
            </a:br>
            <a:r>
              <a:rPr lang="en-US" sz="2400" b="1" i="1" dirty="0">
                <a:solidFill>
                  <a:srgbClr val="333399"/>
                </a:solidFill>
              </a:rPr>
              <a:t>Readiness</a:t>
            </a:r>
          </a:p>
        </p:txBody>
      </p:sp>
      <p:sp>
        <p:nvSpPr>
          <p:cNvPr id="7177" name="Text Box 16"/>
          <p:cNvSpPr txBox="1">
            <a:spLocks noChangeArrowheads="1"/>
          </p:cNvSpPr>
          <p:nvPr/>
        </p:nvSpPr>
        <p:spPr bwMode="auto">
          <a:xfrm>
            <a:off x="3505200" y="4572000"/>
            <a:ext cx="4876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dirty="0">
                <a:solidFill>
                  <a:srgbClr val="008000"/>
                </a:solidFill>
              </a:rPr>
              <a:t>	Equal or better than Europe &amp; Asia’s</a:t>
            </a:r>
            <a:br>
              <a:rPr lang="en-US" b="1" dirty="0">
                <a:solidFill>
                  <a:srgbClr val="008000"/>
                </a:solidFill>
              </a:rPr>
            </a:br>
            <a:r>
              <a:rPr lang="en-US" b="1" dirty="0">
                <a:solidFill>
                  <a:srgbClr val="008000"/>
                </a:solidFill>
              </a:rPr>
              <a:t>Best Crafts Preparation Programs </a:t>
            </a:r>
          </a:p>
        </p:txBody>
      </p:sp>
      <p:sp>
        <p:nvSpPr>
          <p:cNvPr id="7178" name="Text Box 15"/>
          <p:cNvSpPr txBox="1">
            <a:spLocks noChangeArrowheads="1"/>
          </p:cNvSpPr>
          <p:nvPr/>
        </p:nvSpPr>
        <p:spPr bwMode="auto">
          <a:xfrm>
            <a:off x="3048000" y="5715000"/>
            <a:ext cx="510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dirty="0">
                <a:solidFill>
                  <a:srgbClr val="008000"/>
                </a:solidFill>
              </a:rPr>
              <a:t>At a globally competitive achievement level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you do to get the seeds planted:</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214428"/>
            <a:ext cx="4019550" cy="2976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24000"/>
            <a:ext cx="3633813" cy="3481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txBox="1">
            <a:spLocks/>
          </p:cNvSpPr>
          <p:nvPr/>
        </p:nvSpPr>
        <p:spPr bwMode="auto">
          <a:xfrm>
            <a:off x="5105400" y="2816225"/>
            <a:ext cx="35814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b="1">
                <a:solidFill>
                  <a:srgbClr val="0033CC"/>
                </a:solidFill>
                <a:latin typeface="+mj-lt"/>
                <a:ea typeface="+mj-ea"/>
                <a:cs typeface="+mj-cs"/>
              </a:defRPr>
            </a:lvl1pPr>
            <a:lvl2pPr algn="l" rtl="0" eaLnBrk="0" fontAlgn="base" hangingPunct="0">
              <a:spcBef>
                <a:spcPct val="0"/>
              </a:spcBef>
              <a:spcAft>
                <a:spcPct val="0"/>
              </a:spcAft>
              <a:defRPr sz="3600" b="1">
                <a:solidFill>
                  <a:srgbClr val="0033CC"/>
                </a:solidFill>
                <a:latin typeface="Arial" charset="0"/>
              </a:defRPr>
            </a:lvl2pPr>
            <a:lvl3pPr algn="l" rtl="0" eaLnBrk="0" fontAlgn="base" hangingPunct="0">
              <a:spcBef>
                <a:spcPct val="0"/>
              </a:spcBef>
              <a:spcAft>
                <a:spcPct val="0"/>
              </a:spcAft>
              <a:defRPr sz="3600" b="1">
                <a:solidFill>
                  <a:srgbClr val="0033CC"/>
                </a:solidFill>
                <a:latin typeface="Arial" charset="0"/>
              </a:defRPr>
            </a:lvl3pPr>
            <a:lvl4pPr algn="l" rtl="0" eaLnBrk="0" fontAlgn="base" hangingPunct="0">
              <a:spcBef>
                <a:spcPct val="0"/>
              </a:spcBef>
              <a:spcAft>
                <a:spcPct val="0"/>
              </a:spcAft>
              <a:defRPr sz="3600" b="1">
                <a:solidFill>
                  <a:srgbClr val="0033CC"/>
                </a:solidFill>
                <a:latin typeface="Arial" charset="0"/>
              </a:defRPr>
            </a:lvl4pPr>
            <a:lvl5pPr algn="l" rtl="0" eaLnBrk="0" fontAlgn="base" hangingPunct="0">
              <a:spcBef>
                <a:spcPct val="0"/>
              </a:spcBef>
              <a:spcAft>
                <a:spcPct val="0"/>
              </a:spcAft>
              <a:defRPr sz="3600" b="1">
                <a:solidFill>
                  <a:srgbClr val="0033CC"/>
                </a:solidFill>
                <a:latin typeface="Arial" charset="0"/>
              </a:defRPr>
            </a:lvl5pPr>
            <a:lvl6pPr marL="457200" algn="l" rtl="0" eaLnBrk="1" fontAlgn="base" hangingPunct="1">
              <a:spcBef>
                <a:spcPct val="0"/>
              </a:spcBef>
              <a:spcAft>
                <a:spcPct val="0"/>
              </a:spcAft>
              <a:defRPr sz="3600" b="1">
                <a:solidFill>
                  <a:srgbClr val="0033CC"/>
                </a:solidFill>
                <a:latin typeface="Arial" charset="0"/>
              </a:defRPr>
            </a:lvl6pPr>
            <a:lvl7pPr marL="914400" algn="l" rtl="0" eaLnBrk="1" fontAlgn="base" hangingPunct="1">
              <a:spcBef>
                <a:spcPct val="0"/>
              </a:spcBef>
              <a:spcAft>
                <a:spcPct val="0"/>
              </a:spcAft>
              <a:defRPr sz="3600" b="1">
                <a:solidFill>
                  <a:srgbClr val="0033CC"/>
                </a:solidFill>
                <a:latin typeface="Arial" charset="0"/>
              </a:defRPr>
            </a:lvl7pPr>
            <a:lvl8pPr marL="1371600" algn="l" rtl="0" eaLnBrk="1" fontAlgn="base" hangingPunct="1">
              <a:spcBef>
                <a:spcPct val="0"/>
              </a:spcBef>
              <a:spcAft>
                <a:spcPct val="0"/>
              </a:spcAft>
              <a:defRPr sz="3600" b="1">
                <a:solidFill>
                  <a:srgbClr val="0033CC"/>
                </a:solidFill>
                <a:latin typeface="Arial" charset="0"/>
              </a:defRPr>
            </a:lvl8pPr>
            <a:lvl9pPr marL="1828800" algn="l" rtl="0" eaLnBrk="1" fontAlgn="base" hangingPunct="1">
              <a:spcBef>
                <a:spcPct val="0"/>
              </a:spcBef>
              <a:spcAft>
                <a:spcPct val="0"/>
              </a:spcAft>
              <a:defRPr sz="3600" b="1">
                <a:solidFill>
                  <a:srgbClr val="0033CC"/>
                </a:solidFill>
                <a:latin typeface="Arial" charset="0"/>
              </a:defRPr>
            </a:lvl9pPr>
          </a:lstStyle>
          <a:p>
            <a:r>
              <a:rPr lang="en-US" sz="2000" dirty="0" smtClean="0"/>
              <a:t>Vacuum Cleaner Hovercraft</a:t>
            </a:r>
            <a:endParaRPr lang="en-US" sz="2000" dirty="0"/>
          </a:p>
        </p:txBody>
      </p:sp>
      <p:sp>
        <p:nvSpPr>
          <p:cNvPr id="12" name="Title 1"/>
          <p:cNvSpPr txBox="1">
            <a:spLocks/>
          </p:cNvSpPr>
          <p:nvPr/>
        </p:nvSpPr>
        <p:spPr bwMode="auto">
          <a:xfrm>
            <a:off x="1087059" y="5029200"/>
            <a:ext cx="2374094"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b="1">
                <a:solidFill>
                  <a:srgbClr val="0033CC"/>
                </a:solidFill>
                <a:latin typeface="+mj-lt"/>
                <a:ea typeface="+mj-ea"/>
                <a:cs typeface="+mj-cs"/>
              </a:defRPr>
            </a:lvl1pPr>
            <a:lvl2pPr algn="l" rtl="0" eaLnBrk="0" fontAlgn="base" hangingPunct="0">
              <a:spcBef>
                <a:spcPct val="0"/>
              </a:spcBef>
              <a:spcAft>
                <a:spcPct val="0"/>
              </a:spcAft>
              <a:defRPr sz="3600" b="1">
                <a:solidFill>
                  <a:srgbClr val="0033CC"/>
                </a:solidFill>
                <a:latin typeface="Arial" charset="0"/>
              </a:defRPr>
            </a:lvl2pPr>
            <a:lvl3pPr algn="l" rtl="0" eaLnBrk="0" fontAlgn="base" hangingPunct="0">
              <a:spcBef>
                <a:spcPct val="0"/>
              </a:spcBef>
              <a:spcAft>
                <a:spcPct val="0"/>
              </a:spcAft>
              <a:defRPr sz="3600" b="1">
                <a:solidFill>
                  <a:srgbClr val="0033CC"/>
                </a:solidFill>
                <a:latin typeface="Arial" charset="0"/>
              </a:defRPr>
            </a:lvl3pPr>
            <a:lvl4pPr algn="l" rtl="0" eaLnBrk="0" fontAlgn="base" hangingPunct="0">
              <a:spcBef>
                <a:spcPct val="0"/>
              </a:spcBef>
              <a:spcAft>
                <a:spcPct val="0"/>
              </a:spcAft>
              <a:defRPr sz="3600" b="1">
                <a:solidFill>
                  <a:srgbClr val="0033CC"/>
                </a:solidFill>
                <a:latin typeface="Arial" charset="0"/>
              </a:defRPr>
            </a:lvl4pPr>
            <a:lvl5pPr algn="l" rtl="0" eaLnBrk="0" fontAlgn="base" hangingPunct="0">
              <a:spcBef>
                <a:spcPct val="0"/>
              </a:spcBef>
              <a:spcAft>
                <a:spcPct val="0"/>
              </a:spcAft>
              <a:defRPr sz="3600" b="1">
                <a:solidFill>
                  <a:srgbClr val="0033CC"/>
                </a:solidFill>
                <a:latin typeface="Arial" charset="0"/>
              </a:defRPr>
            </a:lvl5pPr>
            <a:lvl6pPr marL="457200" algn="l" rtl="0" eaLnBrk="1" fontAlgn="base" hangingPunct="1">
              <a:spcBef>
                <a:spcPct val="0"/>
              </a:spcBef>
              <a:spcAft>
                <a:spcPct val="0"/>
              </a:spcAft>
              <a:defRPr sz="3600" b="1">
                <a:solidFill>
                  <a:srgbClr val="0033CC"/>
                </a:solidFill>
                <a:latin typeface="Arial" charset="0"/>
              </a:defRPr>
            </a:lvl6pPr>
            <a:lvl7pPr marL="914400" algn="l" rtl="0" eaLnBrk="1" fontAlgn="base" hangingPunct="1">
              <a:spcBef>
                <a:spcPct val="0"/>
              </a:spcBef>
              <a:spcAft>
                <a:spcPct val="0"/>
              </a:spcAft>
              <a:defRPr sz="3600" b="1">
                <a:solidFill>
                  <a:srgbClr val="0033CC"/>
                </a:solidFill>
                <a:latin typeface="Arial" charset="0"/>
              </a:defRPr>
            </a:lvl7pPr>
            <a:lvl8pPr marL="1371600" algn="l" rtl="0" eaLnBrk="1" fontAlgn="base" hangingPunct="1">
              <a:spcBef>
                <a:spcPct val="0"/>
              </a:spcBef>
              <a:spcAft>
                <a:spcPct val="0"/>
              </a:spcAft>
              <a:defRPr sz="3600" b="1">
                <a:solidFill>
                  <a:srgbClr val="0033CC"/>
                </a:solidFill>
                <a:latin typeface="Arial" charset="0"/>
              </a:defRPr>
            </a:lvl8pPr>
            <a:lvl9pPr marL="1828800" algn="l" rtl="0" eaLnBrk="1" fontAlgn="base" hangingPunct="1">
              <a:spcBef>
                <a:spcPct val="0"/>
              </a:spcBef>
              <a:spcAft>
                <a:spcPct val="0"/>
              </a:spcAft>
              <a:defRPr sz="3600" b="1">
                <a:solidFill>
                  <a:srgbClr val="0033CC"/>
                </a:solidFill>
                <a:latin typeface="Arial" charset="0"/>
              </a:defRPr>
            </a:lvl9pPr>
          </a:lstStyle>
          <a:p>
            <a:r>
              <a:rPr lang="en-US" sz="2000" dirty="0" smtClean="0"/>
              <a:t>Simple DC Motor</a:t>
            </a:r>
            <a:endParaRPr lang="en-US" sz="2000" dirty="0"/>
          </a:p>
        </p:txBody>
      </p:sp>
      <p:sp>
        <p:nvSpPr>
          <p:cNvPr id="15" name="Title 1"/>
          <p:cNvSpPr txBox="1">
            <a:spLocks/>
          </p:cNvSpPr>
          <p:nvPr/>
        </p:nvSpPr>
        <p:spPr bwMode="auto">
          <a:xfrm>
            <a:off x="4495800" y="1066800"/>
            <a:ext cx="4343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b="1">
                <a:solidFill>
                  <a:srgbClr val="0033CC"/>
                </a:solidFill>
                <a:latin typeface="+mj-lt"/>
                <a:ea typeface="+mj-ea"/>
                <a:cs typeface="+mj-cs"/>
              </a:defRPr>
            </a:lvl1pPr>
            <a:lvl2pPr algn="l" rtl="0" eaLnBrk="0" fontAlgn="base" hangingPunct="0">
              <a:spcBef>
                <a:spcPct val="0"/>
              </a:spcBef>
              <a:spcAft>
                <a:spcPct val="0"/>
              </a:spcAft>
              <a:defRPr sz="3600" b="1">
                <a:solidFill>
                  <a:srgbClr val="0033CC"/>
                </a:solidFill>
                <a:latin typeface="Arial" charset="0"/>
              </a:defRPr>
            </a:lvl2pPr>
            <a:lvl3pPr algn="l" rtl="0" eaLnBrk="0" fontAlgn="base" hangingPunct="0">
              <a:spcBef>
                <a:spcPct val="0"/>
              </a:spcBef>
              <a:spcAft>
                <a:spcPct val="0"/>
              </a:spcAft>
              <a:defRPr sz="3600" b="1">
                <a:solidFill>
                  <a:srgbClr val="0033CC"/>
                </a:solidFill>
                <a:latin typeface="Arial" charset="0"/>
              </a:defRPr>
            </a:lvl3pPr>
            <a:lvl4pPr algn="l" rtl="0" eaLnBrk="0" fontAlgn="base" hangingPunct="0">
              <a:spcBef>
                <a:spcPct val="0"/>
              </a:spcBef>
              <a:spcAft>
                <a:spcPct val="0"/>
              </a:spcAft>
              <a:defRPr sz="3600" b="1">
                <a:solidFill>
                  <a:srgbClr val="0033CC"/>
                </a:solidFill>
                <a:latin typeface="Arial" charset="0"/>
              </a:defRPr>
            </a:lvl4pPr>
            <a:lvl5pPr algn="l" rtl="0" eaLnBrk="0" fontAlgn="base" hangingPunct="0">
              <a:spcBef>
                <a:spcPct val="0"/>
              </a:spcBef>
              <a:spcAft>
                <a:spcPct val="0"/>
              </a:spcAft>
              <a:defRPr sz="3600" b="1">
                <a:solidFill>
                  <a:srgbClr val="0033CC"/>
                </a:solidFill>
                <a:latin typeface="Arial" charset="0"/>
              </a:defRPr>
            </a:lvl5pPr>
            <a:lvl6pPr marL="457200" algn="l" rtl="0" eaLnBrk="1" fontAlgn="base" hangingPunct="1">
              <a:spcBef>
                <a:spcPct val="0"/>
              </a:spcBef>
              <a:spcAft>
                <a:spcPct val="0"/>
              </a:spcAft>
              <a:defRPr sz="3600" b="1">
                <a:solidFill>
                  <a:srgbClr val="0033CC"/>
                </a:solidFill>
                <a:latin typeface="Arial" charset="0"/>
              </a:defRPr>
            </a:lvl6pPr>
            <a:lvl7pPr marL="914400" algn="l" rtl="0" eaLnBrk="1" fontAlgn="base" hangingPunct="1">
              <a:spcBef>
                <a:spcPct val="0"/>
              </a:spcBef>
              <a:spcAft>
                <a:spcPct val="0"/>
              </a:spcAft>
              <a:defRPr sz="3600" b="1">
                <a:solidFill>
                  <a:srgbClr val="0033CC"/>
                </a:solidFill>
                <a:latin typeface="Arial" charset="0"/>
              </a:defRPr>
            </a:lvl7pPr>
            <a:lvl8pPr marL="1371600" algn="l" rtl="0" eaLnBrk="1" fontAlgn="base" hangingPunct="1">
              <a:spcBef>
                <a:spcPct val="0"/>
              </a:spcBef>
              <a:spcAft>
                <a:spcPct val="0"/>
              </a:spcAft>
              <a:defRPr sz="3600" b="1">
                <a:solidFill>
                  <a:srgbClr val="0033CC"/>
                </a:solidFill>
                <a:latin typeface="Arial" charset="0"/>
              </a:defRPr>
            </a:lvl8pPr>
            <a:lvl9pPr marL="1828800" algn="l" rtl="0" eaLnBrk="1" fontAlgn="base" hangingPunct="1">
              <a:spcBef>
                <a:spcPct val="0"/>
              </a:spcBef>
              <a:spcAft>
                <a:spcPct val="0"/>
              </a:spcAft>
              <a:defRPr sz="3600" b="1">
                <a:solidFill>
                  <a:srgbClr val="0033CC"/>
                </a:solidFill>
                <a:latin typeface="Arial" charset="0"/>
              </a:defRPr>
            </a:lvl9pPr>
          </a:lstStyle>
          <a:p>
            <a:r>
              <a:rPr lang="en-US" sz="2000" dirty="0" smtClean="0"/>
              <a:t>Middle School Visits to your College and Plant with interactive demonstrations</a:t>
            </a:r>
            <a:endParaRPr lang="en-US" sz="2000" dirty="0"/>
          </a:p>
        </p:txBody>
      </p:sp>
    </p:spTree>
    <p:extLst>
      <p:ext uri="{BB962C8B-B14F-4D97-AF65-F5344CB8AC3E}">
        <p14:creationId xmlns:p14="http://schemas.microsoft.com/office/powerpoint/2010/main" val="87088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38100" y="152400"/>
            <a:ext cx="9029700" cy="1143000"/>
          </a:xfrm>
        </p:spPr>
        <p:txBody>
          <a:bodyPr/>
          <a:lstStyle/>
          <a:p>
            <a:pPr marL="0" indent="0" algn="ctr" eaLnBrk="1" hangingPunct="1">
              <a:buFontTx/>
              <a:buNone/>
              <a:defRPr/>
            </a:pPr>
            <a:r>
              <a:rPr lang="en-US" b="1" dirty="0"/>
              <a:t> </a:t>
            </a:r>
            <a:r>
              <a:rPr lang="en-US" sz="2400" b="1" dirty="0" smtClean="0"/>
              <a:t>Career Pathway For Tool &amp; Die AMT Student To becoming a FAME Tool &amp; Die Team Member</a:t>
            </a:r>
          </a:p>
          <a:p>
            <a:pPr marL="0" indent="0" eaLnBrk="1" hangingPunct="1">
              <a:buFont typeface="Wingdings" pitchFamily="2" charset="2"/>
              <a:buNone/>
              <a:defRPr/>
            </a:pPr>
            <a:endParaRPr lang="en-US" sz="2400" dirty="0"/>
          </a:p>
          <a:p>
            <a:pPr marL="0" indent="0" eaLnBrk="1" hangingPunct="1">
              <a:buFontTx/>
              <a:buNone/>
              <a:defRPr/>
            </a:pPr>
            <a:r>
              <a:rPr lang="en-US" sz="2400" dirty="0"/>
              <a:t>   </a:t>
            </a:r>
          </a:p>
          <a:p>
            <a:pPr marL="0" indent="0" eaLnBrk="1" hangingPunct="1">
              <a:buFontTx/>
              <a:buNone/>
              <a:defRPr/>
            </a:pPr>
            <a:r>
              <a:rPr lang="en-US" sz="2400" b="1" dirty="0" smtClean="0"/>
              <a:t>  </a:t>
            </a:r>
            <a:endParaRPr lang="en-US" sz="2400" dirty="0"/>
          </a:p>
          <a:p>
            <a:pPr eaLnBrk="1" hangingPunct="1">
              <a:defRPr/>
            </a:pPr>
            <a:endParaRPr lang="en-US" dirty="0" smtClean="0"/>
          </a:p>
          <a:p>
            <a:pPr marL="0" indent="0" eaLnBrk="1" hangingPunct="1">
              <a:buFontTx/>
              <a:buNone/>
              <a:defRPr/>
            </a:pPr>
            <a:r>
              <a:rPr lang="en-US" dirty="0" smtClean="0"/>
              <a:t>   </a:t>
            </a:r>
          </a:p>
        </p:txBody>
      </p:sp>
      <p:sp>
        <p:nvSpPr>
          <p:cNvPr id="2" name="Rectangle 1"/>
          <p:cNvSpPr/>
          <p:nvPr/>
        </p:nvSpPr>
        <p:spPr bwMode="auto">
          <a:xfrm>
            <a:off x="914400" y="1381125"/>
            <a:ext cx="1731963" cy="1133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000"/>
              </a:lnSpc>
              <a:defRPr/>
            </a:pPr>
            <a:r>
              <a:rPr lang="en-US" sz="1200" b="1" dirty="0">
                <a:solidFill>
                  <a:schemeClr val="tx1"/>
                </a:solidFill>
              </a:rPr>
              <a:t>Students  recruited from local High Schools by the same process as Maint. AMT</a:t>
            </a:r>
          </a:p>
        </p:txBody>
      </p:sp>
      <p:sp>
        <p:nvSpPr>
          <p:cNvPr id="7" name="Rectangle 6"/>
          <p:cNvSpPr/>
          <p:nvPr/>
        </p:nvSpPr>
        <p:spPr bwMode="auto">
          <a:xfrm>
            <a:off x="914400" y="4572000"/>
            <a:ext cx="1773238" cy="1219200"/>
          </a:xfrm>
          <a:prstGeom prst="rect">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smtClean="0">
                <a:solidFill>
                  <a:schemeClr val="tx1"/>
                </a:solidFill>
              </a:rPr>
              <a:t>Fundamental Training at NAPSC or Local Plant</a:t>
            </a:r>
            <a:endParaRPr lang="en-US" sz="1200" b="1" dirty="0">
              <a:solidFill>
                <a:schemeClr val="tx1"/>
              </a:solidFill>
            </a:endParaRPr>
          </a:p>
          <a:p>
            <a:pPr algn="ctr">
              <a:defRPr/>
            </a:pPr>
            <a:endParaRPr lang="en-US" sz="1200" b="1" dirty="0">
              <a:solidFill>
                <a:schemeClr val="tx1"/>
              </a:solidFill>
            </a:endParaRPr>
          </a:p>
        </p:txBody>
      </p:sp>
      <p:sp>
        <p:nvSpPr>
          <p:cNvPr id="8" name="Rectangle 7"/>
          <p:cNvSpPr/>
          <p:nvPr/>
        </p:nvSpPr>
        <p:spPr bwMode="auto">
          <a:xfrm>
            <a:off x="3657600" y="1371600"/>
            <a:ext cx="1731963"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Student graduates  from High School</a:t>
            </a:r>
          </a:p>
          <a:p>
            <a:pPr algn="ctr">
              <a:defRPr/>
            </a:pPr>
            <a:endParaRPr lang="en-US" sz="1200" b="1" dirty="0">
              <a:solidFill>
                <a:schemeClr val="tx1"/>
              </a:solidFill>
            </a:endParaRPr>
          </a:p>
        </p:txBody>
      </p:sp>
      <p:sp>
        <p:nvSpPr>
          <p:cNvPr id="11" name="Rectangle 10"/>
          <p:cNvSpPr/>
          <p:nvPr/>
        </p:nvSpPr>
        <p:spPr bwMode="auto">
          <a:xfrm>
            <a:off x="3657600" y="4572000"/>
            <a:ext cx="1731963"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Tool  &amp; Die Intern at </a:t>
            </a:r>
            <a:r>
              <a:rPr lang="en-US" sz="1200" b="1" dirty="0" smtClean="0">
                <a:solidFill>
                  <a:schemeClr val="tx1"/>
                </a:solidFill>
              </a:rPr>
              <a:t>Local plant</a:t>
            </a:r>
            <a:endParaRPr lang="en-US" sz="1200" dirty="0">
              <a:solidFill>
                <a:schemeClr val="tx1"/>
              </a:solidFill>
            </a:endParaRPr>
          </a:p>
          <a:p>
            <a:pPr algn="ctr">
              <a:defRPr/>
            </a:pPr>
            <a:endParaRPr lang="en-US" sz="1200" b="1" dirty="0">
              <a:solidFill>
                <a:schemeClr val="tx1"/>
              </a:solidFill>
            </a:endParaRPr>
          </a:p>
        </p:txBody>
      </p:sp>
      <p:sp>
        <p:nvSpPr>
          <p:cNvPr id="13" name="Rectangle 12"/>
          <p:cNvSpPr/>
          <p:nvPr/>
        </p:nvSpPr>
        <p:spPr bwMode="auto">
          <a:xfrm>
            <a:off x="6400800" y="1381125"/>
            <a:ext cx="1752600" cy="1133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Accepted into T&amp;D AMT program by </a:t>
            </a:r>
            <a:r>
              <a:rPr lang="en-US" sz="1200" b="1" dirty="0" smtClean="0">
                <a:solidFill>
                  <a:schemeClr val="tx1"/>
                </a:solidFill>
              </a:rPr>
              <a:t>the Local Plant</a:t>
            </a:r>
            <a:endParaRPr lang="en-US" sz="1200" b="1" dirty="0">
              <a:solidFill>
                <a:schemeClr val="tx1"/>
              </a:solidFill>
            </a:endParaRPr>
          </a:p>
          <a:p>
            <a:pPr algn="ctr">
              <a:defRPr/>
            </a:pPr>
            <a:endParaRPr lang="en-US" sz="1200" b="1" dirty="0">
              <a:solidFill>
                <a:schemeClr val="tx1"/>
              </a:solidFill>
            </a:endParaRPr>
          </a:p>
        </p:txBody>
      </p:sp>
      <p:sp>
        <p:nvSpPr>
          <p:cNvPr id="19" name="Rectangle 18"/>
          <p:cNvSpPr/>
          <p:nvPr/>
        </p:nvSpPr>
        <p:spPr bwMode="auto">
          <a:xfrm>
            <a:off x="6400800" y="4572000"/>
            <a:ext cx="1752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Hire T&amp;D Maintenance TM </a:t>
            </a:r>
            <a:r>
              <a:rPr lang="en-US" sz="1200" b="1" dirty="0" smtClean="0">
                <a:solidFill>
                  <a:schemeClr val="tx1"/>
                </a:solidFill>
              </a:rPr>
              <a:t>with a 3 year obligation.</a:t>
            </a:r>
            <a:endParaRPr lang="en-US" sz="1200" b="1" dirty="0">
              <a:solidFill>
                <a:schemeClr val="tx1"/>
              </a:solidFill>
            </a:endParaRPr>
          </a:p>
          <a:p>
            <a:pPr algn="ctr">
              <a:defRPr/>
            </a:pPr>
            <a:endParaRPr lang="en-US" sz="1200" b="1" dirty="0">
              <a:solidFill>
                <a:schemeClr val="tx1"/>
              </a:solidFill>
            </a:endParaRPr>
          </a:p>
        </p:txBody>
      </p:sp>
      <p:sp>
        <p:nvSpPr>
          <p:cNvPr id="20" name="Rectangle 19"/>
          <p:cNvSpPr/>
          <p:nvPr/>
        </p:nvSpPr>
        <p:spPr bwMode="auto">
          <a:xfrm>
            <a:off x="6400800" y="2952750"/>
            <a:ext cx="1752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Local plant floor </a:t>
            </a:r>
            <a:r>
              <a:rPr lang="en-US" sz="1200" b="1" dirty="0" smtClean="0">
                <a:solidFill>
                  <a:schemeClr val="tx1"/>
                </a:solidFill>
              </a:rPr>
              <a:t>development and experience. </a:t>
            </a:r>
            <a:endParaRPr lang="en-US" sz="1200" b="1" dirty="0">
              <a:solidFill>
                <a:schemeClr val="tx1"/>
              </a:solidFill>
            </a:endParaRPr>
          </a:p>
        </p:txBody>
      </p:sp>
      <p:sp>
        <p:nvSpPr>
          <p:cNvPr id="28" name="Rectangle 27"/>
          <p:cNvSpPr/>
          <p:nvPr/>
        </p:nvSpPr>
        <p:spPr bwMode="auto">
          <a:xfrm>
            <a:off x="3657600" y="2952750"/>
            <a:ext cx="1752600"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Passed core T&amp;D classes at </a:t>
            </a:r>
            <a:r>
              <a:rPr lang="en-US" sz="1200" b="1" dirty="0" smtClean="0">
                <a:solidFill>
                  <a:schemeClr val="tx1"/>
                </a:solidFill>
              </a:rPr>
              <a:t>NEMCC</a:t>
            </a:r>
            <a:endParaRPr lang="en-US" sz="1200" b="1" dirty="0">
              <a:solidFill>
                <a:schemeClr val="tx1"/>
              </a:solidFill>
            </a:endParaRPr>
          </a:p>
          <a:p>
            <a:pPr algn="ctr">
              <a:defRPr/>
            </a:pPr>
            <a:endParaRPr lang="en-US" sz="1200" b="1" dirty="0">
              <a:solidFill>
                <a:schemeClr val="tx1"/>
              </a:solidFill>
            </a:endParaRPr>
          </a:p>
        </p:txBody>
      </p:sp>
      <p:cxnSp>
        <p:nvCxnSpPr>
          <p:cNvPr id="24" name="Straight Arrow Connector 23"/>
          <p:cNvCxnSpPr>
            <a:stCxn id="18" idx="3"/>
            <a:endCxn id="28" idx="1"/>
          </p:cNvCxnSpPr>
          <p:nvPr/>
        </p:nvCxnSpPr>
        <p:spPr bwMode="auto">
          <a:xfrm>
            <a:off x="2667000" y="3524250"/>
            <a:ext cx="990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bwMode="auto">
          <a:xfrm>
            <a:off x="914400" y="2952750"/>
            <a:ext cx="1752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Receive </a:t>
            </a:r>
            <a:r>
              <a:rPr lang="en-US" sz="1200" b="1" dirty="0" smtClean="0">
                <a:solidFill>
                  <a:schemeClr val="tx1"/>
                </a:solidFill>
              </a:rPr>
              <a:t>company </a:t>
            </a:r>
            <a:r>
              <a:rPr lang="en-US" sz="1200" b="1" dirty="0">
                <a:solidFill>
                  <a:schemeClr val="tx1"/>
                </a:solidFill>
              </a:rPr>
              <a:t>financial support </a:t>
            </a:r>
          </a:p>
          <a:p>
            <a:pPr algn="ctr">
              <a:defRPr/>
            </a:pPr>
            <a:endParaRPr lang="en-US" sz="1200" b="1" dirty="0">
              <a:solidFill>
                <a:schemeClr val="tx1"/>
              </a:solidFill>
            </a:endParaRPr>
          </a:p>
        </p:txBody>
      </p:sp>
      <p:cxnSp>
        <p:nvCxnSpPr>
          <p:cNvPr id="22" name="Elbow Connector 21"/>
          <p:cNvCxnSpPr>
            <a:cxnSpLocks noChangeShapeType="1"/>
            <a:stCxn id="20" idx="3"/>
            <a:endCxn id="7" idx="1"/>
          </p:cNvCxnSpPr>
          <p:nvPr/>
        </p:nvCxnSpPr>
        <p:spPr bwMode="auto">
          <a:xfrm flipH="1">
            <a:off x="914400" y="3524250"/>
            <a:ext cx="7239000" cy="1657350"/>
          </a:xfrm>
          <a:prstGeom prst="bentConnector5">
            <a:avLst>
              <a:gd name="adj1" fmla="val -3157"/>
              <a:gd name="adj2" fmla="val 48852"/>
              <a:gd name="adj3" fmla="val 103157"/>
            </a:avLst>
          </a:prstGeom>
          <a:noFill/>
          <a:ln w="3175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p:cNvCxnSpPr>
            <a:stCxn id="2" idx="3"/>
            <a:endCxn id="8" idx="1"/>
          </p:cNvCxnSpPr>
          <p:nvPr/>
        </p:nvCxnSpPr>
        <p:spPr bwMode="auto">
          <a:xfrm flipV="1">
            <a:off x="2646363" y="1943100"/>
            <a:ext cx="1011237" cy="47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bwMode="auto">
          <a:xfrm flipV="1">
            <a:off x="5389563" y="1943100"/>
            <a:ext cx="1011237" cy="47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20" idx="1"/>
          </p:cNvCxnSpPr>
          <p:nvPr/>
        </p:nvCxnSpPr>
        <p:spPr bwMode="auto">
          <a:xfrm>
            <a:off x="5410200" y="3524250"/>
            <a:ext cx="990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7" idx="3"/>
          </p:cNvCxnSpPr>
          <p:nvPr/>
        </p:nvCxnSpPr>
        <p:spPr bwMode="auto">
          <a:xfrm flipV="1">
            <a:off x="2687638" y="5172075"/>
            <a:ext cx="969962" cy="95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1" idx="3"/>
            <a:endCxn id="19" idx="1"/>
          </p:cNvCxnSpPr>
          <p:nvPr/>
        </p:nvCxnSpPr>
        <p:spPr bwMode="auto">
          <a:xfrm>
            <a:off x="5389563" y="5181600"/>
            <a:ext cx="10112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Elbow Connector 57"/>
          <p:cNvCxnSpPr>
            <a:cxnSpLocks noChangeShapeType="1"/>
          </p:cNvCxnSpPr>
          <p:nvPr/>
        </p:nvCxnSpPr>
        <p:spPr bwMode="auto">
          <a:xfrm flipH="1">
            <a:off x="903288" y="1943100"/>
            <a:ext cx="7239000" cy="1657350"/>
          </a:xfrm>
          <a:prstGeom prst="bentConnector5">
            <a:avLst>
              <a:gd name="adj1" fmla="val -3157"/>
              <a:gd name="adj2" fmla="val 48852"/>
              <a:gd name="adj3" fmla="val 103157"/>
            </a:avLst>
          </a:prstGeom>
          <a:noFill/>
          <a:ln w="3175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500" fill="hold"/>
                                        <p:tgtEl>
                                          <p:spTgt spid="37"/>
                                        </p:tgtEl>
                                        <p:attrNameLst>
                                          <p:attrName>ppt_x</p:attrName>
                                        </p:attrNameLst>
                                      </p:cBhvr>
                                      <p:tavLst>
                                        <p:tav tm="0">
                                          <p:val>
                                            <p:strVal val="#ppt_x"/>
                                          </p:val>
                                        </p:tav>
                                        <p:tav tm="100000">
                                          <p:val>
                                            <p:strVal val="#ppt_x"/>
                                          </p:val>
                                        </p:tav>
                                      </p:tavLst>
                                    </p:anim>
                                    <p:anim calcmode="lin" valueType="num">
                                      <p:cBhvr additive="base">
                                        <p:cTn id="2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ppt_x"/>
                                          </p:val>
                                        </p:tav>
                                        <p:tav tm="100000">
                                          <p:val>
                                            <p:strVal val="#ppt_x"/>
                                          </p:val>
                                        </p:tav>
                                      </p:tavLst>
                                    </p:anim>
                                    <p:anim calcmode="lin" valueType="num">
                                      <p:cBhvr additive="base">
                                        <p:cTn id="4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500" fill="hold"/>
                                        <p:tgtEl>
                                          <p:spTgt spid="38"/>
                                        </p:tgtEl>
                                        <p:attrNameLst>
                                          <p:attrName>ppt_x</p:attrName>
                                        </p:attrNameLst>
                                      </p:cBhvr>
                                      <p:tavLst>
                                        <p:tav tm="0">
                                          <p:val>
                                            <p:strVal val="#ppt_x"/>
                                          </p:val>
                                        </p:tav>
                                        <p:tav tm="100000">
                                          <p:val>
                                            <p:strVal val="#ppt_x"/>
                                          </p:val>
                                        </p:tav>
                                      </p:tavLst>
                                    </p:anim>
                                    <p:anim calcmode="lin" valueType="num">
                                      <p:cBhvr additive="base">
                                        <p:cTn id="50"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additive="base">
                                        <p:cTn id="67" dur="500" fill="hold"/>
                                        <p:tgtEl>
                                          <p:spTgt spid="39"/>
                                        </p:tgtEl>
                                        <p:attrNameLst>
                                          <p:attrName>ppt_x</p:attrName>
                                        </p:attrNameLst>
                                      </p:cBhvr>
                                      <p:tavLst>
                                        <p:tav tm="0">
                                          <p:val>
                                            <p:strVal val="#ppt_x"/>
                                          </p:val>
                                        </p:tav>
                                        <p:tav tm="100000">
                                          <p:val>
                                            <p:strVal val="#ppt_x"/>
                                          </p:val>
                                        </p:tav>
                                      </p:tavLst>
                                    </p:anim>
                                    <p:anim calcmode="lin" valueType="num">
                                      <p:cBhvr additive="base">
                                        <p:cTn id="6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nodeType="click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additive="base">
                                        <p:cTn id="77" dur="500" fill="hold"/>
                                        <p:tgtEl>
                                          <p:spTgt spid="40"/>
                                        </p:tgtEl>
                                        <p:attrNameLst>
                                          <p:attrName>ppt_x</p:attrName>
                                        </p:attrNameLst>
                                      </p:cBhvr>
                                      <p:tavLst>
                                        <p:tav tm="0">
                                          <p:val>
                                            <p:strVal val="#ppt_x"/>
                                          </p:val>
                                        </p:tav>
                                        <p:tav tm="100000">
                                          <p:val>
                                            <p:strVal val="#ppt_x"/>
                                          </p:val>
                                        </p:tav>
                                      </p:tavLst>
                                    </p:anim>
                                    <p:anim calcmode="lin" valueType="num">
                                      <p:cBhvr additive="base">
                                        <p:cTn id="7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11" grpId="0" animBg="1"/>
      <p:bldP spid="13" grpId="0" animBg="1"/>
      <p:bldP spid="19" grpId="0" animBg="1"/>
      <p:bldP spid="20" grpId="0" animBg="1"/>
      <p:bldP spid="28"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0975" y="0"/>
            <a:ext cx="8915400" cy="67818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00" y="1143000"/>
            <a:ext cx="3771900" cy="523875"/>
          </a:xfrm>
          <a:prstGeom prst="rect">
            <a:avLst/>
          </a:prstGeom>
          <a:solidFill>
            <a:schemeClr val="bg1"/>
          </a:solidFill>
        </p:spPr>
        <p:txBody>
          <a:bodyPr>
            <a:spAutoFit/>
          </a:bodyPr>
          <a:lstStyle/>
          <a:p>
            <a:pPr algn="ctr">
              <a:defRPr/>
            </a:pPr>
            <a:r>
              <a:rPr lang="en-US" sz="2800" b="1" dirty="0">
                <a:solidFill>
                  <a:schemeClr val="bg2">
                    <a:lumMod val="75000"/>
                  </a:schemeClr>
                </a:solidFill>
                <a:latin typeface="Times New Roman" panose="02020603050405020304" pitchFamily="18" charset="0"/>
                <a:cs typeface="Times New Roman" panose="02020603050405020304" pitchFamily="18" charset="0"/>
              </a:rPr>
              <a:t>Next Generation</a:t>
            </a:r>
          </a:p>
        </p:txBody>
      </p:sp>
      <p:sp>
        <p:nvSpPr>
          <p:cNvPr id="6" name="TextBox 5"/>
          <p:cNvSpPr txBox="1"/>
          <p:nvPr/>
        </p:nvSpPr>
        <p:spPr>
          <a:xfrm>
            <a:off x="990600" y="1595438"/>
            <a:ext cx="3657600" cy="461962"/>
          </a:xfrm>
          <a:prstGeom prst="rect">
            <a:avLst/>
          </a:prstGeom>
          <a:solidFill>
            <a:schemeClr val="bg1"/>
          </a:solidFill>
        </p:spPr>
        <p:txBody>
          <a:bodyPr>
            <a:spAutoFit/>
          </a:bodyPr>
          <a:lstStyle/>
          <a:p>
            <a:pPr algn="ctr">
              <a:defRPr/>
            </a:pPr>
            <a:r>
              <a:rPr lang="en-US" sz="2400" b="1" dirty="0">
                <a:solidFill>
                  <a:schemeClr val="bg2">
                    <a:lumMod val="75000"/>
                  </a:schemeClr>
                </a:solidFill>
                <a:latin typeface="Times New Roman" panose="02020603050405020304" pitchFamily="18" charset="0"/>
                <a:cs typeface="Times New Roman" panose="02020603050405020304" pitchFamily="18" charset="0"/>
              </a:rPr>
              <a:t>Tool &amp; Die Team Member</a:t>
            </a:r>
          </a:p>
        </p:txBody>
      </p:sp>
      <p:sp>
        <p:nvSpPr>
          <p:cNvPr id="7" name="TextBox 6"/>
          <p:cNvSpPr txBox="1"/>
          <p:nvPr/>
        </p:nvSpPr>
        <p:spPr>
          <a:xfrm>
            <a:off x="5410200" y="5943600"/>
            <a:ext cx="3352800" cy="646113"/>
          </a:xfrm>
          <a:prstGeom prst="rect">
            <a:avLst/>
          </a:prstGeom>
          <a:solidFill>
            <a:schemeClr val="bg1"/>
          </a:solidFill>
        </p:spPr>
        <p:txBody>
          <a:bodyPr>
            <a:spAutoFit/>
          </a:bodyPr>
          <a:lstStyle/>
          <a:p>
            <a:pPr algn="ctr">
              <a:defRPr/>
            </a:pPr>
            <a:r>
              <a:rPr lang="en-US" b="1" dirty="0">
                <a:solidFill>
                  <a:schemeClr val="bg2">
                    <a:lumMod val="75000"/>
                  </a:schemeClr>
                </a:solidFill>
                <a:latin typeface="Times New Roman" panose="02020603050405020304" pitchFamily="18" charset="0"/>
                <a:cs typeface="Times New Roman" panose="02020603050405020304" pitchFamily="18" charset="0"/>
              </a:rPr>
              <a:t>All NAMC Tool &amp; Die          Team Members</a:t>
            </a:r>
          </a:p>
        </p:txBody>
      </p:sp>
      <p:sp>
        <p:nvSpPr>
          <p:cNvPr id="8" name="TextBox 7"/>
          <p:cNvSpPr txBox="1"/>
          <p:nvPr/>
        </p:nvSpPr>
        <p:spPr>
          <a:xfrm>
            <a:off x="1828800" y="771525"/>
            <a:ext cx="5638800" cy="523875"/>
          </a:xfrm>
          <a:prstGeom prst="rect">
            <a:avLst/>
          </a:prstGeom>
          <a:solidFill>
            <a:schemeClr val="bg1"/>
          </a:solidFill>
        </p:spPr>
        <p:txBody>
          <a:bodyPr>
            <a:spAutoFit/>
          </a:bodyPr>
          <a:lstStyle/>
          <a:p>
            <a:pPr algn="ctr">
              <a:defRPr/>
            </a:pPr>
            <a:r>
              <a:rPr lang="en-US" sz="2800" b="1" dirty="0">
                <a:solidFill>
                  <a:srgbClr val="FF0000"/>
                </a:solidFill>
                <a:latin typeface="+mj-lt"/>
                <a:cs typeface="Times New Roman" panose="02020603050405020304" pitchFamily="18" charset="0"/>
              </a:rPr>
              <a:t>Visualize The Final Product </a:t>
            </a:r>
          </a:p>
        </p:txBody>
      </p:sp>
      <p:sp>
        <p:nvSpPr>
          <p:cNvPr id="9" name="TextBox 8"/>
          <p:cNvSpPr txBox="1"/>
          <p:nvPr/>
        </p:nvSpPr>
        <p:spPr>
          <a:xfrm>
            <a:off x="1600200" y="238125"/>
            <a:ext cx="5638800" cy="523875"/>
          </a:xfrm>
          <a:prstGeom prst="rect">
            <a:avLst/>
          </a:prstGeom>
          <a:solidFill>
            <a:schemeClr val="bg1"/>
          </a:solidFill>
        </p:spPr>
        <p:txBody>
          <a:bodyPr>
            <a:spAutoFit/>
          </a:bodyPr>
          <a:lstStyle/>
          <a:p>
            <a:pPr algn="ctr">
              <a:defRPr/>
            </a:pPr>
            <a:r>
              <a:rPr lang="en-US" sz="2800" b="1" dirty="0">
                <a:solidFill>
                  <a:schemeClr val="tx1">
                    <a:lumMod val="65000"/>
                    <a:lumOff val="35000"/>
                  </a:schemeClr>
                </a:solidFill>
                <a:latin typeface="+mj-lt"/>
                <a:cs typeface="Times New Roman" panose="02020603050405020304" pitchFamily="18" charset="0"/>
              </a:rPr>
              <a:t>The Result</a:t>
            </a:r>
          </a:p>
        </p:txBody>
      </p:sp>
      <p:sp>
        <p:nvSpPr>
          <p:cNvPr id="10" name="TextBox 9"/>
          <p:cNvSpPr txBox="1"/>
          <p:nvPr/>
        </p:nvSpPr>
        <p:spPr>
          <a:xfrm>
            <a:off x="381000" y="2225247"/>
            <a:ext cx="6248400" cy="276999"/>
          </a:xfrm>
          <a:prstGeom prst="rect">
            <a:avLst/>
          </a:prstGeom>
          <a:solidFill>
            <a:schemeClr val="bg1"/>
          </a:solidFill>
        </p:spPr>
        <p:txBody>
          <a:bodyPr wrap="square">
            <a:spAutoFit/>
          </a:bodyPr>
          <a:lstStyle/>
          <a:p>
            <a:pPr algn="ctr">
              <a:defRPr/>
            </a:pPr>
            <a:r>
              <a:rPr lang="en-US"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Tool &amp; Die </a:t>
            </a:r>
            <a:r>
              <a:rPr lang="en-US" sz="12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Skills plus an understanding in welding,  Electrical and Hydraulics</a:t>
            </a:r>
            <a:endParaRPr lang="en-US"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algn="ctr" eaLnBrk="1" hangingPunct="1">
              <a:defRPr/>
            </a:pPr>
            <a:r>
              <a:rPr lang="en-US" u="sng" dirty="0" smtClean="0"/>
              <a:t>So How Will We Accomplish This</a:t>
            </a:r>
          </a:p>
        </p:txBody>
      </p:sp>
      <p:sp>
        <p:nvSpPr>
          <p:cNvPr id="11267" name="Rectangle 3"/>
          <p:cNvSpPr>
            <a:spLocks noGrp="1" noChangeArrowheads="1"/>
          </p:cNvSpPr>
          <p:nvPr>
            <p:ph idx="1"/>
          </p:nvPr>
        </p:nvSpPr>
        <p:spPr>
          <a:xfrm>
            <a:off x="457200" y="1524001"/>
            <a:ext cx="8229600" cy="4648200"/>
          </a:xfrm>
        </p:spPr>
        <p:txBody>
          <a:bodyPr/>
          <a:lstStyle/>
          <a:p>
            <a:pPr marL="0" indent="0" eaLnBrk="1" hangingPunct="1">
              <a:buNone/>
            </a:pPr>
            <a:r>
              <a:rPr lang="en-US" dirty="0" smtClean="0"/>
              <a:t>The Tool &amp; Die AMT Program will consist of Students from their local area Plants that have Tool &amp; Die shops. These students will be enrolled full time with North East Mississippi Community College (NEMCC) Boonville Ms. and employed through a variable work force provider at each local plant.</a:t>
            </a:r>
          </a:p>
          <a:p>
            <a:pPr marL="0" indent="0" eaLnBrk="1" hangingPunct="1">
              <a:buNone/>
            </a:pPr>
            <a:r>
              <a:rPr lang="en-US" dirty="0" smtClean="0"/>
              <a:t>Students will receive a wage during floor rotations.</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APSC Official Powerpoint Template 073109">
  <a:themeElements>
    <a:clrScheme name="NAPSC Official Powerpoint Template 073109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NAPSC Official Powerpoint Template 073109">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NAPSC Official Powerpoint Template 073109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APSC Official Powerpoint Template 073109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APSC Official Powerpoint Template 073109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APSC Official Powerpoint Template 073109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APSC Official Powerpoint Template 073109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APSC Official Powerpoint Template 073109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APSC Official Powerpoint Template 073109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APSC Official Powerpoint Template 073109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APSC Official Powerpoint Template 073109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APSC Official Powerpoint Template 073109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NAPSCTemplate</Template>
  <TotalTime>4927</TotalTime>
  <Words>1658</Words>
  <Application>Microsoft Office PowerPoint</Application>
  <PresentationFormat>On-screen Show (4:3)</PresentationFormat>
  <Paragraphs>203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NAPSC Official Powerpoint Template 073109</vt:lpstr>
      <vt:lpstr>Tool &amp; Die Advanced Manufacturing Technician Program  Tool &amp; Die AMT!</vt:lpstr>
      <vt:lpstr>Tool &amp; Die AMT</vt:lpstr>
      <vt:lpstr>                Basic Strategy</vt:lpstr>
      <vt:lpstr>Tool &amp; Die AMT</vt:lpstr>
      <vt:lpstr>    The Solution</vt:lpstr>
      <vt:lpstr>Ideas you do to get the seeds planted:</vt:lpstr>
      <vt:lpstr>PowerPoint Presentation</vt:lpstr>
      <vt:lpstr>PowerPoint Presentation</vt:lpstr>
      <vt:lpstr>So How Will We Accomplish This</vt:lpstr>
      <vt:lpstr>Tool &amp; Die AMT Program Principles</vt:lpstr>
      <vt:lpstr>Tool &amp; Die AMT Schedule</vt:lpstr>
      <vt:lpstr>Tool &amp; Die AMT Program Current Status:</vt:lpstr>
      <vt:lpstr>PowerPoint Presentation</vt:lpstr>
      <vt:lpstr>Tool &amp; Die AMT</vt:lpstr>
    </vt:vector>
  </TitlesOfParts>
  <Company>TEMA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Manufacturing Technician Program  AMT!</dc:title>
  <dc:creator>a</dc:creator>
  <cp:keywords>PROTECTED</cp:keywords>
  <cp:lastModifiedBy>Denis Taylor (TEMA TPC)</cp:lastModifiedBy>
  <cp:revision>361</cp:revision>
  <cp:lastPrinted>2015-05-12T17:03:41Z</cp:lastPrinted>
  <dcterms:created xsi:type="dcterms:W3CDTF">2012-08-31T13:08:31Z</dcterms:created>
  <dcterms:modified xsi:type="dcterms:W3CDTF">2015-05-12T17:03:46Z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ffb20431-ac70-4acd-b52c-57420f4f95fa</vt:lpwstr>
  </property>
  <property fmtid="{D5CDD505-2E9C-101B-9397-08002B2CF9AE}" pid="3" name="ToyotaClassification">
    <vt:lpwstr>PROTECTED</vt:lpwstr>
  </property>
  <property fmtid="{D5CDD505-2E9C-101B-9397-08002B2CF9AE}" pid="4" name="ToyotaVisual Markings">
    <vt:lpwstr>Top Left</vt:lpwstr>
  </property>
</Properties>
</file>