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309" r:id="rId3"/>
    <p:sldId id="306" r:id="rId4"/>
    <p:sldId id="312" r:id="rId5"/>
    <p:sldId id="308" r:id="rId6"/>
    <p:sldId id="319" r:id="rId7"/>
    <p:sldId id="315" r:id="rId8"/>
    <p:sldId id="316" r:id="rId9"/>
    <p:sldId id="320" r:id="rId10"/>
    <p:sldId id="317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22" r:id="rId23"/>
    <p:sldId id="318" r:id="rId24"/>
    <p:sldId id="311" r:id="rId25"/>
  </p:sldIdLst>
  <p:sldSz cx="9144000" cy="51482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10" autoAdjust="0"/>
  </p:normalViewPr>
  <p:slideViewPr>
    <p:cSldViewPr>
      <p:cViewPr varScale="1">
        <p:scale>
          <a:sx n="95" d="100"/>
          <a:sy n="95" d="100"/>
        </p:scale>
        <p:origin x="726" y="84"/>
      </p:cViewPr>
      <p:guideLst>
        <p:guide orient="horz" pos="162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02BA7-B6BD-43C8-8544-AFCBDA25221C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462D0-90A5-449F-B7B2-D6A241B27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1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41989-3030-4CBE-82BE-7ACB059AE590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BEF14-F216-42F7-94B3-C407158914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45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6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8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925"/>
            <a:ext cx="2057400" cy="32975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925"/>
            <a:ext cx="6019800" cy="32975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87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374972"/>
            <a:ext cx="8229600" cy="78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77">
                <a:solidFill>
                  <a:srgbClr val="E7A614"/>
                </a:solidFill>
              </a:defRPr>
            </a:lvl1pPr>
            <a:lvl2pPr marL="343220" indent="0" algn="ctr">
              <a:buNone/>
            </a:lvl2pPr>
            <a:lvl3pPr marL="686440" indent="0" algn="ctr">
              <a:buNone/>
            </a:lvl3pPr>
            <a:lvl4pPr marL="1029660" indent="0" algn="ctr">
              <a:buNone/>
            </a:lvl4pPr>
            <a:lvl5pPr marL="1372880" indent="0" algn="ctr">
              <a:buNone/>
            </a:lvl5pPr>
            <a:lvl6pPr marL="1716100" indent="0" algn="ctr">
              <a:buNone/>
            </a:lvl6pPr>
            <a:lvl7pPr marL="2059320" indent="0" algn="ctr">
              <a:buNone/>
            </a:lvl7pPr>
            <a:lvl8pPr marL="2402540" indent="0" algn="ctr">
              <a:buNone/>
            </a:lvl8pPr>
            <a:lvl9pPr marL="274576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itle Placeholder 21"/>
          <p:cNvSpPr>
            <a:spLocks noGrp="1"/>
          </p:cNvSpPr>
          <p:nvPr>
            <p:ph type="title"/>
          </p:nvPr>
        </p:nvSpPr>
        <p:spPr>
          <a:xfrm>
            <a:off x="457200" y="1201262"/>
            <a:ext cx="8229600" cy="2002102"/>
          </a:xfrm>
          <a:prstGeom prst="rect">
            <a:avLst/>
          </a:prstGeom>
        </p:spPr>
        <p:txBody>
          <a:bodyPr anchor="b"/>
          <a:lstStyle>
            <a:lvl1pPr algn="ctr">
              <a:spcAft>
                <a:spcPts val="0"/>
              </a:spcAft>
              <a:defRPr sz="4129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3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06169"/>
            <a:ext cx="6324600" cy="858044"/>
          </a:xfrm>
        </p:spPr>
        <p:txBody>
          <a:bodyPr/>
          <a:lstStyle>
            <a:lvl1pPr>
              <a:defRPr sz="3003"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idx="1"/>
          </p:nvPr>
        </p:nvSpPr>
        <p:spPr>
          <a:xfrm>
            <a:off x="457200" y="1544479"/>
            <a:ext cx="8229600" cy="3031755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eaLnBrk="1" latinLnBrk="0" hangingPunct="1">
              <a:buClr>
                <a:srgbClr val="E7A614"/>
              </a:buClr>
              <a:buFont typeface="Arial"/>
              <a:buChar char="•"/>
              <a:defRPr sz="1877" b="0" cap="none">
                <a:effectLst/>
                <a:latin typeface="Calibri"/>
                <a:cs typeface="Calibri"/>
              </a:defRPr>
            </a:lvl1pPr>
            <a:lvl2pPr marL="343220">
              <a:buClr>
                <a:srgbClr val="E7A614"/>
              </a:buClr>
              <a:buFont typeface="Arial"/>
              <a:buChar char="•"/>
              <a:defRPr sz="1877">
                <a:solidFill>
                  <a:schemeClr val="tx1"/>
                </a:solidFill>
                <a:latin typeface="Calibri"/>
                <a:cs typeface="Calibri"/>
              </a:defRPr>
            </a:lvl2pPr>
            <a:lvl3pPr marL="686440">
              <a:buClr>
                <a:srgbClr val="E7A614"/>
              </a:buClr>
              <a:buFont typeface="Arial"/>
              <a:buChar char="•"/>
              <a:defRPr sz="1877">
                <a:solidFill>
                  <a:schemeClr val="tx1"/>
                </a:solidFill>
                <a:latin typeface="Calibri"/>
                <a:cs typeface="Calibri"/>
              </a:defRPr>
            </a:lvl3pPr>
            <a:lvl4pPr marL="1029660">
              <a:buClr>
                <a:srgbClr val="E7A614"/>
              </a:buClr>
              <a:buFont typeface="Arial"/>
              <a:buChar char="•"/>
              <a:defRPr sz="1877">
                <a:solidFill>
                  <a:schemeClr val="tx1"/>
                </a:solidFill>
                <a:latin typeface="Calibri"/>
                <a:cs typeface="Calibri"/>
              </a:defRPr>
            </a:lvl4pPr>
            <a:lvl5pPr marL="1372880">
              <a:buClr>
                <a:srgbClr val="E7A614"/>
              </a:buClr>
              <a:buFont typeface="Arial"/>
              <a:buChar char="•"/>
              <a:defRPr sz="1877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47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457200" y="3374972"/>
            <a:ext cx="8229600" cy="78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77">
                <a:solidFill>
                  <a:schemeClr val="tx1"/>
                </a:solidFill>
              </a:defRPr>
            </a:lvl1pPr>
            <a:lvl2pPr marL="343220" indent="0" algn="ctr">
              <a:buNone/>
            </a:lvl2pPr>
            <a:lvl3pPr marL="686440" indent="0" algn="ctr">
              <a:buNone/>
            </a:lvl3pPr>
            <a:lvl4pPr marL="1029660" indent="0" algn="ctr">
              <a:buNone/>
            </a:lvl4pPr>
            <a:lvl5pPr marL="1372880" indent="0" algn="ctr">
              <a:buNone/>
            </a:lvl5pPr>
            <a:lvl6pPr marL="1716100" indent="0" algn="ctr">
              <a:buNone/>
            </a:lvl6pPr>
            <a:lvl7pPr marL="2059320" indent="0" algn="ctr">
              <a:buNone/>
            </a:lvl7pPr>
            <a:lvl8pPr marL="2402540" indent="0" algn="ctr">
              <a:buNone/>
            </a:lvl8pPr>
            <a:lvl9pPr marL="274576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1487276"/>
            <a:ext cx="8229600" cy="1716088"/>
          </a:xfrm>
          <a:prstGeom prst="rect">
            <a:avLst/>
          </a:prstGeom>
        </p:spPr>
        <p:txBody>
          <a:bodyPr anchor="b"/>
          <a:lstStyle>
            <a:lvl1pPr algn="ctr">
              <a:spcAft>
                <a:spcPts val="0"/>
              </a:spcAft>
              <a:defRPr sz="3753" cap="all">
                <a:solidFill>
                  <a:srgbClr val="E7A61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12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2059305"/>
            <a:ext cx="3008313" cy="2539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39"/>
            </a:lvl1pPr>
            <a:lvl2pPr>
              <a:buNone/>
              <a:defRPr sz="901"/>
            </a:lvl2pPr>
            <a:lvl3pPr>
              <a:buNone/>
              <a:defRPr sz="751"/>
            </a:lvl3pPr>
            <a:lvl4pPr>
              <a:buNone/>
              <a:defRPr sz="676"/>
            </a:lvl4pPr>
            <a:lvl5pPr>
              <a:buNone/>
              <a:defRPr sz="676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2362200" y="206169"/>
            <a:ext cx="6324600" cy="858044"/>
          </a:xfrm>
          <a:prstGeom prst="rect">
            <a:avLst/>
          </a:prstGeom>
        </p:spPr>
        <p:txBody>
          <a:bodyPr/>
          <a:lstStyle>
            <a:lvl1pPr>
              <a:defRPr sz="3003"/>
            </a:lvl1pPr>
          </a:lstStyle>
          <a:p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idx="14"/>
          </p:nvPr>
        </p:nvSpPr>
        <p:spPr>
          <a:xfrm>
            <a:off x="3733800" y="2059305"/>
            <a:ext cx="4953000" cy="2516929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eaLnBrk="1" latinLnBrk="0" hangingPunct="1">
              <a:spcAft>
                <a:spcPts val="413"/>
              </a:spcAft>
              <a:buClr>
                <a:srgbClr val="E7A614"/>
              </a:buClr>
              <a:buFont typeface="Arial"/>
              <a:buChar char="•"/>
              <a:defRPr sz="1877" b="0" cap="none">
                <a:effectLst/>
                <a:latin typeface="Calibri"/>
                <a:cs typeface="Calibri"/>
              </a:defRPr>
            </a:lvl1pPr>
            <a:lvl2pPr marL="343220">
              <a:spcAft>
                <a:spcPts val="413"/>
              </a:spcAft>
              <a:buClr>
                <a:srgbClr val="E7A614"/>
              </a:buClr>
              <a:buFont typeface="Arial"/>
              <a:buChar char="•"/>
              <a:defRPr sz="1877">
                <a:solidFill>
                  <a:schemeClr val="tx1"/>
                </a:solidFill>
                <a:latin typeface="Calibri"/>
                <a:cs typeface="Calibri"/>
              </a:defRPr>
            </a:lvl2pPr>
            <a:lvl3pPr marL="686440">
              <a:spcAft>
                <a:spcPts val="413"/>
              </a:spcAft>
              <a:buClr>
                <a:srgbClr val="E7A614"/>
              </a:buClr>
              <a:buFont typeface="Arial"/>
              <a:buChar char="•"/>
              <a:defRPr sz="1877">
                <a:solidFill>
                  <a:schemeClr val="tx1"/>
                </a:solidFill>
                <a:latin typeface="Calibri"/>
                <a:cs typeface="Calibri"/>
              </a:defRPr>
            </a:lvl3pPr>
            <a:lvl4pPr marL="1029660">
              <a:spcAft>
                <a:spcPts val="413"/>
              </a:spcAft>
              <a:buClr>
                <a:srgbClr val="E7A614"/>
              </a:buClr>
              <a:buFont typeface="Arial"/>
              <a:buChar char="•"/>
              <a:defRPr sz="1877">
                <a:solidFill>
                  <a:schemeClr val="tx1"/>
                </a:solidFill>
                <a:latin typeface="Calibri"/>
                <a:cs typeface="Calibri"/>
              </a:defRPr>
            </a:lvl4pPr>
            <a:lvl5pPr marL="1372880">
              <a:spcAft>
                <a:spcPts val="413"/>
              </a:spcAft>
              <a:buClr>
                <a:srgbClr val="E7A614"/>
              </a:buClr>
              <a:buFont typeface="Arial"/>
              <a:buChar char="•"/>
              <a:defRPr sz="1877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1487276"/>
            <a:ext cx="8229600" cy="3432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77">
                <a:solidFill>
                  <a:srgbClr val="E7A614"/>
                </a:solidFill>
              </a:defRPr>
            </a:lvl1pPr>
            <a:lvl2pPr marL="343220" indent="0" algn="ctr">
              <a:buNone/>
            </a:lvl2pPr>
            <a:lvl3pPr marL="686440" indent="0" algn="ctr">
              <a:buNone/>
            </a:lvl3pPr>
            <a:lvl4pPr marL="1029660" indent="0" algn="ctr">
              <a:buNone/>
            </a:lvl4pPr>
            <a:lvl5pPr marL="1372880" indent="0" algn="ctr">
              <a:buNone/>
            </a:lvl5pPr>
            <a:lvl6pPr marL="1716100" indent="0" algn="ctr">
              <a:buNone/>
            </a:lvl6pPr>
            <a:lvl7pPr marL="2059320" indent="0" algn="ctr">
              <a:buNone/>
            </a:lvl7pPr>
            <a:lvl8pPr marL="2402540" indent="0" algn="ctr">
              <a:buNone/>
            </a:lvl8pPr>
            <a:lvl9pPr marL="274576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9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1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2138"/>
            <a:ext cx="4038600" cy="25502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2138"/>
            <a:ext cx="4038600" cy="25502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4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3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3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4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1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1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A591-F1F0-4203-A5F7-E7AF29538A7F}" type="datetimeFigureOut">
              <a:rPr lang="en-US" smtClean="0"/>
              <a:t>6/1/2015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91B87-D52B-40EB-824E-554C133F2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3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362200" y="206169"/>
            <a:ext cx="6324600" cy="8580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p3d prstMaterial="softEdge"/>
          </a:bodyPr>
          <a:lstStyle/>
          <a:p>
            <a:pPr lvl="0"/>
            <a:r>
              <a:rPr lang="en-US" altLang="en-US" smtClean="0"/>
              <a:t>Click to edit</a:t>
            </a:r>
            <a:br>
              <a:rPr lang="en-US" altLang="en-US" smtClean="0"/>
            </a:br>
            <a:r>
              <a:rPr lang="en-US" altLang="en-US" smtClean="0"/>
              <a:t>Master Title style</a:t>
            </a:r>
          </a:p>
        </p:txBody>
      </p:sp>
      <p:pic>
        <p:nvPicPr>
          <p:cNvPr id="102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455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3" b="1" kern="1200" cap="all">
          <a:ln w="6350">
            <a:noFill/>
          </a:ln>
          <a:solidFill>
            <a:schemeClr val="tx1"/>
          </a:solidFill>
          <a:effectLst>
            <a:outerShdw dist="50800" dir="27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3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3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3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3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343220" algn="ctr" rtl="0" fontAlgn="base">
        <a:spcBef>
          <a:spcPct val="0"/>
        </a:spcBef>
        <a:spcAft>
          <a:spcPct val="0"/>
        </a:spcAft>
        <a:defRPr sz="3003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686440" algn="ctr" rtl="0" fontAlgn="base">
        <a:spcBef>
          <a:spcPct val="0"/>
        </a:spcBef>
        <a:spcAft>
          <a:spcPct val="0"/>
        </a:spcAft>
        <a:defRPr sz="3003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029660" algn="ctr" rtl="0" fontAlgn="base">
        <a:spcBef>
          <a:spcPct val="0"/>
        </a:spcBef>
        <a:spcAft>
          <a:spcPct val="0"/>
        </a:spcAft>
        <a:defRPr sz="3003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372880" algn="ctr" rtl="0" fontAlgn="base">
        <a:spcBef>
          <a:spcPct val="0"/>
        </a:spcBef>
        <a:spcAft>
          <a:spcPct val="0"/>
        </a:spcAft>
        <a:defRPr sz="3003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57415" indent="-257415" algn="l" rtl="0" eaLnBrk="0" fontAlgn="base" hangingPunct="0">
        <a:spcBef>
          <a:spcPct val="0"/>
        </a:spcBef>
        <a:spcAft>
          <a:spcPts val="413"/>
        </a:spcAft>
        <a:buClr>
          <a:srgbClr val="E7A614"/>
        </a:buClr>
        <a:buSzPct val="100000"/>
        <a:buFont typeface="Arial" panose="020B0604020202020204" pitchFamily="34" charset="0"/>
        <a:buChar char="•"/>
        <a:defRPr sz="1652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343220" algn="l" rtl="0" eaLnBrk="0" fontAlgn="base" hangingPunct="0">
        <a:spcBef>
          <a:spcPct val="0"/>
        </a:spcBef>
        <a:spcAft>
          <a:spcPts val="413"/>
        </a:spcAft>
        <a:buClr>
          <a:srgbClr val="E7A614"/>
        </a:buClr>
        <a:buSzPct val="100000"/>
        <a:buFont typeface="Arial" panose="020B0604020202020204" pitchFamily="34" charset="0"/>
        <a:buChar char="•"/>
        <a:defRPr sz="1652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686440" algn="l" rtl="0" eaLnBrk="0" fontAlgn="base" hangingPunct="0">
        <a:spcBef>
          <a:spcPct val="0"/>
        </a:spcBef>
        <a:spcAft>
          <a:spcPts val="413"/>
        </a:spcAft>
        <a:buClr>
          <a:srgbClr val="E7A614"/>
        </a:buClr>
        <a:buSzPct val="100000"/>
        <a:buFont typeface="Arial" panose="020B0604020202020204" pitchFamily="34" charset="0"/>
        <a:buChar char="•"/>
        <a:defRPr sz="1652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029660" algn="l" rtl="0" eaLnBrk="0" fontAlgn="base" hangingPunct="0">
        <a:spcBef>
          <a:spcPct val="0"/>
        </a:spcBef>
        <a:spcAft>
          <a:spcPts val="413"/>
        </a:spcAft>
        <a:buClr>
          <a:srgbClr val="E7A614"/>
        </a:buClr>
        <a:buSzPct val="100000"/>
        <a:buFont typeface="Arial" panose="020B0604020202020204" pitchFamily="34" charset="0"/>
        <a:buChar char="•"/>
        <a:defRPr sz="1652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1372880" algn="l" rtl="0" eaLnBrk="0" fontAlgn="base" hangingPunct="0">
        <a:spcBef>
          <a:spcPct val="0"/>
        </a:spcBef>
        <a:spcAft>
          <a:spcPts val="413"/>
        </a:spcAft>
        <a:buClr>
          <a:srgbClr val="E7A614"/>
        </a:buClr>
        <a:buSzPct val="100000"/>
        <a:buFont typeface="Arial" panose="020B0604020202020204" pitchFamily="34" charset="0"/>
        <a:buChar char="•"/>
        <a:defRPr sz="1652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1324829" indent="-137288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1475846" indent="-13728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1" kern="1200">
          <a:solidFill>
            <a:schemeClr val="tx1"/>
          </a:solidFill>
          <a:latin typeface="+mn-lt"/>
          <a:ea typeface="+mn-ea"/>
          <a:cs typeface="+mn-cs"/>
        </a:defRPr>
      </a:lvl7pPr>
      <a:lvl8pPr marL="1626863" indent="-13728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1" kern="1200">
          <a:solidFill>
            <a:schemeClr val="tx1"/>
          </a:solidFill>
          <a:latin typeface="+mn-lt"/>
          <a:ea typeface="+mn-ea"/>
          <a:cs typeface="+mn-cs"/>
        </a:defRPr>
      </a:lvl8pPr>
      <a:lvl9pPr marL="1777880" indent="-13728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../../KYFAME/SecurityProcesses/FAME-KCTCS%20Data%20Sharing%20Agrmt-with%20logos.pdf" TargetMode="External"/><Relationship Id="rId2" Type="http://schemas.openxmlformats.org/officeDocument/2006/relationships/hyperlink" Target="../../KYFAME/SecurityProcesses/KYFAME%20education%20records%20release%20_Gateway.pdf" TargetMode="Externa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../AMT_Order.xlsx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://www.kyfame.com/" TargetMode="Externa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9.jpg"/><Relationship Id="rId39" Type="http://schemas.openxmlformats.org/officeDocument/2006/relationships/image" Target="../media/image62.jpg"/><Relationship Id="rId21" Type="http://schemas.openxmlformats.org/officeDocument/2006/relationships/image" Target="../media/image44.jpeg"/><Relationship Id="rId34" Type="http://schemas.openxmlformats.org/officeDocument/2006/relationships/image" Target="../media/image57.jpg"/><Relationship Id="rId42" Type="http://schemas.openxmlformats.org/officeDocument/2006/relationships/image" Target="../media/image65.jpg"/><Relationship Id="rId47" Type="http://schemas.openxmlformats.org/officeDocument/2006/relationships/image" Target="../media/image70.jpg"/><Relationship Id="rId50" Type="http://schemas.openxmlformats.org/officeDocument/2006/relationships/image" Target="../media/image73.jpg"/><Relationship Id="rId55" Type="http://schemas.openxmlformats.org/officeDocument/2006/relationships/image" Target="../media/image78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5" Type="http://schemas.openxmlformats.org/officeDocument/2006/relationships/image" Target="../media/image48.gif"/><Relationship Id="rId33" Type="http://schemas.openxmlformats.org/officeDocument/2006/relationships/image" Target="../media/image56.jpg"/><Relationship Id="rId38" Type="http://schemas.openxmlformats.org/officeDocument/2006/relationships/image" Target="../media/image61.jpg"/><Relationship Id="rId46" Type="http://schemas.openxmlformats.org/officeDocument/2006/relationships/image" Target="../media/image69.png"/><Relationship Id="rId2" Type="http://schemas.openxmlformats.org/officeDocument/2006/relationships/image" Target="../media/image3.jpeg"/><Relationship Id="rId16" Type="http://schemas.openxmlformats.org/officeDocument/2006/relationships/image" Target="../media/image39.jpg"/><Relationship Id="rId20" Type="http://schemas.openxmlformats.org/officeDocument/2006/relationships/image" Target="../media/image43.jpg"/><Relationship Id="rId29" Type="http://schemas.openxmlformats.org/officeDocument/2006/relationships/image" Target="../media/image52.jpg"/><Relationship Id="rId41" Type="http://schemas.openxmlformats.org/officeDocument/2006/relationships/image" Target="../media/image64.jpg"/><Relationship Id="rId54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47.jpg"/><Relationship Id="rId32" Type="http://schemas.openxmlformats.org/officeDocument/2006/relationships/image" Target="../media/image55.jpg"/><Relationship Id="rId37" Type="http://schemas.openxmlformats.org/officeDocument/2006/relationships/image" Target="../media/image60.jpg"/><Relationship Id="rId40" Type="http://schemas.openxmlformats.org/officeDocument/2006/relationships/image" Target="../media/image63.jpg"/><Relationship Id="rId45" Type="http://schemas.openxmlformats.org/officeDocument/2006/relationships/image" Target="../media/image68.jpg"/><Relationship Id="rId53" Type="http://schemas.openxmlformats.org/officeDocument/2006/relationships/image" Target="../media/image76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28" Type="http://schemas.openxmlformats.org/officeDocument/2006/relationships/image" Target="../media/image51.jpg"/><Relationship Id="rId36" Type="http://schemas.openxmlformats.org/officeDocument/2006/relationships/image" Target="../media/image59.jpg"/><Relationship Id="rId49" Type="http://schemas.openxmlformats.org/officeDocument/2006/relationships/image" Target="../media/image72.jpg"/><Relationship Id="rId57" Type="http://schemas.openxmlformats.org/officeDocument/2006/relationships/image" Target="../media/image80.jpg"/><Relationship Id="rId10" Type="http://schemas.openxmlformats.org/officeDocument/2006/relationships/image" Target="../media/image33.jpg"/><Relationship Id="rId19" Type="http://schemas.openxmlformats.org/officeDocument/2006/relationships/image" Target="../media/image42.jpg"/><Relationship Id="rId31" Type="http://schemas.openxmlformats.org/officeDocument/2006/relationships/image" Target="../media/image54.png"/><Relationship Id="rId44" Type="http://schemas.openxmlformats.org/officeDocument/2006/relationships/image" Target="../media/image67.jpg"/><Relationship Id="rId52" Type="http://schemas.openxmlformats.org/officeDocument/2006/relationships/image" Target="../media/image75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jpg"/><Relationship Id="rId27" Type="http://schemas.openxmlformats.org/officeDocument/2006/relationships/image" Target="../media/image50.jpg"/><Relationship Id="rId30" Type="http://schemas.openxmlformats.org/officeDocument/2006/relationships/image" Target="../media/image53.png"/><Relationship Id="rId35" Type="http://schemas.openxmlformats.org/officeDocument/2006/relationships/image" Target="../media/image58.jpeg"/><Relationship Id="rId43" Type="http://schemas.openxmlformats.org/officeDocument/2006/relationships/image" Target="../media/image66.jpg"/><Relationship Id="rId48" Type="http://schemas.openxmlformats.org/officeDocument/2006/relationships/image" Target="../media/image71.jpg"/><Relationship Id="rId56" Type="http://schemas.openxmlformats.org/officeDocument/2006/relationships/image" Target="../media/image79.jpg"/><Relationship Id="rId8" Type="http://schemas.openxmlformats.org/officeDocument/2006/relationships/image" Target="../media/image31.jpg"/><Relationship Id="rId51" Type="http://schemas.openxmlformats.org/officeDocument/2006/relationships/image" Target="../media/image74.gif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kctcs.edu/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kycareers.com/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hyperlink" Target="http://www.labor.ky.gov/Pages/LaborHome.aspx" TargetMode="External"/><Relationship Id="rId4" Type="http://schemas.openxmlformats.org/officeDocument/2006/relationships/hyperlink" Target="http://thinkkentucky.com/" TargetMode="Externa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kyfame.com/" TargetMode="Externa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-4068"/>
            <a:ext cx="9144000" cy="51482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209800" y="2570063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09" y="1431131"/>
            <a:ext cx="3865186" cy="9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39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31"/>
            <a:ext cx="9144000" cy="51482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209800" y="1278731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00" y="211368"/>
            <a:ext cx="3865186" cy="929803"/>
          </a:xfrm>
          <a:prstGeom prst="rect">
            <a:avLst/>
          </a:prstGeom>
        </p:spPr>
      </p:pic>
      <p:sp>
        <p:nvSpPr>
          <p:cNvPr id="13" name="TextBox 12"/>
          <p:cNvSpPr txBox="1">
            <a:spLocks/>
          </p:cNvSpPr>
          <p:nvPr/>
        </p:nvSpPr>
        <p:spPr>
          <a:xfrm>
            <a:off x="280007" y="1839851"/>
            <a:ext cx="436549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 smtClean="0">
                <a:solidFill>
                  <a:srgbClr val="B56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In-State Evaluation</a:t>
            </a:r>
          </a:p>
          <a:p>
            <a:pPr lvl="1"/>
            <a:r>
              <a:rPr lang="en-US" sz="1400" dirty="0" smtClean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2014: The </a:t>
            </a:r>
            <a:r>
              <a:rPr lang="en-US" sz="1400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of German </a:t>
            </a:r>
            <a:r>
              <a:rPr lang="en-US" sz="1400" dirty="0" smtClean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Chambers </a:t>
            </a:r>
            <a:r>
              <a:rPr lang="en-US" sz="1400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 smtClean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 </a:t>
            </a:r>
            <a:r>
              <a:rPr lang="en-US" sz="1400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smtClean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Industry’s (DIHK) conducted an in-state evaluation of AMT.</a:t>
            </a:r>
          </a:p>
          <a:p>
            <a:pPr lvl="1"/>
            <a:r>
              <a:rPr lang="en-US" sz="1400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400" dirty="0" smtClean="0">
              <a:solidFill>
                <a:srgbClr val="3634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smtClean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2015: AMT curriculum evaluated in Germany</a:t>
            </a:r>
          </a:p>
          <a:p>
            <a:pPr lvl="1"/>
            <a:endParaRPr lang="en-US" dirty="0">
              <a:solidFill>
                <a:srgbClr val="3634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 smtClean="0">
                <a:solidFill>
                  <a:srgbClr val="B56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lvl="1"/>
            <a:r>
              <a:rPr lang="en-US" sz="1400" dirty="0" smtClean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AMT degree will be recognized in United States and Germany.</a:t>
            </a:r>
            <a:endParaRPr lang="en-US" dirty="0" smtClean="0">
              <a:solidFill>
                <a:srgbClr val="3634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 smtClean="0">
              <a:solidFill>
                <a:srgbClr val="3634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363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400" dirty="0">
              <a:solidFill>
                <a:srgbClr val="B565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0145" y="1416292"/>
            <a:ext cx="484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1932"/>
                </a:solidFill>
                <a:latin typeface="Neo Sans Pro" panose="020B0504030504040204" pitchFamily="34" charset="0"/>
              </a:rPr>
              <a:t>KY FAME: German Dual Certification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60" y="2269331"/>
            <a:ext cx="4383087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9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3043" y="0"/>
            <a:ext cx="6177915" cy="4061407"/>
          </a:xfr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eaLnBrk="1" fontAlgn="auto" hangingPunct="1">
              <a:defRPr/>
            </a:pPr>
            <a:r>
              <a:rPr lang="en-US" dirty="0" smtClean="0">
                <a:ea typeface="+mj-ea"/>
                <a:cs typeface="+mj-cs"/>
              </a:rPr>
              <a:t>KYFAME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Education Partner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123" name="Subtitle 4"/>
          <p:cNvSpPr>
            <a:spLocks noGrp="1"/>
          </p:cNvSpPr>
          <p:nvPr>
            <p:ph type="subTitle" idx="1"/>
          </p:nvPr>
        </p:nvSpPr>
        <p:spPr bwMode="auto">
          <a:xfrm>
            <a:off x="1139825" y="2860146"/>
            <a:ext cx="6864350" cy="4576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eaLnBrk="1" hangingPunct="1"/>
            <a:r>
              <a:rPr lang="en-US" altLang="en-US" smtClean="0">
                <a:ea typeface="ＭＳ Ｐゴシック" panose="020B0600070205080204" pitchFamily="34" charset="-128"/>
              </a:rPr>
              <a:t>M. Dianne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Leveridge, PhD</a:t>
            </a:r>
          </a:p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KCTCS Director of Technical Programs</a:t>
            </a:r>
          </a:p>
        </p:txBody>
      </p:sp>
    </p:spTree>
    <p:extLst>
      <p:ext uri="{BB962C8B-B14F-4D97-AF65-F5344CB8AC3E}">
        <p14:creationId xmlns:p14="http://schemas.microsoft.com/office/powerpoint/2010/main" val="11668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KYFAME Model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043" y="1372870"/>
            <a:ext cx="6177915" cy="3031755"/>
          </a:xfrm>
        </p:spPr>
        <p:txBody>
          <a:bodyPr/>
          <a:lstStyle/>
          <a:p>
            <a:r>
              <a:rPr lang="en-US" dirty="0" smtClean="0"/>
              <a:t>Single delivery</a:t>
            </a:r>
          </a:p>
          <a:p>
            <a:r>
              <a:rPr lang="en-US" dirty="0"/>
              <a:t> </a:t>
            </a:r>
            <a:r>
              <a:rPr lang="en-US" dirty="0" smtClean="0"/>
              <a:t>Consistency</a:t>
            </a:r>
          </a:p>
          <a:p>
            <a:r>
              <a:rPr lang="en-US" dirty="0"/>
              <a:t> </a:t>
            </a:r>
            <a:r>
              <a:rPr lang="en-US" dirty="0" smtClean="0"/>
              <a:t>Safety</a:t>
            </a:r>
          </a:p>
          <a:p>
            <a:r>
              <a:rPr lang="en-US" dirty="0"/>
              <a:t> </a:t>
            </a:r>
            <a:r>
              <a:rPr lang="en-US" dirty="0" smtClean="0"/>
              <a:t>Curriculum</a:t>
            </a:r>
          </a:p>
          <a:p>
            <a:r>
              <a:rPr lang="en-US" dirty="0"/>
              <a:t> </a:t>
            </a:r>
            <a:r>
              <a:rPr lang="en-US" dirty="0" smtClean="0"/>
              <a:t>Program Sustainability</a:t>
            </a:r>
          </a:p>
          <a:p>
            <a:r>
              <a:rPr lang="en-US" dirty="0" smtClean="0"/>
              <a:t> Continuous Improvement</a:t>
            </a:r>
          </a:p>
          <a:p>
            <a:r>
              <a:rPr lang="en-US" dirty="0" smtClean="0"/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246094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3043" y="0"/>
            <a:ext cx="6177915" cy="4061407"/>
          </a:xfr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eaLnBrk="1" fontAlgn="auto" hangingPunct="1">
              <a:defRPr/>
            </a:pPr>
            <a:r>
              <a:rPr lang="en-US" sz="3003" dirty="0">
                <a:ea typeface="+mj-ea"/>
                <a:cs typeface="+mj-cs"/>
              </a:rPr>
              <a:t>Education Transformation</a:t>
            </a:r>
            <a:endParaRPr lang="en-US" sz="3003" dirty="0">
              <a:ea typeface="+mj-ea"/>
              <a:cs typeface="+mj-cs"/>
            </a:endParaRPr>
          </a:p>
        </p:txBody>
      </p:sp>
      <p:sp>
        <p:nvSpPr>
          <p:cNvPr id="6147" name="Subtitle 1"/>
          <p:cNvSpPr>
            <a:spLocks noGrp="1"/>
          </p:cNvSpPr>
          <p:nvPr>
            <p:ph type="subTitle" idx="1"/>
          </p:nvPr>
        </p:nvSpPr>
        <p:spPr bwMode="auto">
          <a:xfrm>
            <a:off x="1139825" y="2688537"/>
            <a:ext cx="6864350" cy="4004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KYFAME FACILITATED ACADEMIC APATATION</a:t>
            </a:r>
          </a:p>
        </p:txBody>
      </p:sp>
    </p:spTree>
    <p:extLst>
      <p:ext uri="{BB962C8B-B14F-4D97-AF65-F5344CB8AC3E}">
        <p14:creationId xmlns:p14="http://schemas.microsoft.com/office/powerpoint/2010/main" val="4561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4"/>
          <p:cNvSpPr>
            <a:spLocks noGrp="1"/>
          </p:cNvSpPr>
          <p:nvPr>
            <p:ph idx="1"/>
          </p:nvPr>
        </p:nvSpPr>
        <p:spPr bwMode="auto">
          <a:xfrm>
            <a:off x="1483043" y="1144058"/>
            <a:ext cx="6177915" cy="3031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Infrastructure Changes</a:t>
            </a:r>
          </a:p>
          <a:p>
            <a:pPr marL="0" indent="0">
              <a:buFont typeface="Arial" panose="020B0604020202020204" pitchFamily="34" charset="0"/>
              <a:buChar char="•"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Curriculum Changes</a:t>
            </a:r>
          </a:p>
          <a:p>
            <a:pPr marL="0" indent="0">
              <a:buFont typeface="Arial" panose="020B0604020202020204" pitchFamily="34" charset="0"/>
              <a:buChar char="•"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Mindset Changes</a:t>
            </a:r>
          </a:p>
          <a:p>
            <a:pPr marL="0" indent="0">
              <a:buFont typeface="Arial" panose="020B0604020202020204" pitchFamily="34" charset="0"/>
              <a:buChar char="•"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Quality &amp; Consistency</a:t>
            </a:r>
          </a:p>
          <a:p>
            <a:pPr marL="0" indent="0">
              <a:buNone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Char char="•"/>
            </a:pPr>
            <a:endParaRPr lang="en-US" altLang="en-US" sz="150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3042" y="114406"/>
            <a:ext cx="6406727" cy="457623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E7A614"/>
                </a:solidFill>
                <a:ea typeface="+mj-ea"/>
              </a:rPr>
              <a:t>Academic Adaptations </a:t>
            </a:r>
            <a:endParaRPr lang="en-US" dirty="0">
              <a:solidFill>
                <a:srgbClr val="E7A614"/>
              </a:solidFill>
              <a:ea typeface="+mj-ea"/>
            </a:endParaRPr>
          </a:p>
        </p:txBody>
      </p:sp>
      <p:sp>
        <p:nvSpPr>
          <p:cNvPr id="7172" name="Subtitle 10"/>
          <p:cNvSpPr txBox="1">
            <a:spLocks/>
          </p:cNvSpPr>
          <p:nvPr/>
        </p:nvSpPr>
        <p:spPr bwMode="auto">
          <a:xfrm>
            <a:off x="1483042" y="514826"/>
            <a:ext cx="6406727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ts val="413"/>
              </a:spcAft>
              <a:buClr>
                <a:srgbClr val="E7A614"/>
              </a:buClr>
              <a:buSzPct val="100000"/>
            </a:pPr>
            <a:r>
              <a:rPr lang="en-US" altLang="en-US" sz="1877" dirty="0">
                <a:solidFill>
                  <a:prstClr val="white"/>
                </a:solidFill>
                <a:latin typeface="Calibri" panose="020F0502020204030204" pitchFamily="34" charset="0"/>
              </a:rPr>
              <a:t>Education Purveyor Becomes Education Partner</a:t>
            </a:r>
          </a:p>
        </p:txBody>
      </p:sp>
    </p:spTree>
    <p:extLst>
      <p:ext uri="{BB962C8B-B14F-4D97-AF65-F5344CB8AC3E}">
        <p14:creationId xmlns:p14="http://schemas.microsoft.com/office/powerpoint/2010/main" val="8394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4"/>
          <p:cNvSpPr>
            <a:spLocks noGrp="1"/>
          </p:cNvSpPr>
          <p:nvPr>
            <p:ph type="body" idx="2"/>
          </p:nvPr>
        </p:nvSpPr>
        <p:spPr bwMode="auto">
          <a:xfrm>
            <a:off x="1512836" y="1169085"/>
            <a:ext cx="2258323" cy="25395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endParaRPr lang="en-US" altLang="en-US" sz="1126" dirty="0">
              <a:ea typeface="ＭＳ Ｐゴシック" panose="020B0600070205080204" pitchFamily="34" charset="-128"/>
              <a:hlinkClick r:id="rId2" action="ppaction://hlinkfile"/>
            </a:endParaRPr>
          </a:p>
          <a:p>
            <a:pPr algn="r" eaLnBrk="1" hangingPunct="1"/>
            <a:r>
              <a:rPr lang="en-US" altLang="en-US" sz="1126" dirty="0">
                <a:ea typeface="ＭＳ Ｐゴシック" panose="020B0600070205080204" pitchFamily="34" charset="-128"/>
                <a:hlinkClick r:id="rId2" action="ppaction://hlinkfile"/>
              </a:rPr>
              <a:t>KYFAME  FERPA Agreement</a:t>
            </a:r>
            <a:endParaRPr lang="en-US" altLang="en-US" sz="1126" dirty="0">
              <a:ea typeface="ＭＳ Ｐゴシック" panose="020B0600070205080204" pitchFamily="34" charset="-128"/>
            </a:endParaRPr>
          </a:p>
          <a:p>
            <a:pPr algn="r" eaLnBrk="1" hangingPunct="1"/>
            <a:endParaRPr lang="en-US" altLang="en-US" sz="1126" dirty="0">
              <a:ea typeface="ＭＳ Ｐゴシック" panose="020B0600070205080204" pitchFamily="34" charset="-128"/>
            </a:endParaRPr>
          </a:p>
          <a:p>
            <a:pPr algn="r" eaLnBrk="1" hangingPunct="1"/>
            <a:endParaRPr lang="en-US" altLang="en-US" sz="1126" dirty="0">
              <a:ea typeface="ＭＳ Ｐゴシック" panose="020B0600070205080204" pitchFamily="34" charset="-128"/>
            </a:endParaRPr>
          </a:p>
          <a:p>
            <a:pPr algn="r" eaLnBrk="1" hangingPunct="1"/>
            <a:r>
              <a:rPr lang="en-US" altLang="en-US" sz="1126" dirty="0">
                <a:ea typeface="ＭＳ Ｐゴシック" panose="020B0600070205080204" pitchFamily="34" charset="-128"/>
                <a:hlinkClick r:id="rId3" action="ppaction://hlinkfile"/>
              </a:rPr>
              <a:t>..\..\KYFAME\</a:t>
            </a:r>
            <a:r>
              <a:rPr lang="en-US" altLang="en-US" sz="1126" dirty="0" err="1">
                <a:ea typeface="ＭＳ Ｐゴシック" panose="020B0600070205080204" pitchFamily="34" charset="-128"/>
                <a:hlinkClick r:id="rId3" action="ppaction://hlinkfile"/>
              </a:rPr>
              <a:t>SecurityProcesses</a:t>
            </a:r>
            <a:r>
              <a:rPr lang="en-US" altLang="en-US" sz="1126" dirty="0">
                <a:ea typeface="ＭＳ Ｐゴシック" panose="020B0600070205080204" pitchFamily="34" charset="-128"/>
                <a:hlinkClick r:id="rId3" action="ppaction://hlinkfile"/>
              </a:rPr>
              <a:t>\FAME-KCTCS Data Sharing </a:t>
            </a:r>
            <a:r>
              <a:rPr lang="en-US" altLang="en-US" sz="1126" dirty="0" err="1">
                <a:ea typeface="ＭＳ Ｐゴシック" panose="020B0600070205080204" pitchFamily="34" charset="-128"/>
                <a:hlinkClick r:id="rId3" action="ppaction://hlinkfile"/>
              </a:rPr>
              <a:t>Agrmt</a:t>
            </a:r>
            <a:r>
              <a:rPr lang="en-US" altLang="en-US" sz="1126" dirty="0">
                <a:ea typeface="ＭＳ Ｐゴシック" panose="020B0600070205080204" pitchFamily="34" charset="-128"/>
                <a:hlinkClick r:id="rId3" action="ppaction://hlinkfile"/>
              </a:rPr>
              <a:t>-with logos.pdf</a:t>
            </a:r>
            <a:endParaRPr lang="en-US" altLang="en-US" sz="1126" dirty="0">
              <a:ea typeface="ＭＳ Ｐゴシック" panose="020B0600070205080204" pitchFamily="34" charset="-128"/>
            </a:endParaRPr>
          </a:p>
        </p:txBody>
      </p:sp>
      <p:sp>
        <p:nvSpPr>
          <p:cNvPr id="8195" name="Content Placeholder 5"/>
          <p:cNvSpPr>
            <a:spLocks noGrp="1"/>
          </p:cNvSpPr>
          <p:nvPr>
            <p:ph idx="14"/>
          </p:nvPr>
        </p:nvSpPr>
        <p:spPr bwMode="auto">
          <a:xfrm>
            <a:off x="3942768" y="1121416"/>
            <a:ext cx="3718190" cy="27683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Sharing student progress on a deep level requires strong FERPA Release and Data-Sharing Agreements.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Students agree to deeper exchange (FERPA)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Frequent employer-educator communication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Real-time progress reports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Employer classroom engagement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Cohort management</a:t>
            </a:r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Continuous Feedback &amp; Improvement</a:t>
            </a:r>
          </a:p>
          <a:p>
            <a:pPr marL="0" indent="0">
              <a:buFont typeface="Arial" panose="020B0604020202020204" pitchFamily="34" charset="0"/>
              <a:buChar char="•"/>
            </a:pPr>
            <a:endParaRPr lang="en-US" altLang="en-US" sz="150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ubtitle 10"/>
          <p:cNvSpPr>
            <a:spLocks noGrp="1"/>
          </p:cNvSpPr>
          <p:nvPr>
            <p:ph type="subTitle" idx="1"/>
          </p:nvPr>
        </p:nvSpPr>
        <p:spPr bwMode="auto">
          <a:xfrm>
            <a:off x="1483042" y="514826"/>
            <a:ext cx="6406727" cy="3432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Infrastructure Partnership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483042" y="114406"/>
            <a:ext cx="6406727" cy="457623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E7A614"/>
                </a:solidFill>
                <a:ea typeface="+mj-ea"/>
              </a:rPr>
              <a:t>Academic adaptation</a:t>
            </a:r>
            <a:endParaRPr lang="en-US" dirty="0">
              <a:solidFill>
                <a:srgbClr val="E7A614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203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4"/>
          <p:cNvSpPr>
            <a:spLocks noGrp="1"/>
          </p:cNvSpPr>
          <p:nvPr>
            <p:ph idx="1"/>
          </p:nvPr>
        </p:nvSpPr>
        <p:spPr bwMode="auto">
          <a:xfrm>
            <a:off x="1483043" y="1144058"/>
            <a:ext cx="6177915" cy="3031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 typeface="Arial" panose="020B0604020202020204" pitchFamily="34" charset="0"/>
              <a:buChar char="•"/>
            </a:pPr>
            <a:r>
              <a:rPr lang="en-US" altLang="en-US" sz="150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Curriculum Changes</a:t>
            </a: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Rich Curriculum:  68 – 71 Credit Hours required Board of Regents approval</a:t>
            </a: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Manufacturing Core Exercises</a:t>
            </a: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Personal Behaviors</a:t>
            </a: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Concept alignment with workplace</a:t>
            </a:r>
          </a:p>
          <a:p>
            <a:pPr marL="0" indent="0">
              <a:buFont typeface="Arial" panose="020B0604020202020204" pitchFamily="34" charset="0"/>
              <a:buChar char="•"/>
            </a:pPr>
            <a:endParaRPr lang="en-US" altLang="en-US" sz="150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3042" y="114406"/>
            <a:ext cx="6406727" cy="457623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E7A614"/>
                </a:solidFill>
                <a:ea typeface="+mj-ea"/>
              </a:rPr>
              <a:t>Curriculum changes</a:t>
            </a:r>
            <a:endParaRPr lang="en-US" dirty="0">
              <a:solidFill>
                <a:srgbClr val="E7A614"/>
              </a:solidFill>
              <a:ea typeface="+mj-ea"/>
            </a:endParaRPr>
          </a:p>
        </p:txBody>
      </p:sp>
      <p:sp>
        <p:nvSpPr>
          <p:cNvPr id="7172" name="Subtitle 10"/>
          <p:cNvSpPr txBox="1">
            <a:spLocks/>
          </p:cNvSpPr>
          <p:nvPr/>
        </p:nvSpPr>
        <p:spPr bwMode="auto">
          <a:xfrm>
            <a:off x="1483042" y="514826"/>
            <a:ext cx="6406727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ts val="413"/>
              </a:spcAft>
              <a:buClr>
                <a:srgbClr val="E7A614"/>
              </a:buClr>
              <a:buSzPct val="100000"/>
            </a:pPr>
            <a:r>
              <a:rPr lang="en-US" altLang="en-US" sz="1877" dirty="0">
                <a:solidFill>
                  <a:prstClr val="white"/>
                </a:solidFill>
                <a:latin typeface="Calibri" panose="020F0502020204030204" pitchFamily="34" charset="0"/>
              </a:rPr>
              <a:t>Education Purveyor Becomes Education Partner</a:t>
            </a:r>
          </a:p>
        </p:txBody>
      </p:sp>
    </p:spTree>
    <p:extLst>
      <p:ext uri="{BB962C8B-B14F-4D97-AF65-F5344CB8AC3E}">
        <p14:creationId xmlns:p14="http://schemas.microsoft.com/office/powerpoint/2010/main" val="41128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 developed based upon the Industrial Maintenance Technician AAS program</a:t>
            </a:r>
          </a:p>
          <a:p>
            <a:r>
              <a:rPr lang="en-US" dirty="0" smtClean="0"/>
              <a:t>December 2014 KCTCS Board of Regents approved credit hour exception</a:t>
            </a:r>
          </a:p>
          <a:p>
            <a:r>
              <a:rPr lang="en-US" dirty="0" smtClean="0"/>
              <a:t>MCE’s adopted into curriculum</a:t>
            </a:r>
          </a:p>
          <a:p>
            <a:r>
              <a:rPr lang="en-US" dirty="0" smtClean="0"/>
              <a:t>68 – 71 credit hours</a:t>
            </a:r>
          </a:p>
          <a:p>
            <a:r>
              <a:rPr lang="en-US" dirty="0" smtClean="0"/>
              <a:t>Link to AMT Track Order </a:t>
            </a:r>
            <a:r>
              <a:rPr lang="en-US" dirty="0" smtClean="0">
                <a:hlinkClick r:id="rId2" action="ppaction://hlinkfile"/>
              </a:rPr>
              <a:t>..\AMT_Order.xlsx</a:t>
            </a:r>
            <a:endParaRPr lang="en-US" dirty="0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1483042" y="114406"/>
            <a:ext cx="6406727" cy="457623"/>
          </a:xfrm>
          <a:prstGeom prst="rect">
            <a:avLst/>
          </a:prstGeom>
        </p:spPr>
        <p:txBody>
          <a:bodyPr vert="horz" wrap="square" lIns="68644" tIns="34322" rIns="68644" bIns="34322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ln w="6350">
                  <a:noFill/>
                </a:ln>
                <a:solidFill>
                  <a:schemeClr val="tx1"/>
                </a:solidFill>
                <a:effectLst>
                  <a:outerShdw dist="50800" dir="27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  <a:ea typeface="ＭＳ Ｐゴシック" pitchFamily="-65" charset="-128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003">
                <a:solidFill>
                  <a:srgbClr val="E7A614"/>
                </a:solidFill>
              </a:rPr>
              <a:t>Curriculum changes</a:t>
            </a:r>
            <a:endParaRPr lang="en-US" sz="3003" dirty="0">
              <a:solidFill>
                <a:srgbClr val="E7A614"/>
              </a:solidFill>
            </a:endParaRPr>
          </a:p>
        </p:txBody>
      </p:sp>
      <p:sp>
        <p:nvSpPr>
          <p:cNvPr id="7" name="Subtitle 10"/>
          <p:cNvSpPr txBox="1">
            <a:spLocks/>
          </p:cNvSpPr>
          <p:nvPr/>
        </p:nvSpPr>
        <p:spPr bwMode="auto">
          <a:xfrm>
            <a:off x="1483042" y="514826"/>
            <a:ext cx="6406727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ts val="413"/>
              </a:spcAft>
              <a:buClr>
                <a:srgbClr val="E7A614"/>
              </a:buClr>
              <a:buSzPct val="100000"/>
            </a:pPr>
            <a:r>
              <a:rPr lang="en-US" altLang="en-US" sz="1877" dirty="0">
                <a:solidFill>
                  <a:prstClr val="white"/>
                </a:solidFill>
                <a:latin typeface="Calibri" panose="020F0502020204030204" pitchFamily="34" charset="0"/>
              </a:rPr>
              <a:t>AMT Track Curriculum</a:t>
            </a:r>
          </a:p>
        </p:txBody>
      </p:sp>
    </p:spTree>
    <p:extLst>
      <p:ext uri="{BB962C8B-B14F-4D97-AF65-F5344CB8AC3E}">
        <p14:creationId xmlns:p14="http://schemas.microsoft.com/office/powerpoint/2010/main" val="26350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4"/>
          <p:cNvSpPr>
            <a:spLocks noGrp="1"/>
          </p:cNvSpPr>
          <p:nvPr>
            <p:ph idx="1"/>
          </p:nvPr>
        </p:nvSpPr>
        <p:spPr bwMode="auto">
          <a:xfrm>
            <a:off x="1483043" y="1144058"/>
            <a:ext cx="6177915" cy="3031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  <a:noAutofit/>
          </a:bodyPr>
          <a:lstStyle/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Schedule:  2 days campus; 3 days employer</a:t>
            </a:r>
          </a:p>
          <a:p>
            <a:pPr marL="85805" lvl="1">
              <a:buFont typeface="Arial" panose="020B0604020202020204" pitchFamily="34" charset="0"/>
              <a:buChar char="•"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Comprehensive content days</a:t>
            </a:r>
          </a:p>
          <a:p>
            <a:pPr marL="85805" lvl="1">
              <a:buFont typeface="Arial" panose="020B0604020202020204" pitchFamily="34" charset="0"/>
              <a:buChar char="•"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Workplace alignment</a:t>
            </a: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3042" y="114406"/>
            <a:ext cx="6406727" cy="457623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E7A614"/>
                </a:solidFill>
                <a:ea typeface="+mj-ea"/>
              </a:rPr>
              <a:t>Infrastructure changes</a:t>
            </a:r>
            <a:endParaRPr lang="en-US" dirty="0">
              <a:solidFill>
                <a:srgbClr val="E7A614"/>
              </a:solidFill>
              <a:ea typeface="+mj-ea"/>
            </a:endParaRPr>
          </a:p>
        </p:txBody>
      </p:sp>
      <p:sp>
        <p:nvSpPr>
          <p:cNvPr id="7172" name="Subtitle 10"/>
          <p:cNvSpPr txBox="1">
            <a:spLocks/>
          </p:cNvSpPr>
          <p:nvPr/>
        </p:nvSpPr>
        <p:spPr bwMode="auto">
          <a:xfrm>
            <a:off x="1483042" y="514826"/>
            <a:ext cx="6406727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ts val="413"/>
              </a:spcAft>
              <a:buClr>
                <a:srgbClr val="E7A614"/>
              </a:buClr>
              <a:buSzPct val="100000"/>
            </a:pPr>
            <a:r>
              <a:rPr lang="en-US" altLang="en-US" sz="1877" dirty="0">
                <a:solidFill>
                  <a:prstClr val="white"/>
                </a:solidFill>
                <a:latin typeface="Calibri" panose="020F0502020204030204" pitchFamily="34" charset="0"/>
              </a:rPr>
              <a:t>Education Purveyor Becomes Education Partner</a:t>
            </a:r>
          </a:p>
        </p:txBody>
      </p:sp>
    </p:spTree>
    <p:extLst>
      <p:ext uri="{BB962C8B-B14F-4D97-AF65-F5344CB8AC3E}">
        <p14:creationId xmlns:p14="http://schemas.microsoft.com/office/powerpoint/2010/main" val="17508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4"/>
          <p:cNvSpPr>
            <a:spLocks noGrp="1"/>
          </p:cNvSpPr>
          <p:nvPr>
            <p:ph idx="1"/>
          </p:nvPr>
        </p:nvSpPr>
        <p:spPr bwMode="auto">
          <a:xfrm>
            <a:off x="1483043" y="1144058"/>
            <a:ext cx="6177915" cy="3031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  <a:noAutofit/>
          </a:bodyPr>
          <a:lstStyle/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KYFAME Model Training (June, 2015)</a:t>
            </a:r>
          </a:p>
          <a:p>
            <a:pPr marL="85805" lvl="1">
              <a:buFont typeface="Arial" panose="020B0604020202020204" pitchFamily="34" charset="0"/>
              <a:buChar char="•"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Consistent delivery system-wide</a:t>
            </a:r>
          </a:p>
          <a:p>
            <a:pPr marL="85805" lvl="1">
              <a:buFont typeface="Arial" panose="020B0604020202020204" pitchFamily="34" charset="0"/>
              <a:buChar char="•"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Third party assessment</a:t>
            </a:r>
          </a:p>
          <a:p>
            <a:pPr marL="85805" lvl="1">
              <a:buFont typeface="Arial" panose="020B0604020202020204" pitchFamily="34" charset="0"/>
              <a:buChar char="•"/>
            </a:pP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85805" lvl="1">
              <a:buFont typeface="Arial" panose="020B0604020202020204" pitchFamily="34" charset="0"/>
              <a:buChar char="•"/>
            </a:pPr>
            <a:r>
              <a:rPr lang="en-US" altLang="en-US" sz="2402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Evaluation process</a:t>
            </a:r>
            <a:endParaRPr lang="en-US" altLang="en-US" sz="2402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3042" y="114406"/>
            <a:ext cx="6406727" cy="457623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E7A614"/>
                </a:solidFill>
                <a:ea typeface="+mj-ea"/>
              </a:rPr>
              <a:t>Quality &amp; Consistency</a:t>
            </a:r>
            <a:endParaRPr lang="en-US" dirty="0">
              <a:solidFill>
                <a:srgbClr val="E7A614"/>
              </a:solidFill>
              <a:ea typeface="+mj-ea"/>
            </a:endParaRPr>
          </a:p>
        </p:txBody>
      </p:sp>
      <p:sp>
        <p:nvSpPr>
          <p:cNvPr id="7172" name="Subtitle 10"/>
          <p:cNvSpPr txBox="1">
            <a:spLocks/>
          </p:cNvSpPr>
          <p:nvPr/>
        </p:nvSpPr>
        <p:spPr bwMode="auto">
          <a:xfrm>
            <a:off x="1483042" y="514826"/>
            <a:ext cx="6406727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ts val="413"/>
              </a:spcAft>
              <a:buClr>
                <a:srgbClr val="E7A614"/>
              </a:buClr>
              <a:buSzPct val="100000"/>
            </a:pPr>
            <a:r>
              <a:rPr lang="en-US" altLang="en-US" sz="1877" dirty="0">
                <a:solidFill>
                  <a:prstClr val="white"/>
                </a:solidFill>
                <a:latin typeface="Calibri" panose="020F0502020204030204" pitchFamily="34" charset="0"/>
              </a:rPr>
              <a:t>Education Purveyor Becomes Education Partner</a:t>
            </a:r>
          </a:p>
        </p:txBody>
      </p:sp>
    </p:spTree>
    <p:extLst>
      <p:ext uri="{BB962C8B-B14F-4D97-AF65-F5344CB8AC3E}">
        <p14:creationId xmlns:p14="http://schemas.microsoft.com/office/powerpoint/2010/main" val="160388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-4068"/>
            <a:ext cx="9144000" cy="514826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274768" y="1356607"/>
            <a:ext cx="247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1278731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00" y="211368"/>
            <a:ext cx="3865186" cy="929803"/>
          </a:xfrm>
          <a:prstGeom prst="rect">
            <a:avLst/>
          </a:prstGeom>
        </p:spPr>
      </p:pic>
      <p:sp>
        <p:nvSpPr>
          <p:cNvPr id="7" name="TextBox 6"/>
          <p:cNvSpPr txBox="1">
            <a:spLocks/>
          </p:cNvSpPr>
          <p:nvPr/>
        </p:nvSpPr>
        <p:spPr>
          <a:xfrm>
            <a:off x="164593" y="1803814"/>
            <a:ext cx="81412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Originated in 20 year continuing education program at Toyota </a:t>
            </a:r>
          </a:p>
          <a:p>
            <a:pPr defTabSz="457154"/>
            <a:endParaRPr lang="en-US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 FAME industry partnership launched in 2009.</a:t>
            </a:r>
          </a:p>
          <a:p>
            <a:pPr marL="742950" lvl="1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manufacturers in the Bluegrass region</a:t>
            </a:r>
          </a:p>
          <a:p>
            <a:pPr lvl="1" defTabSz="457154"/>
            <a:endParaRPr lang="en-US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student sponsorship program at Bluegrass Community &amp; Technical College in 2010</a:t>
            </a:r>
          </a:p>
          <a:p>
            <a:pPr marL="742950" lvl="1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companies</a:t>
            </a:r>
          </a:p>
          <a:p>
            <a:pPr marL="742950" lvl="1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sponsored students</a:t>
            </a:r>
          </a:p>
          <a:p>
            <a:pPr lvl="1" defTabSz="457154"/>
            <a:endParaRPr lang="en-US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 Beshear announced state organization in January 2015</a:t>
            </a:r>
          </a:p>
          <a:p>
            <a:pPr marL="742950" lvl="1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level board of directors</a:t>
            </a:r>
          </a:p>
          <a:p>
            <a:pPr marL="742950" lvl="1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companies committed to sponsor over 20 students in fall of 2015</a:t>
            </a:r>
          </a:p>
          <a:p>
            <a:pPr marL="742950" lvl="1" indent="-285750" defTabSz="457154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to create chapters in each workforce investment area by end of 2015</a:t>
            </a:r>
          </a:p>
          <a:p>
            <a:pPr lvl="1" defTabSz="457154"/>
            <a:endParaRPr lang="en-US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154"/>
            <a:endParaRPr lang="en-US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154">
              <a:buFontTx/>
              <a:buChar char="-"/>
            </a:pPr>
            <a:endParaRPr lang="en-US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154">
              <a:buFontTx/>
              <a:buChar char="-"/>
            </a:pPr>
            <a:endParaRPr lang="en-US" sz="1600" dirty="0" smtClean="0">
              <a:solidFill>
                <a:srgbClr val="006E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54"/>
            <a:r>
              <a:rPr lang="en-US" sz="1000" b="1" dirty="0">
                <a:solidFill>
                  <a:srgbClr val="006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0" b="1" dirty="0">
                <a:solidFill>
                  <a:srgbClr val="006EB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rgbClr val="006E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738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Employer-education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Novel partnership</a:t>
            </a:r>
          </a:p>
          <a:p>
            <a:r>
              <a:rPr lang="en-US" dirty="0" smtClean="0"/>
              <a:t>Conversation changes</a:t>
            </a:r>
          </a:p>
          <a:p>
            <a:r>
              <a:rPr lang="en-US" dirty="0" smtClean="0"/>
              <a:t>Participation changes</a:t>
            </a:r>
          </a:p>
          <a:p>
            <a:r>
              <a:rPr lang="en-US" dirty="0" smtClean="0"/>
              <a:t>Partnership instead of prescriptive</a:t>
            </a:r>
          </a:p>
          <a:p>
            <a:r>
              <a:rPr lang="en-US" dirty="0" smtClean="0"/>
              <a:t>Problem-solving </a:t>
            </a:r>
            <a:endParaRPr lang="en-US" dirty="0"/>
          </a:p>
          <a:p>
            <a:r>
              <a:rPr lang="en-US" dirty="0" smtClean="0"/>
              <a:t>Collaboration instead of </a:t>
            </a:r>
            <a:r>
              <a:rPr lang="en-US" dirty="0" err="1" smtClean="0"/>
              <a:t>siloism</a:t>
            </a:r>
            <a:endParaRPr lang="en-US" dirty="0" smtClean="0"/>
          </a:p>
          <a:p>
            <a:r>
              <a:rPr lang="en-US" dirty="0" smtClean="0"/>
              <a:t>Employer = customer</a:t>
            </a:r>
          </a:p>
        </p:txBody>
      </p:sp>
    </p:spTree>
    <p:extLst>
      <p:ext uri="{BB962C8B-B14F-4D97-AF65-F5344CB8AC3E}">
        <p14:creationId xmlns:p14="http://schemas.microsoft.com/office/powerpoint/2010/main" val="1811009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134065" y="1881754"/>
            <a:ext cx="5382720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Fiscal Agent</a:t>
            </a:r>
            <a:endParaRPr lang="en-US" dirty="0">
              <a:solidFill>
                <a:srgbClr val="9BBB59">
                  <a:lumMod val="75000"/>
                </a:srgbClr>
              </a:solidFill>
              <a:latin typeface="Lato Black"/>
              <a:cs typeface="Lato Blac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1278731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00" y="211368"/>
            <a:ext cx="3865186" cy="9298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2176" y="1301388"/>
            <a:ext cx="4871449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prstClr val="black"/>
                </a:solidFill>
              </a:rPr>
              <a:t>KY Association of Manufacturers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4065" y="2379661"/>
            <a:ext cx="3954294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prstClr val="black"/>
                </a:solidFill>
                <a:hlinkClick r:id="rId4"/>
              </a:rPr>
              <a:t>Resource Management</a:t>
            </a:r>
            <a:endParaRPr lang="en-US" dirty="0">
              <a:solidFill>
                <a:srgbClr val="9BBB59">
                  <a:lumMod val="75000"/>
                </a:srgbClr>
              </a:solidFill>
              <a:latin typeface="Lato Black"/>
              <a:cs typeface="Lato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4065" y="2875956"/>
            <a:ext cx="3954294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Conferences</a:t>
            </a:r>
            <a:endParaRPr lang="en-US" dirty="0">
              <a:solidFill>
                <a:srgbClr val="9BBB59">
                  <a:lumMod val="75000"/>
                </a:srgbClr>
              </a:solidFill>
              <a:latin typeface="Lato Black"/>
              <a:cs typeface="Lato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4065" y="3345723"/>
            <a:ext cx="3954294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Advocacy</a:t>
            </a:r>
            <a:endParaRPr lang="en-US" dirty="0">
              <a:solidFill>
                <a:srgbClr val="9BBB59">
                  <a:lumMod val="75000"/>
                </a:srgbClr>
              </a:solidFill>
              <a:latin typeface="Lato Black"/>
              <a:cs typeface="Lato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097315"/>
            <a:ext cx="3429000" cy="15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" y="45183"/>
            <a:ext cx="9144000" cy="51482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133600" y="1583531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009" y="494998"/>
            <a:ext cx="3865186" cy="92980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12131"/>
            <a:ext cx="609600" cy="406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40" y="2684463"/>
            <a:ext cx="723900" cy="482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36931"/>
            <a:ext cx="727500" cy="485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00" y="2650330"/>
            <a:ext cx="835253" cy="55683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65" y="1770638"/>
            <a:ext cx="723900" cy="4826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46" y="2300481"/>
            <a:ext cx="1071218" cy="52724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490164"/>
            <a:ext cx="690768" cy="4605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86" y="4402930"/>
            <a:ext cx="736913" cy="49127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06" y="1330897"/>
            <a:ext cx="800100" cy="5334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3" y="2859416"/>
            <a:ext cx="704339" cy="46955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52" y="3345586"/>
            <a:ext cx="724584" cy="48305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" y="4132205"/>
            <a:ext cx="762000" cy="762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15" y="4141717"/>
            <a:ext cx="1147762" cy="33304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59" y="2477333"/>
            <a:ext cx="692439" cy="46162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30" y="1633499"/>
            <a:ext cx="815961" cy="54397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76" y="4613358"/>
            <a:ext cx="705395" cy="47026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3" y="2296287"/>
            <a:ext cx="723900" cy="482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40" y="3568509"/>
            <a:ext cx="878696" cy="37677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99" y="439586"/>
            <a:ext cx="866745" cy="57783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09" y="4117414"/>
            <a:ext cx="723195" cy="48213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80" y="3568380"/>
            <a:ext cx="787002" cy="52466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66" y="2088991"/>
            <a:ext cx="807225" cy="24636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42" y="2987667"/>
            <a:ext cx="769747" cy="51316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26" y="3921120"/>
            <a:ext cx="1084612" cy="39255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" y="1082819"/>
            <a:ext cx="838202" cy="55880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542" y="3080941"/>
            <a:ext cx="847631" cy="41989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610273"/>
            <a:ext cx="1438275" cy="42862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88" y="4698860"/>
            <a:ext cx="884209" cy="31035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78" y="4513205"/>
            <a:ext cx="884724" cy="58981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41" y="3937678"/>
            <a:ext cx="1368994" cy="359439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85" y="980104"/>
            <a:ext cx="841932" cy="56128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50" y="4489541"/>
            <a:ext cx="867285" cy="57819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60" y="1821231"/>
            <a:ext cx="884724" cy="589816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" y="3433554"/>
            <a:ext cx="827887" cy="55192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21" y="3172728"/>
            <a:ext cx="805877" cy="53725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60" y="3896154"/>
            <a:ext cx="898659" cy="59910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2" y="3153293"/>
            <a:ext cx="869392" cy="579595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3861492"/>
            <a:ext cx="841932" cy="56128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57" y="2571338"/>
            <a:ext cx="740076" cy="493384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90" y="3303816"/>
            <a:ext cx="838202" cy="55880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6" y="949562"/>
            <a:ext cx="736719" cy="491146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31" y="1936036"/>
            <a:ext cx="957143" cy="63809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55990"/>
            <a:ext cx="1554873" cy="24005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74" y="1641620"/>
            <a:ext cx="838202" cy="55880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93" y="2022630"/>
            <a:ext cx="827251" cy="55150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54" y="3183844"/>
            <a:ext cx="957143" cy="63809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8" y="300230"/>
            <a:ext cx="1043544" cy="50686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11" y="2396499"/>
            <a:ext cx="799411" cy="419691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09" y="362796"/>
            <a:ext cx="1200475" cy="278256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81" y="4667119"/>
            <a:ext cx="688127" cy="45875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79" y="4397788"/>
            <a:ext cx="774916" cy="77491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62" y="2724609"/>
            <a:ext cx="638193" cy="425462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66" y="4007165"/>
            <a:ext cx="732143" cy="48809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8" y="2909635"/>
            <a:ext cx="727978" cy="48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133600" y="1583531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009" y="494998"/>
            <a:ext cx="3865186" cy="9298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4802" y="2255534"/>
            <a:ext cx="5181599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</a:rPr>
              <a:t>THAN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en-US" sz="5400" b="1" dirty="0" smtClean="0"/>
              <a:t> 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Y</a:t>
            </a:r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</a:rPr>
              <a:t>OU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-4068"/>
            <a:ext cx="9144000" cy="5148263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2971800" y="1616270"/>
            <a:ext cx="55460" cy="3108219"/>
          </a:xfrm>
          <a:custGeom>
            <a:avLst/>
            <a:gdLst>
              <a:gd name="connsiteX0" fmla="*/ 0 w 55460"/>
              <a:gd name="connsiteY0" fmla="*/ 0 h 1519481"/>
              <a:gd name="connsiteX1" fmla="*/ 11092 w 55460"/>
              <a:gd name="connsiteY1" fmla="*/ 632193 h 1519481"/>
              <a:gd name="connsiteX2" fmla="*/ 16638 w 55460"/>
              <a:gd name="connsiteY2" fmla="*/ 726467 h 1519481"/>
              <a:gd name="connsiteX3" fmla="*/ 55460 w 55460"/>
              <a:gd name="connsiteY3" fmla="*/ 770831 h 1519481"/>
              <a:gd name="connsiteX4" fmla="*/ 5546 w 55460"/>
              <a:gd name="connsiteY4" fmla="*/ 793014 h 1519481"/>
              <a:gd name="connsiteX5" fmla="*/ 5546 w 55460"/>
              <a:gd name="connsiteY5" fmla="*/ 793014 h 1519481"/>
              <a:gd name="connsiteX6" fmla="*/ 0 w 55460"/>
              <a:gd name="connsiteY6" fmla="*/ 1513935 h 1519481"/>
              <a:gd name="connsiteX7" fmla="*/ 0 w 55460"/>
              <a:gd name="connsiteY7" fmla="*/ 1519481 h 1519481"/>
              <a:gd name="connsiteX8" fmla="*/ 0 w 55460"/>
              <a:gd name="connsiteY8" fmla="*/ 1519481 h 1519481"/>
              <a:gd name="connsiteX9" fmla="*/ 0 w 55460"/>
              <a:gd name="connsiteY9" fmla="*/ 1519481 h 151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460" h="1519481">
                <a:moveTo>
                  <a:pt x="0" y="0"/>
                </a:moveTo>
                <a:lnTo>
                  <a:pt x="11092" y="632193"/>
                </a:lnTo>
                <a:lnTo>
                  <a:pt x="16638" y="726467"/>
                </a:lnTo>
                <a:lnTo>
                  <a:pt x="55460" y="770831"/>
                </a:lnTo>
                <a:lnTo>
                  <a:pt x="5546" y="793014"/>
                </a:lnTo>
                <a:lnTo>
                  <a:pt x="5546" y="793014"/>
                </a:lnTo>
                <a:cubicBezTo>
                  <a:pt x="3697" y="1033321"/>
                  <a:pt x="1849" y="1273628"/>
                  <a:pt x="0" y="1513935"/>
                </a:cubicBezTo>
                <a:lnTo>
                  <a:pt x="0" y="1519481"/>
                </a:lnTo>
                <a:lnTo>
                  <a:pt x="0" y="1519481"/>
                </a:lnTo>
                <a:lnTo>
                  <a:pt x="0" y="1519481"/>
                </a:lnTo>
              </a:path>
            </a:pathLst>
          </a:cu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1278731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00" y="211368"/>
            <a:ext cx="3865186" cy="929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91" y="1580900"/>
            <a:ext cx="5777670" cy="31135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7939" y="1735931"/>
            <a:ext cx="250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State Board of Directors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939" y="2172586"/>
            <a:ext cx="2508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Chapters:</a:t>
            </a:r>
          </a:p>
          <a:p>
            <a:r>
              <a:rPr lang="en-US" b="1" dirty="0" smtClean="0"/>
              <a:t>    - Bluegrass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- Greater Louisville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- Northern KY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- Lincoln Trail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- Greater Owensboro </a:t>
            </a:r>
          </a:p>
          <a:p>
            <a:r>
              <a:rPr lang="en-US" b="1" dirty="0"/>
              <a:t>	</a:t>
            </a:r>
            <a:endParaRPr lang="en-US" b="1" dirty="0" smtClean="0"/>
          </a:p>
          <a:p>
            <a:r>
              <a:rPr lang="en-US" b="1" dirty="0"/>
              <a:t>	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11176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31"/>
            <a:ext cx="9144000" cy="514826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74453" y="2653913"/>
            <a:ext cx="3693267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b="1" dirty="0" smtClean="0"/>
              <a:t>Kentucky Community &amp; Technical College System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13280" y="1683423"/>
            <a:ext cx="3954294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Employers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453" y="2365270"/>
            <a:ext cx="464917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Kentucky Cabinet for Economic Development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Lato Black"/>
              <a:cs typeface="Lato Blac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1278731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00" y="211368"/>
            <a:ext cx="3865186" cy="9298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2176" y="1301388"/>
            <a:ext cx="369326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Partners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502811"/>
            <a:ext cx="3810000" cy="2628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3280" y="2007140"/>
            <a:ext cx="3954294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Students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453" y="3330929"/>
            <a:ext cx="3954294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Kentucky Association of Manufacturers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1967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31"/>
            <a:ext cx="9144000" cy="514826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74453" y="3216186"/>
            <a:ext cx="369326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b="1" dirty="0" smtClean="0"/>
              <a:t>German Dual Certification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74453" y="1752452"/>
            <a:ext cx="5382720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Economic and Workforce Development Strategy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453" y="2704227"/>
            <a:ext cx="4649172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Chapter Development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Lato Black"/>
              <a:cs typeface="Lato Black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1278731"/>
            <a:ext cx="4604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00" y="211368"/>
            <a:ext cx="3865186" cy="9298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2176" y="1301388"/>
            <a:ext cx="4871449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KY Cabinet for Economic Development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74453" y="2223746"/>
            <a:ext cx="3954294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Marketing KY FAME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Lato Black"/>
              <a:cs typeface="Lato Black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8746" y="3488531"/>
            <a:ext cx="3372253" cy="114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75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3"/>
          <a:stretch/>
        </p:blipFill>
        <p:spPr>
          <a:xfrm>
            <a:off x="5286374" y="95"/>
            <a:ext cx="3857625" cy="51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6" b="11727"/>
          <a:stretch/>
        </p:blipFill>
        <p:spPr>
          <a:xfrm>
            <a:off x="0" y="3412150"/>
            <a:ext cx="2345734" cy="1736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5" t="29168" r="11317" b="164"/>
          <a:stretch/>
        </p:blipFill>
        <p:spPr>
          <a:xfrm>
            <a:off x="-9526" y="1551781"/>
            <a:ext cx="2355259" cy="1784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" b="355"/>
          <a:stretch/>
        </p:blipFill>
        <p:spPr>
          <a:xfrm>
            <a:off x="2449004" y="1964531"/>
            <a:ext cx="2742122" cy="318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2355259" cy="1492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/>
          <a:stretch/>
        </p:blipFill>
        <p:spPr>
          <a:xfrm>
            <a:off x="2449004" y="0"/>
            <a:ext cx="2742122" cy="1891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0199" y="2955131"/>
            <a:ext cx="3733799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CLASS </a:t>
            </a:r>
            <a:r>
              <a:rPr lang="en-US" sz="2800" b="1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  <a:endParaRPr lang="en-US" sz="2800" b="1" baseline="300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Kentucky’s </a:t>
            </a:r>
            <a:r>
              <a:rPr lang="en-US" b="1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workforce produces cutting-edge products that have revolutionized the </a:t>
            </a:r>
            <a:r>
              <a:rPr lang="en-US" b="1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en-US" b="1" baseline="30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b="1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Kentucky Skills Network is Kentucky’s workforce system and provides employers with world-class customer service and quality resources.</a:t>
            </a:r>
          </a:p>
          <a:p>
            <a:endParaRPr lang="en-US" b="1" baseline="3000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jbenton\AppData\Local\Microsoft\Windows\Temporary Internet Files\Content.Outlook\4VCZ8TZW\Kentucky_Skills_Network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61" y="498647"/>
            <a:ext cx="1602874" cy="136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49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396"/>
            <a:ext cx="9144793" cy="5145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3"/>
          <a:stretch/>
        </p:blipFill>
        <p:spPr>
          <a:xfrm>
            <a:off x="3714752" y="95"/>
            <a:ext cx="5429248" cy="51480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14419" y="364331"/>
            <a:ext cx="3429914" cy="2291492"/>
            <a:chOff x="4839552" y="1559644"/>
            <a:chExt cx="3429914" cy="2291492"/>
          </a:xfrm>
        </p:grpSpPr>
        <p:grpSp>
          <p:nvGrpSpPr>
            <p:cNvPr id="13" name="Group 12"/>
            <p:cNvGrpSpPr/>
            <p:nvPr/>
          </p:nvGrpSpPr>
          <p:grpSpPr>
            <a:xfrm>
              <a:off x="4839552" y="1559644"/>
              <a:ext cx="3429914" cy="2291492"/>
              <a:chOff x="5449152" y="1897127"/>
              <a:chExt cx="3429914" cy="2291492"/>
            </a:xfrm>
          </p:grpSpPr>
          <p:sp>
            <p:nvSpPr>
              <p:cNvPr id="16" name="Hexagon 15"/>
              <p:cNvSpPr/>
              <p:nvPr/>
            </p:nvSpPr>
            <p:spPr>
              <a:xfrm>
                <a:off x="7660872" y="1897127"/>
                <a:ext cx="1218194" cy="1050168"/>
              </a:xfrm>
              <a:prstGeom prst="hexagon">
                <a:avLst/>
              </a:prstGeom>
              <a:gradFill>
                <a:gsLst>
                  <a:gs pos="0">
                    <a:srgbClr val="5E9EFF"/>
                  </a:gs>
                  <a:gs pos="44000">
                    <a:srgbClr val="85C2FF"/>
                  </a:gs>
                </a:gsLst>
                <a:lin ang="12000000" scaled="0"/>
              </a:gra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srgbClr val="1F497D">
                      <a:lumMod val="20000"/>
                      <a:lumOff val="80000"/>
                    </a:srgbClr>
                  </a:solidFill>
                </a:endParaRPr>
              </a:p>
            </p:txBody>
          </p:sp>
          <p:sp>
            <p:nvSpPr>
              <p:cNvPr id="18" name="Hexagon 17"/>
              <p:cNvSpPr/>
              <p:nvPr/>
            </p:nvSpPr>
            <p:spPr>
              <a:xfrm>
                <a:off x="5449152" y="3138449"/>
                <a:ext cx="1218194" cy="1050168"/>
              </a:xfrm>
              <a:prstGeom prst="hexagon">
                <a:avLst/>
              </a:prstGeom>
              <a:gradFill>
                <a:gsLst>
                  <a:gs pos="0">
                    <a:srgbClr val="5E9EFF"/>
                  </a:gs>
                  <a:gs pos="44000">
                    <a:srgbClr val="85C2FF"/>
                  </a:gs>
                </a:gsLst>
                <a:lin ang="12000000" scaled="0"/>
              </a:gra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srgbClr val="1F497D">
                      <a:lumMod val="20000"/>
                      <a:lumOff val="80000"/>
                    </a:srgbClr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499476" y="2676800"/>
                <a:ext cx="210036" cy="85148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Hexagon 19"/>
              <p:cNvSpPr/>
              <p:nvPr/>
            </p:nvSpPr>
            <p:spPr>
              <a:xfrm>
                <a:off x="6554060" y="2493156"/>
                <a:ext cx="1218194" cy="1050168"/>
              </a:xfrm>
              <a:prstGeom prst="hexagon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srgbClr val="1F497D">
                      <a:lumMod val="20000"/>
                      <a:lumOff val="80000"/>
                    </a:srgbClr>
                  </a:solidFill>
                </a:endParaRPr>
              </a:p>
            </p:txBody>
          </p:sp>
          <p:sp>
            <p:nvSpPr>
              <p:cNvPr id="22" name="Hexagon 21"/>
              <p:cNvSpPr/>
              <p:nvPr/>
            </p:nvSpPr>
            <p:spPr>
              <a:xfrm>
                <a:off x="5453761" y="1897127"/>
                <a:ext cx="1218194" cy="1050168"/>
              </a:xfrm>
              <a:prstGeom prst="hexagon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srgbClr val="1F497D">
                      <a:lumMod val="20000"/>
                      <a:lumOff val="80000"/>
                    </a:srgbClr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flipV="1">
                <a:off x="6531769" y="3315873"/>
                <a:ext cx="177743" cy="7264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4" descr="Kentucky Cabinet for Economic Development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0736" y="2297690"/>
                <a:ext cx="819499" cy="295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Kentucky Career Center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8512" y="2221880"/>
                <a:ext cx="788691" cy="397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8" descr="KCTCS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8512" y="3408909"/>
                <a:ext cx="733425" cy="542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7" name="Straight Connector 26"/>
              <p:cNvCxnSpPr/>
              <p:nvPr/>
            </p:nvCxnSpPr>
            <p:spPr>
              <a:xfrm>
                <a:off x="7615238" y="3315873"/>
                <a:ext cx="228419" cy="93036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Hexagon 28"/>
              <p:cNvSpPr/>
              <p:nvPr/>
            </p:nvSpPr>
            <p:spPr>
              <a:xfrm>
                <a:off x="7660872" y="3138451"/>
                <a:ext cx="1218194" cy="1050168"/>
              </a:xfrm>
              <a:prstGeom prst="hexagon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srgbClr val="1F497D">
                      <a:lumMod val="20000"/>
                      <a:lumOff val="80000"/>
                    </a:srgbClr>
                  </a:solidFill>
                </a:endParaRPr>
              </a:p>
            </p:txBody>
          </p:sp>
          <p:pic>
            <p:nvPicPr>
              <p:cNvPr id="31" name="Picture 10" descr="Labor Cabinet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2306" y="3315872"/>
                <a:ext cx="695325" cy="695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2" name="Straight Connector 31"/>
              <p:cNvCxnSpPr/>
              <p:nvPr/>
            </p:nvCxnSpPr>
            <p:spPr>
              <a:xfrm flipV="1">
                <a:off x="7633621" y="2676800"/>
                <a:ext cx="138633" cy="85148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35" y="2377179"/>
              <a:ext cx="749244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4684230" y="3514793"/>
            <a:ext cx="392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1F497D"/>
                </a:solidFill>
              </a:rPr>
              <a:t>1 – Recruitment &amp; Job Placement</a:t>
            </a:r>
            <a:endParaRPr lang="en-US" b="1" dirty="0">
              <a:solidFill>
                <a:srgbClr val="1F497D"/>
              </a:solidFill>
            </a:endParaRPr>
          </a:p>
          <a:p>
            <a:pPr defTabSz="457200"/>
            <a:r>
              <a:rPr lang="en-US" b="1" dirty="0" smtClean="0">
                <a:solidFill>
                  <a:srgbClr val="1F497D"/>
                </a:solidFill>
              </a:rPr>
              <a:t>2 – Customized Training</a:t>
            </a:r>
            <a:endParaRPr lang="en-US" b="1" dirty="0">
              <a:solidFill>
                <a:srgbClr val="1F497D"/>
              </a:solidFill>
            </a:endParaRPr>
          </a:p>
          <a:p>
            <a:pPr defTabSz="457200"/>
            <a:r>
              <a:rPr lang="en-US" b="1" dirty="0" smtClean="0">
                <a:solidFill>
                  <a:srgbClr val="1F497D"/>
                </a:solidFill>
              </a:rPr>
              <a:t>3 – Training Incentives</a:t>
            </a:r>
          </a:p>
          <a:p>
            <a:pPr defTabSz="457200"/>
            <a:r>
              <a:rPr lang="en-US" b="1" dirty="0" smtClean="0">
                <a:solidFill>
                  <a:srgbClr val="1F497D"/>
                </a:solidFill>
              </a:rPr>
              <a:t>4 </a:t>
            </a:r>
            <a:r>
              <a:rPr lang="en-US" b="1" dirty="0">
                <a:solidFill>
                  <a:srgbClr val="1F497D"/>
                </a:solidFill>
              </a:rPr>
              <a:t>–  </a:t>
            </a:r>
            <a:r>
              <a:rPr lang="en-US" b="1" dirty="0" smtClean="0">
                <a:solidFill>
                  <a:srgbClr val="1F497D"/>
                </a:solidFill>
              </a:rPr>
              <a:t>Workforce Pipeline Development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31"/>
            <a:ext cx="9144000" cy="5148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00" y="211368"/>
            <a:ext cx="3865186" cy="92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392" y="1289271"/>
            <a:ext cx="1630390" cy="3688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75" y="1375070"/>
            <a:ext cx="2316188" cy="29421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3046" y="4536796"/>
            <a:ext cx="369326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hlinkClick r:id="rId6"/>
              </a:rPr>
              <a:t>www.kyfame.com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44" y="1375070"/>
            <a:ext cx="2387610" cy="2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" y="22871"/>
            <a:ext cx="9144000" cy="514826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59149" y="797782"/>
            <a:ext cx="16573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Employer Driven Interest &amp; Commitment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3924" y="4559796"/>
            <a:ext cx="152400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KCTCS Teacher 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596" flipH="1">
            <a:off x="3951964" y="3171685"/>
            <a:ext cx="1274672" cy="12766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90446" y="409802"/>
            <a:ext cx="1274672" cy="1276686"/>
            <a:chOff x="2590974" y="578874"/>
            <a:chExt cx="1274672" cy="127668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974" y="578874"/>
              <a:ext cx="1274672" cy="127668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982124" y="894051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5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99735" y="2501274"/>
            <a:ext cx="1274672" cy="1276686"/>
            <a:chOff x="5618246" y="2510721"/>
            <a:chExt cx="1274672" cy="127668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18246" y="2510721"/>
              <a:ext cx="1274672" cy="127668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030124" y="2825898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2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95261" y="384279"/>
            <a:ext cx="1274672" cy="1276686"/>
            <a:chOff x="5237246" y="578874"/>
            <a:chExt cx="1274672" cy="12766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37246" y="578874"/>
              <a:ext cx="1274672" cy="127668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49124" y="89405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1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22600" y="348686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3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98187" y="2597003"/>
            <a:ext cx="1274672" cy="1276686"/>
            <a:chOff x="2265446" y="2510721"/>
            <a:chExt cx="1274672" cy="12766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446" y="2510721"/>
              <a:ext cx="1274672" cy="127668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636082" y="2825898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4</a:t>
              </a:r>
              <a:endPara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6411124" y="350274"/>
            <a:ext cx="765142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6018" y="280966"/>
            <a:ext cx="1596912" cy="227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sponsorship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510347" y="1245960"/>
            <a:ext cx="765142" cy="294421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59452" y="1557682"/>
            <a:ext cx="1585690" cy="227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 to Lead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92918" y="3031129"/>
            <a:ext cx="1651806" cy="391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Organizational</a:t>
            </a:r>
            <a:b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Governance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24282" y="4581134"/>
            <a:ext cx="20954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Educational Institution Commitment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5363" y="3030074"/>
            <a:ext cx="1889059" cy="539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KY FAME Promotion in Regional School Districts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15955" y="825803"/>
            <a:ext cx="1209050" cy="391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Program</a:t>
            </a:r>
            <a:b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Launch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6784170" y="2282121"/>
            <a:ext cx="765142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552603" y="1982039"/>
            <a:ext cx="11480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  <a:b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officers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755338" y="3606373"/>
            <a:ext cx="765142" cy="294421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539787" y="3793331"/>
            <a:ext cx="158380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roles and </a:t>
            </a:r>
            <a:b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 </a:t>
            </a:r>
            <a:b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(Companies, Education </a:t>
            </a:r>
            <a:b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Economic Development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2017064" y="368796"/>
            <a:ext cx="706330" cy="465857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 flipH="1">
            <a:off x="7271965" y="1294423"/>
            <a:ext cx="20072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 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Select 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tudents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1821851" y="1273139"/>
            <a:ext cx="765142" cy="294421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flipH="1">
            <a:off x="7149432" y="157890"/>
            <a:ext cx="15191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 &amp; jobs begin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1634493" y="2282121"/>
            <a:ext cx="765142" cy="45720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flipH="1">
            <a:off x="517149" y="2076190"/>
            <a:ext cx="10326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 School</a:t>
            </a:r>
          </a:p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ngagement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1605661" y="3606373"/>
            <a:ext cx="765142" cy="294421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flipH="1">
            <a:off x="317560" y="3797796"/>
            <a:ext cx="16995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 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House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3248824" y="4245442"/>
            <a:ext cx="765142" cy="294421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169732" y="4256386"/>
            <a:ext cx="765142" cy="294421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753216" y="4581774"/>
            <a:ext cx="1404552" cy="227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MOA with Chapter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71045" y="1808275"/>
            <a:ext cx="36116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spc="-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START A </a:t>
            </a:r>
            <a:br>
              <a:rPr lang="en-US" sz="2400" b="1" spc="-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spc="-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br>
              <a:rPr lang="en-US" sz="2400" b="1" spc="-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spc="-5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  <a:endParaRPr lang="en-US" sz="2400" b="1" spc="-5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b="40053"/>
          <a:stretch/>
        </p:blipFill>
        <p:spPr>
          <a:xfrm>
            <a:off x="3745725" y="2253190"/>
            <a:ext cx="1652549" cy="3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528</Words>
  <Application>Microsoft Office PowerPoint</Application>
  <PresentationFormat>Custom</PresentationFormat>
  <Paragraphs>160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ＭＳ Ｐゴシック</vt:lpstr>
      <vt:lpstr>Arial</vt:lpstr>
      <vt:lpstr>Arial Black</vt:lpstr>
      <vt:lpstr>Calibri</vt:lpstr>
      <vt:lpstr>Lato Black</vt:lpstr>
      <vt:lpstr>Lato Regular</vt:lpstr>
      <vt:lpstr>Neo Sans Pro</vt:lpstr>
      <vt:lpstr>Wingdings 2</vt:lpstr>
      <vt:lpstr>Wingdings 3</vt:lpstr>
      <vt:lpstr>Office Theme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KYFAME Education Partner</vt:lpstr>
      <vt:lpstr>KYFAME Model challenges</vt:lpstr>
      <vt:lpstr>Education Transformation</vt:lpstr>
      <vt:lpstr>Academic Adaptations </vt:lpstr>
      <vt:lpstr>Academic adaptation</vt:lpstr>
      <vt:lpstr>Curriculum changes</vt:lpstr>
      <vt:lpstr>PowerPoint Presentation</vt:lpstr>
      <vt:lpstr>Infrastructure changes</vt:lpstr>
      <vt:lpstr>Quality &amp; Consistency</vt:lpstr>
      <vt:lpstr>Employer-education Partnership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Billings, Marie (CED)</dc:creator>
  <cp:lastModifiedBy>Benton, Joshua (CED)</cp:lastModifiedBy>
  <cp:revision>205</cp:revision>
  <cp:lastPrinted>2014-10-03T16:09:58Z</cp:lastPrinted>
  <dcterms:created xsi:type="dcterms:W3CDTF">2014-09-26T12:21:43Z</dcterms:created>
  <dcterms:modified xsi:type="dcterms:W3CDTF">2015-06-01T19:30:49Z</dcterms:modified>
</cp:coreProperties>
</file>