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4" r:id="rId4"/>
    <p:sldId id="278" r:id="rId5"/>
    <p:sldId id="305" r:id="rId6"/>
    <p:sldId id="262" r:id="rId7"/>
    <p:sldId id="316" r:id="rId8"/>
    <p:sldId id="306" r:id="rId9"/>
    <p:sldId id="307" r:id="rId10"/>
    <p:sldId id="308" r:id="rId11"/>
    <p:sldId id="309" r:id="rId12"/>
    <p:sldId id="335" r:id="rId13"/>
    <p:sldId id="310" r:id="rId14"/>
    <p:sldId id="311" r:id="rId15"/>
    <p:sldId id="312" r:id="rId16"/>
    <p:sldId id="313" r:id="rId17"/>
    <p:sldId id="314" r:id="rId18"/>
    <p:sldId id="315" r:id="rId19"/>
    <p:sldId id="334" r:id="rId20"/>
    <p:sldId id="331" r:id="rId21"/>
    <p:sldId id="332" r:id="rId22"/>
    <p:sldId id="333" r:id="rId23"/>
    <p:sldId id="319" r:id="rId24"/>
    <p:sldId id="318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295" r:id="rId34"/>
    <p:sldId id="328" r:id="rId35"/>
    <p:sldId id="329" r:id="rId36"/>
    <p:sldId id="33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585D-1C8C-486C-A5BC-FB596D2EFC5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C221-F21E-4DAC-AA39-A15FA38E92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7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585D-1C8C-486C-A5BC-FB596D2EFC5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C221-F21E-4DAC-AA39-A15FA38E9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7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585D-1C8C-486C-A5BC-FB596D2EFC5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C221-F21E-4DAC-AA39-A15FA38E9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8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585D-1C8C-486C-A5BC-FB596D2EFC5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C221-F21E-4DAC-AA39-A15FA38E9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585D-1C8C-486C-A5BC-FB596D2EFC5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C221-F21E-4DAC-AA39-A15FA38E9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9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585D-1C8C-486C-A5BC-FB596D2EFC5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C221-F21E-4DAC-AA39-A15FA38E9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585D-1C8C-486C-A5BC-FB596D2EFC5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C221-F21E-4DAC-AA39-A15FA38E9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6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585D-1C8C-486C-A5BC-FB596D2EFC5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C221-F21E-4DAC-AA39-A15FA38E9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8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585D-1C8C-486C-A5BC-FB596D2EFC5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C221-F21E-4DAC-AA39-A15FA38E9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9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585D-1C8C-486C-A5BC-FB596D2EFC5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C221-F21E-4DAC-AA39-A15FA38E9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585D-1C8C-486C-A5BC-FB596D2EFC5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C221-F21E-4DAC-AA39-A15FA38E9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2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2585D-1C8C-486C-A5BC-FB596D2EFC5B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3C221-F21E-4DAC-AA39-A15FA38E92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7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58140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rgbClr val="FF0000"/>
                </a:solidFill>
              </a:rPr>
              <a:t>State of the</a:t>
            </a:r>
            <a:br>
              <a:rPr lang="en-US" sz="5400" i="1" dirty="0" smtClean="0">
                <a:solidFill>
                  <a:srgbClr val="FF0000"/>
                </a:solidFill>
              </a:rPr>
            </a:br>
            <a:r>
              <a:rPr lang="en-US" sz="5400" i="1" dirty="0" smtClean="0">
                <a:solidFill>
                  <a:srgbClr val="FF0000"/>
                </a:solidFill>
              </a:rPr>
              <a:t>AMT Program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2438400"/>
          </a:xfrm>
        </p:spPr>
        <p:txBody>
          <a:bodyPr/>
          <a:lstStyle/>
          <a:p>
            <a:r>
              <a:rPr lang="en-US" i="1" dirty="0" smtClean="0"/>
              <a:t>Dennis </a:t>
            </a:r>
            <a:r>
              <a:rPr lang="en-US" i="1" dirty="0" err="1" smtClean="0"/>
              <a:t>Dio</a:t>
            </a:r>
            <a:r>
              <a:rPr lang="en-US" i="1" dirty="0" smtClean="0"/>
              <a:t> Parker</a:t>
            </a:r>
          </a:p>
          <a:p>
            <a:r>
              <a:rPr lang="en-US" dirty="0" smtClean="0"/>
              <a:t>May </a:t>
            </a:r>
            <a:r>
              <a:rPr lang="en-US" dirty="0" smtClean="0"/>
              <a:t>19, 2015</a:t>
            </a:r>
            <a:endParaRPr lang="en-US" dirty="0" smtClean="0"/>
          </a:p>
          <a:p>
            <a:r>
              <a:rPr lang="en-US" dirty="0" smtClean="0"/>
              <a:t>South Charleston, West Virginia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425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MCE Faculty Training/Certification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7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Internship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30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Graduating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FAME/P</a:t>
            </a:r>
            <a:br>
              <a:rPr lang="en-US" dirty="0" smtClean="0"/>
            </a:br>
            <a:r>
              <a:rPr lang="en-US" sz="2400" i="1" dirty="0" smtClean="0"/>
              <a:t>In Princeton, Indiana</a:t>
            </a:r>
            <a:br>
              <a:rPr lang="en-US" sz="2400" i="1" dirty="0" smtClean="0"/>
            </a:br>
            <a:r>
              <a:rPr lang="en-US" sz="2400" dirty="0" smtClean="0"/>
              <a:t>Vincennes University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Texas</a:t>
            </a:r>
            <a:br>
              <a:rPr lang="en-US" dirty="0" smtClean="0"/>
            </a:br>
            <a:r>
              <a:rPr lang="en-US" sz="2400" i="1" dirty="0" smtClean="0"/>
              <a:t>In San Antonio</a:t>
            </a:r>
            <a:br>
              <a:rPr lang="en-US" sz="2400" i="1" dirty="0" smtClean="0"/>
            </a:br>
            <a:r>
              <a:rPr lang="en-US" sz="2400" dirty="0" smtClean="0"/>
              <a:t>Workforce Center for Excellence with St. Philip’s College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170" y="1371600"/>
            <a:ext cx="3573230" cy="21335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70" y="3962370"/>
            <a:ext cx="3573230" cy="253570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0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AME: Adv. Manufacturing Engineer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Trail started at University of Kentucky 8/2014</a:t>
            </a:r>
          </a:p>
          <a:p>
            <a:r>
              <a:rPr lang="en-US" dirty="0" smtClean="0"/>
              <a:t>Companies selected Electrical Engineer path</a:t>
            </a:r>
          </a:p>
          <a:p>
            <a:r>
              <a:rPr lang="en-US" dirty="0" smtClean="0"/>
              <a:t>Special advisor/enhanced activities</a:t>
            </a:r>
          </a:p>
          <a:p>
            <a:r>
              <a:rPr lang="en-US" dirty="0" smtClean="0"/>
              <a:t>Continuous engineering co-op assignment</a:t>
            </a:r>
          </a:p>
          <a:p>
            <a:r>
              <a:rPr lang="en-US" dirty="0" smtClean="0"/>
              <a:t>GOAL: Produce the most job-ready manufacturing engineers on the globe.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09800" y="4847526"/>
            <a:ext cx="4191000" cy="1753377"/>
            <a:chOff x="1551224" y="3891989"/>
            <a:chExt cx="6399214" cy="26772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3891989"/>
              <a:ext cx="4140438" cy="2127809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224" y="5007278"/>
              <a:ext cx="3048000" cy="1561933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635899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AMB: Adv. Manufacturing Business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505200"/>
          </a:xfrm>
        </p:spPr>
        <p:txBody>
          <a:bodyPr/>
          <a:lstStyle/>
          <a:p>
            <a:r>
              <a:rPr lang="en-US" dirty="0" smtClean="0"/>
              <a:t>Trail started at Northwood University 1/2015</a:t>
            </a:r>
          </a:p>
          <a:p>
            <a:r>
              <a:rPr lang="en-US" dirty="0" smtClean="0"/>
              <a:t>12 students in pilot group</a:t>
            </a:r>
          </a:p>
          <a:p>
            <a:r>
              <a:rPr lang="en-US" dirty="0" smtClean="0"/>
              <a:t>Special advisor/enhanced activities</a:t>
            </a:r>
          </a:p>
          <a:p>
            <a:r>
              <a:rPr lang="en-US" dirty="0" smtClean="0"/>
              <a:t>Post-hire activity</a:t>
            </a:r>
          </a:p>
          <a:p>
            <a:r>
              <a:rPr lang="en-US" dirty="0" smtClean="0"/>
              <a:t>GOAL: Strengthen every level of team member by KEY ROLE+BUSINESS+LEAN = </a:t>
            </a:r>
            <a:r>
              <a:rPr lang="en-US" i="1" dirty="0" smtClean="0"/>
              <a:t>Global Best</a:t>
            </a:r>
            <a:endParaRPr lang="en-US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76800"/>
            <a:ext cx="5562600" cy="156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424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Kentucky Takes It to a New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PROBLEM</a:t>
            </a:r>
            <a:r>
              <a:rPr lang="en-US" dirty="0" smtClean="0"/>
              <a:t> = Current technical programs do not produce adequate talent. Companies worry about expanding, locating, committing.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Wide anecdotal awareness that new graduates are unprepared for work. High employer frustration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RESULT </a:t>
            </a:r>
            <a:r>
              <a:rPr lang="en-US" dirty="0" smtClean="0"/>
              <a:t>-&gt; Lost economic strength, employers lost to other states, other nations.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92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Kentucky Takes It to a New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KY FAME employer group incorporated as a state-wide organization, enables new chapters</a:t>
            </a:r>
          </a:p>
          <a:p>
            <a:r>
              <a:rPr lang="en-US" dirty="0" smtClean="0"/>
              <a:t>Governor appoints  KY FAME State Board of Directors</a:t>
            </a:r>
          </a:p>
          <a:p>
            <a:r>
              <a:rPr lang="en-US" dirty="0" smtClean="0"/>
              <a:t>Economic Development Cabinet strongly promotes program across commonwealth</a:t>
            </a:r>
            <a:r>
              <a:rPr lang="en-US" dirty="0"/>
              <a:t> </a:t>
            </a:r>
            <a:r>
              <a:rPr lang="en-US" dirty="0" smtClean="0"/>
              <a:t>to both employers and students</a:t>
            </a:r>
          </a:p>
          <a:p>
            <a:r>
              <a:rPr lang="en-US" dirty="0"/>
              <a:t>Economic Development Cabinet </a:t>
            </a:r>
            <a:r>
              <a:rPr lang="en-US" dirty="0" smtClean="0"/>
              <a:t>develops significant resources to support KY FAME.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29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Kentucky Takes It to a New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KCTCS approves a new degree track with the AMT name on it.</a:t>
            </a:r>
          </a:p>
          <a:p>
            <a:r>
              <a:rPr lang="en-US" dirty="0" smtClean="0"/>
              <a:t>KCTCS converts MCE’s to credit courses</a:t>
            </a:r>
          </a:p>
          <a:p>
            <a:r>
              <a:rPr lang="en-US" dirty="0" smtClean="0"/>
              <a:t>KY FAME + KCTCS AMT Program = New Employer </a:t>
            </a:r>
            <a:r>
              <a:rPr lang="en-US" dirty="0" err="1" smtClean="0"/>
              <a:t>Collaboratives</a:t>
            </a:r>
            <a:r>
              <a:rPr lang="en-US" dirty="0" smtClean="0"/>
              <a:t> enabled state-wide</a:t>
            </a:r>
          </a:p>
          <a:p>
            <a:r>
              <a:rPr lang="en-US" dirty="0" smtClean="0"/>
              <a:t>RESULT</a:t>
            </a:r>
          </a:p>
          <a:p>
            <a:pPr lvl="1"/>
            <a:r>
              <a:rPr lang="en-US" dirty="0" smtClean="0"/>
              <a:t>KY FAME-Greater Louisville</a:t>
            </a:r>
          </a:p>
          <a:p>
            <a:pPr lvl="1"/>
            <a:r>
              <a:rPr lang="en-US" dirty="0" smtClean="0"/>
              <a:t>KY FAME-Northern Kentucky</a:t>
            </a:r>
          </a:p>
          <a:p>
            <a:pPr lvl="1"/>
            <a:r>
              <a:rPr lang="en-US" dirty="0" smtClean="0"/>
              <a:t>KY FAME-Lincoln Trail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50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Kentucky Takes It to a New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Result (continued)</a:t>
            </a:r>
          </a:p>
          <a:p>
            <a:pPr lvl="1"/>
            <a:r>
              <a:rPr lang="en-US" dirty="0" smtClean="0"/>
              <a:t>40+ companies in KY FAME</a:t>
            </a:r>
          </a:p>
          <a:p>
            <a:pPr lvl="1"/>
            <a:r>
              <a:rPr lang="en-US" dirty="0" smtClean="0"/>
              <a:t>Coordinated effort for economic growth based on superior talent</a:t>
            </a:r>
          </a:p>
          <a:p>
            <a:pPr lvl="1"/>
            <a:r>
              <a:rPr lang="en-US" dirty="0" smtClean="0"/>
              <a:t>2-3 new </a:t>
            </a:r>
            <a:r>
              <a:rPr lang="en-US" dirty="0" err="1" smtClean="0"/>
              <a:t>collaboratives</a:t>
            </a:r>
            <a:r>
              <a:rPr lang="en-US" dirty="0" smtClean="0"/>
              <a:t> likely in next year</a:t>
            </a:r>
          </a:p>
          <a:p>
            <a:r>
              <a:rPr lang="en-US" dirty="0" smtClean="0"/>
              <a:t>Global Result</a:t>
            </a:r>
          </a:p>
          <a:p>
            <a:pPr lvl="1"/>
            <a:r>
              <a:rPr lang="en-US" dirty="0" smtClean="0"/>
              <a:t>Powerful new message to take overseas, especially to employers who are hesitant about U.S. technical talent. Kentucky is actively using AMT to attract global business.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13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AMT Students Are Making an Impact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3371529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3748821" cy="2489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4038600"/>
            <a:ext cx="33715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Christina Partin of Kentucky meets with Senate Majority Leader Mitch McConnell in Washington, D.C. </a:t>
            </a:r>
            <a:r>
              <a:rPr lang="en-US" b="1" dirty="0" smtClean="0"/>
              <a:t>Thomas Word </a:t>
            </a:r>
            <a:r>
              <a:rPr lang="en-US" dirty="0" smtClean="0"/>
              <a:t>of Mississippi also visited national legislators in D.C. (no pic available)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4038599"/>
            <a:ext cx="3748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Dakota </a:t>
            </a:r>
            <a:r>
              <a:rPr lang="en-US" dirty="0" err="1" smtClean="0"/>
              <a:t>Rostrun</a:t>
            </a:r>
            <a:r>
              <a:rPr lang="en-US" dirty="0" smtClean="0"/>
              <a:t> of Indiana gained admission to Rose-</a:t>
            </a:r>
            <a:r>
              <a:rPr lang="en-US" dirty="0" err="1" smtClean="0"/>
              <a:t>Hulman</a:t>
            </a:r>
            <a:r>
              <a:rPr lang="en-US" dirty="0" smtClean="0"/>
              <a:t> University, considered by many to the be No. 1 engineering school in the nation.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1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8 Programs with enrolled students</a:t>
            </a:r>
          </a:p>
          <a:p>
            <a:pPr lvl="1"/>
            <a:r>
              <a:rPr lang="en-US" dirty="0" smtClean="0"/>
              <a:t>KY FAME-Bluegrass (5</a:t>
            </a:r>
            <a:r>
              <a:rPr lang="en-US" baseline="30000" dirty="0" smtClean="0"/>
              <a:t>th</a:t>
            </a:r>
            <a:r>
              <a:rPr lang="en-US" dirty="0" smtClean="0"/>
              <a:t> year)</a:t>
            </a:r>
          </a:p>
          <a:p>
            <a:pPr lvl="1"/>
            <a:r>
              <a:rPr lang="en-US" dirty="0" smtClean="0"/>
              <a:t>WV FAME (3</a:t>
            </a:r>
            <a:r>
              <a:rPr lang="en-US" baseline="30000" dirty="0" smtClean="0"/>
              <a:t>rd</a:t>
            </a:r>
            <a:r>
              <a:rPr lang="en-US" dirty="0" smtClean="0"/>
              <a:t> year)</a:t>
            </a:r>
          </a:p>
          <a:p>
            <a:pPr lvl="1"/>
            <a:r>
              <a:rPr lang="en-US" dirty="0" smtClean="0"/>
              <a:t>IN FAME/P (2</a:t>
            </a:r>
            <a:r>
              <a:rPr lang="en-US" baseline="30000" dirty="0" smtClean="0"/>
              <a:t>nd</a:t>
            </a:r>
            <a:r>
              <a:rPr lang="en-US" dirty="0" smtClean="0"/>
              <a:t> year)</a:t>
            </a:r>
          </a:p>
          <a:p>
            <a:pPr lvl="1"/>
            <a:r>
              <a:rPr lang="en-US" dirty="0" smtClean="0"/>
              <a:t>Mississippi (2</a:t>
            </a:r>
            <a:r>
              <a:rPr lang="en-US" baseline="30000" dirty="0" smtClean="0"/>
              <a:t>nd</a:t>
            </a:r>
            <a:r>
              <a:rPr lang="en-US" dirty="0" smtClean="0"/>
              <a:t> year)</a:t>
            </a:r>
          </a:p>
          <a:p>
            <a:pPr lvl="1"/>
            <a:r>
              <a:rPr lang="en-US" dirty="0" smtClean="0"/>
              <a:t>Texas (2</a:t>
            </a:r>
            <a:r>
              <a:rPr lang="en-US" baseline="30000" dirty="0" smtClean="0"/>
              <a:t>nd</a:t>
            </a:r>
            <a:r>
              <a:rPr lang="en-US" dirty="0" smtClean="0"/>
              <a:t> year)</a:t>
            </a:r>
          </a:p>
          <a:p>
            <a:pPr lvl="1"/>
            <a:r>
              <a:rPr lang="en-US" dirty="0" smtClean="0"/>
              <a:t>Tennessee (1</a:t>
            </a:r>
            <a:r>
              <a:rPr lang="en-US" baseline="30000" dirty="0" smtClean="0"/>
              <a:t>st</a:t>
            </a:r>
            <a:r>
              <a:rPr lang="en-US" dirty="0" smtClean="0"/>
              <a:t> year)</a:t>
            </a:r>
          </a:p>
          <a:p>
            <a:pPr lvl="1"/>
            <a:r>
              <a:rPr lang="en-US" dirty="0" smtClean="0"/>
              <a:t>AL FAME (1</a:t>
            </a:r>
            <a:r>
              <a:rPr lang="en-US" baseline="30000" dirty="0" smtClean="0"/>
              <a:t>st</a:t>
            </a:r>
            <a:r>
              <a:rPr lang="en-US" dirty="0" smtClean="0"/>
              <a:t> year)</a:t>
            </a:r>
          </a:p>
          <a:p>
            <a:pPr lvl="1"/>
            <a:r>
              <a:rPr lang="en-US" dirty="0" smtClean="0"/>
              <a:t>IN FAME/J (1</a:t>
            </a:r>
            <a:r>
              <a:rPr lang="en-US" baseline="30000" dirty="0" smtClean="0"/>
              <a:t>st</a:t>
            </a:r>
            <a:r>
              <a:rPr lang="en-US" dirty="0" smtClean="0"/>
              <a:t> year)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46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AMT Has Won 3</a:t>
            </a:r>
            <a:r>
              <a:rPr lang="en-US" baseline="30000" dirty="0" smtClean="0"/>
              <a:t>rd</a:t>
            </a:r>
            <a:r>
              <a:rPr lang="en-US" dirty="0" smtClean="0"/>
              <a:t>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ACT (American College Test) bestowed the “Work Readiness Award” to Kentucky.</a:t>
            </a:r>
          </a:p>
          <a:p>
            <a:r>
              <a:rPr lang="en-US" dirty="0" smtClean="0"/>
              <a:t>Because of program standardization note that state awards are considered, by the program, to be national.</a:t>
            </a:r>
          </a:p>
          <a:p>
            <a:r>
              <a:rPr lang="en-US" dirty="0" smtClean="0"/>
              <a:t>AMT was the chief program cited for award.</a:t>
            </a:r>
          </a:p>
          <a:p>
            <a:r>
              <a:rPr lang="en-US" dirty="0" smtClean="0"/>
              <a:t>Adds to :</a:t>
            </a:r>
          </a:p>
          <a:p>
            <a:pPr lvl="1"/>
            <a:r>
              <a:rPr lang="en-US" dirty="0" smtClean="0"/>
              <a:t>NCPN/</a:t>
            </a:r>
            <a:r>
              <a:rPr lang="en-US" dirty="0" err="1" smtClean="0"/>
              <a:t>Kuder</a:t>
            </a:r>
            <a:r>
              <a:rPr lang="en-US" dirty="0" smtClean="0"/>
              <a:t> </a:t>
            </a:r>
            <a:r>
              <a:rPr lang="en-US" dirty="0" err="1" smtClean="0"/>
              <a:t>Natonal</a:t>
            </a:r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Place Career Pathway Award</a:t>
            </a:r>
          </a:p>
          <a:p>
            <a:pPr lvl="1"/>
            <a:r>
              <a:rPr lang="en-US" dirty="0" smtClean="0"/>
              <a:t>New York Hall of Science “Global Science Award” for leadership in STEM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03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Project Lead the Way</a:t>
            </a:r>
            <a:br>
              <a:rPr lang="en-US" dirty="0" smtClean="0"/>
            </a:br>
            <a:r>
              <a:rPr lang="en-US" sz="2200" i="1" dirty="0" smtClean="0"/>
              <a:t>Best STEM program for AMT and the Advanced Manufacturing Career Pathways in the U.S.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National Alliance for Partnerships in Equity (NAPE)</a:t>
            </a:r>
            <a:br>
              <a:rPr lang="en-US" dirty="0" smtClean="0"/>
            </a:br>
            <a:r>
              <a:rPr lang="en-US" sz="2200" i="1" dirty="0" smtClean="0"/>
              <a:t>Diversity organization to assist in accelerating the inclusion of females and minorities in technical and engineering careers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Northwood University</a:t>
            </a:r>
            <a:br>
              <a:rPr lang="en-US" dirty="0" smtClean="0"/>
            </a:br>
            <a:r>
              <a:rPr lang="en-US" sz="2200" i="1" dirty="0" smtClean="0"/>
              <a:t>Long-time business partner with strong business program aligned to manufacturing and coordinated with AMT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515196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Rapid growth of AMT makes support difficult</a:t>
            </a:r>
          </a:p>
          <a:p>
            <a:r>
              <a:rPr lang="en-US" dirty="0" smtClean="0"/>
              <a:t>Traditional faculty slow to adopt AMT method</a:t>
            </a:r>
          </a:p>
          <a:p>
            <a:r>
              <a:rPr lang="en-US" dirty="0" smtClean="0"/>
              <a:t>MCE training of faculty is significantly behind</a:t>
            </a:r>
          </a:p>
          <a:p>
            <a:r>
              <a:rPr lang="en-US" dirty="0" smtClean="0"/>
              <a:t>MCE certifications to teach locally is behind</a:t>
            </a:r>
          </a:p>
          <a:p>
            <a:r>
              <a:rPr lang="en-US" dirty="0" smtClean="0"/>
              <a:t>Slow to fully implement Program Assessment</a:t>
            </a:r>
          </a:p>
          <a:p>
            <a:r>
              <a:rPr lang="en-US" dirty="0" smtClean="0"/>
              <a:t>Current AMT-dedicated resources at Toyota are significantly overburdened</a:t>
            </a:r>
          </a:p>
          <a:p>
            <a:r>
              <a:rPr lang="en-US" dirty="0" smtClean="0"/>
              <a:t>Problem Awareness: As program grows recruiting quality may be an emerging issue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90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Emerging/Future Activities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10736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Advanced Manufacturing</a:t>
            </a:r>
            <a:br>
              <a:rPr lang="en-US" dirty="0" smtClean="0"/>
            </a:br>
            <a:r>
              <a:rPr lang="en-US" dirty="0" smtClean="0"/>
              <a:t>Career Pathways (AMCP)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AMT – Create the world’s strongest technician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AMCP – Create the world’s strongest workforce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 AMT Principles</a:t>
            </a:r>
          </a:p>
          <a:p>
            <a:pPr lvl="1"/>
            <a:r>
              <a:rPr lang="en-US" dirty="0" smtClean="0"/>
              <a:t>Select (where applicable) best talent</a:t>
            </a:r>
          </a:p>
          <a:p>
            <a:pPr lvl="1"/>
            <a:r>
              <a:rPr lang="en-US" dirty="0" smtClean="0"/>
              <a:t>Structure entire program for maximum performance</a:t>
            </a:r>
          </a:p>
          <a:p>
            <a:pPr lvl="1"/>
            <a:r>
              <a:rPr lang="en-US" dirty="0" smtClean="0"/>
              <a:t>Set high standards</a:t>
            </a:r>
          </a:p>
          <a:p>
            <a:pPr lvl="1"/>
            <a:r>
              <a:rPr lang="en-US" dirty="0" smtClean="0"/>
              <a:t>Seamless pathway: no gaps, no duplicates</a:t>
            </a:r>
          </a:p>
          <a:p>
            <a:pPr lvl="1"/>
            <a:r>
              <a:rPr lang="en-US" dirty="0" smtClean="0"/>
              <a:t>Align educational outcomes to meet work needs</a:t>
            </a:r>
          </a:p>
          <a:p>
            <a:pPr lvl="1"/>
            <a:r>
              <a:rPr lang="en-US" dirty="0" smtClean="0"/>
              <a:t>Continuous benchmarking to ensure top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61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Advanced Manufacturing</a:t>
            </a:r>
            <a:br>
              <a:rPr lang="en-US" dirty="0" smtClean="0"/>
            </a:br>
            <a:r>
              <a:rPr lang="en-US" dirty="0" smtClean="0"/>
              <a:t>Career Pathways (AMCP)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10400" cy="534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864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762"/>
          </a:xfrm>
        </p:spPr>
        <p:txBody>
          <a:bodyPr/>
          <a:lstStyle/>
          <a:p>
            <a:r>
              <a:rPr lang="en-US" dirty="0" smtClean="0"/>
              <a:t>K-12 Pathway: Ready to Move Out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68400"/>
            <a:ext cx="83058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722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K-12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Why the K-12 Pathway?</a:t>
            </a:r>
          </a:p>
          <a:p>
            <a:pPr lvl="1"/>
            <a:r>
              <a:rPr lang="en-US" dirty="0" smtClean="0"/>
              <a:t>Not enough kids interested in STEM</a:t>
            </a:r>
            <a:br>
              <a:rPr lang="en-US" dirty="0" smtClean="0"/>
            </a:br>
            <a:r>
              <a:rPr lang="en-US" sz="2400" i="1" dirty="0" smtClean="0"/>
              <a:t>European/Asian proportional interest higher</a:t>
            </a:r>
          </a:p>
          <a:p>
            <a:pPr lvl="2"/>
            <a:r>
              <a:rPr lang="en-US" dirty="0" smtClean="0"/>
              <a:t>Fewer choose STEM education/careers</a:t>
            </a:r>
          </a:p>
          <a:p>
            <a:pPr lvl="2"/>
            <a:r>
              <a:rPr lang="en-US" dirty="0" smtClean="0"/>
              <a:t>Workforce  is short of employees</a:t>
            </a:r>
          </a:p>
          <a:p>
            <a:pPr lvl="1"/>
            <a:r>
              <a:rPr lang="en-US" dirty="0" smtClean="0"/>
              <a:t>Diversity of technical/engineering workforce is low</a:t>
            </a:r>
          </a:p>
          <a:p>
            <a:pPr lvl="2"/>
            <a:r>
              <a:rPr lang="en-US" dirty="0" smtClean="0"/>
              <a:t>Major contributor to worker shortage</a:t>
            </a:r>
          </a:p>
          <a:p>
            <a:pPr lvl="2"/>
            <a:r>
              <a:rPr lang="en-US" dirty="0" smtClean="0"/>
              <a:t>Lost brain power</a:t>
            </a:r>
          </a:p>
          <a:p>
            <a:pPr lvl="1"/>
            <a:r>
              <a:rPr lang="en-US" dirty="0" smtClean="0"/>
              <a:t>Manufacturing is an unpopular career choice</a:t>
            </a:r>
          </a:p>
          <a:p>
            <a:pPr lvl="2"/>
            <a:r>
              <a:rPr lang="en-US" dirty="0" smtClean="0"/>
              <a:t>Major contributor to worker shortage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28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199"/>
            <a:ext cx="3901440" cy="33436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57199"/>
            <a:ext cx="3124200" cy="42183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5200"/>
            <a:ext cx="5105400" cy="31430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7204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K-12: Pilot Site is Toyota Kentucky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“Career Pathway” Tours brings in 5</a:t>
            </a:r>
            <a:r>
              <a:rPr lang="en-US" baseline="30000" dirty="0" smtClean="0"/>
              <a:t>th</a:t>
            </a:r>
            <a:r>
              <a:rPr lang="en-US" dirty="0" smtClean="0"/>
              <a:t> and 8</a:t>
            </a:r>
            <a:r>
              <a:rPr lang="en-US" baseline="30000" dirty="0" smtClean="0"/>
              <a:t>th</a:t>
            </a:r>
            <a:r>
              <a:rPr lang="en-US" dirty="0" smtClean="0"/>
              <a:t> grade students for 3-part activity:</a:t>
            </a:r>
          </a:p>
          <a:p>
            <a:pPr lvl="1"/>
            <a:r>
              <a:rPr lang="en-US" dirty="0" smtClean="0"/>
              <a:t>Customized plant tour</a:t>
            </a:r>
          </a:p>
          <a:p>
            <a:pPr lvl="1"/>
            <a:r>
              <a:rPr lang="en-US" dirty="0" smtClean="0"/>
              <a:t>STEM activity (highly hands-on)</a:t>
            </a:r>
          </a:p>
          <a:p>
            <a:pPr lvl="1"/>
            <a:r>
              <a:rPr lang="en-US" dirty="0" smtClean="0"/>
              <a:t>Campus tour (highly hands-on)</a:t>
            </a:r>
          </a:p>
          <a:p>
            <a:r>
              <a:rPr lang="en-US" dirty="0" smtClean="0"/>
              <a:t>Target deeper engagement with fewer schools. “Year-over-Year engagement</a:t>
            </a:r>
          </a:p>
          <a:p>
            <a:r>
              <a:rPr lang="en-US" dirty="0" smtClean="0"/>
              <a:t>Over 1000 students will tour this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4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4 Programs Starting</a:t>
            </a:r>
          </a:p>
          <a:p>
            <a:pPr lvl="1"/>
            <a:r>
              <a:rPr lang="en-US" dirty="0" smtClean="0"/>
              <a:t>MO FAME (St. Louis metro)</a:t>
            </a:r>
          </a:p>
          <a:p>
            <a:pPr lvl="1"/>
            <a:r>
              <a:rPr lang="en-US" dirty="0" smtClean="0"/>
              <a:t>KY FAME-Greater Louisville</a:t>
            </a:r>
          </a:p>
          <a:p>
            <a:pPr lvl="1"/>
            <a:r>
              <a:rPr lang="en-US" dirty="0" smtClean="0"/>
              <a:t>KY FAME-Northern Kentucky</a:t>
            </a:r>
          </a:p>
          <a:p>
            <a:pPr lvl="1"/>
            <a:r>
              <a:rPr lang="en-US" dirty="0" smtClean="0"/>
              <a:t>KY FAME-Lincoln Trail (Elizabethtown)</a:t>
            </a:r>
          </a:p>
        </p:txBody>
      </p:sp>
    </p:spTree>
    <p:extLst>
      <p:ext uri="{BB962C8B-B14F-4D97-AF65-F5344CB8AC3E}">
        <p14:creationId xmlns:p14="http://schemas.microsoft.com/office/powerpoint/2010/main" val="1568375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K-12: Pilot Site is Toyota Kentucky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r>
              <a:rPr lang="en-US" strike="sngStrike" dirty="0" smtClean="0"/>
              <a:t>Phase 1: Tour development/trial</a:t>
            </a:r>
          </a:p>
          <a:p>
            <a:r>
              <a:rPr lang="en-US" strike="sngStrike" dirty="0" smtClean="0"/>
              <a:t>Phase 2: Grow tour, standardize work</a:t>
            </a:r>
          </a:p>
          <a:p>
            <a:r>
              <a:rPr lang="en-US" strike="sngStrike" dirty="0" smtClean="0"/>
              <a:t>Phase 3: Transfer “ownership” to Ex</a:t>
            </a:r>
            <a:r>
              <a:rPr lang="en-US" dirty="0" smtClean="0"/>
              <a:t>ternal Affairs</a:t>
            </a:r>
          </a:p>
          <a:p>
            <a:r>
              <a:rPr lang="en-US" i="1" dirty="0" smtClean="0"/>
              <a:t>Phase 4: Implement at other locations (next)</a:t>
            </a:r>
          </a:p>
          <a:p>
            <a:r>
              <a:rPr lang="en-US" dirty="0" smtClean="0"/>
              <a:t>Phase 5: Assist growth throughout FAME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TRACK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97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AMT Tool &amp; Die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Track in the Advanced Manufacturing Career Pathways</a:t>
            </a:r>
          </a:p>
          <a:p>
            <a:r>
              <a:rPr lang="en-US" dirty="0" smtClean="0"/>
              <a:t>Meets a critical worker shortage/critical business impact</a:t>
            </a:r>
          </a:p>
          <a:p>
            <a:r>
              <a:rPr lang="en-US" dirty="0"/>
              <a:t>European programs significantly </a:t>
            </a:r>
            <a:r>
              <a:rPr lang="en-US" dirty="0" smtClean="0"/>
              <a:t>ahead</a:t>
            </a:r>
          </a:p>
          <a:p>
            <a:r>
              <a:rPr lang="en-US" dirty="0" smtClean="0"/>
              <a:t>Problem has been very difficult to solve</a:t>
            </a:r>
          </a:p>
          <a:p>
            <a:r>
              <a:rPr lang="en-US" dirty="0" smtClean="0"/>
              <a:t>First students will enroll August, 2016</a:t>
            </a:r>
          </a:p>
        </p:txBody>
      </p:sp>
    </p:spTree>
    <p:extLst>
      <p:ext uri="{BB962C8B-B14F-4D97-AF65-F5344CB8AC3E}">
        <p14:creationId xmlns:p14="http://schemas.microsoft.com/office/powerpoint/2010/main" val="1719451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AMT Tool &amp; Die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Will It Work?</a:t>
            </a:r>
          </a:p>
          <a:p>
            <a:pPr lvl="1"/>
            <a:r>
              <a:rPr lang="en-US" dirty="0" smtClean="0"/>
              <a:t>Choose one U.S. school</a:t>
            </a:r>
          </a:p>
          <a:p>
            <a:pPr lvl="1"/>
            <a:r>
              <a:rPr lang="en-US" dirty="0" smtClean="0"/>
              <a:t>Develop school to be U.S. best, globally competitive</a:t>
            </a:r>
          </a:p>
          <a:p>
            <a:pPr lvl="1"/>
            <a:r>
              <a:rPr lang="en-US" dirty="0" smtClean="0"/>
              <a:t>Recruit locally, education “nationally” (at the school)</a:t>
            </a:r>
          </a:p>
          <a:p>
            <a:pPr lvl="1"/>
            <a:r>
              <a:rPr lang="en-US" dirty="0" smtClean="0"/>
              <a:t>AMT Model</a:t>
            </a:r>
          </a:p>
          <a:p>
            <a:pPr lvl="1"/>
            <a:r>
              <a:rPr lang="en-US" dirty="0" smtClean="0"/>
              <a:t>Develop full technician (Prof. Behaviors/MCE/T&amp;D)</a:t>
            </a:r>
          </a:p>
          <a:p>
            <a:pPr lvl="1"/>
            <a:r>
              <a:rPr lang="en-US" dirty="0" smtClean="0"/>
              <a:t>Work/study. 3 years. Summers at home plant.</a:t>
            </a:r>
          </a:p>
          <a:p>
            <a:pPr lvl="1"/>
            <a:r>
              <a:rPr lang="en-US" dirty="0" smtClean="0"/>
              <a:t>Polish off at Toyota NAPSC.</a:t>
            </a:r>
          </a:p>
          <a:p>
            <a:pPr lvl="1"/>
            <a:r>
              <a:rPr lang="en-US" dirty="0" smtClean="0"/>
              <a:t>Program Leader: Denis Taylor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69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5561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653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AMT Academy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PROBLEM: How to support AMT development beyond Toyota? Can’t directly teach and develop at boots on the ground level. Wish to be good corporate and societal citizen.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Two components</a:t>
            </a:r>
          </a:p>
          <a:p>
            <a:pPr lvl="1"/>
            <a:r>
              <a:rPr lang="en-US" dirty="0" smtClean="0"/>
              <a:t>1 week of “How to start and run an AMT Program”</a:t>
            </a:r>
          </a:p>
          <a:p>
            <a:pPr lvl="1"/>
            <a:r>
              <a:rPr lang="en-US" dirty="0" smtClean="0"/>
              <a:t>Teach 1</a:t>
            </a:r>
            <a:r>
              <a:rPr lang="en-US" baseline="30000" dirty="0" smtClean="0"/>
              <a:t>st</a:t>
            </a:r>
            <a:r>
              <a:rPr lang="en-US" dirty="0" smtClean="0"/>
              <a:t> round of MCE’s (7 days worth)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79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AMT Academy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Offer annually on as-needed basis</a:t>
            </a:r>
          </a:p>
          <a:p>
            <a:r>
              <a:rPr lang="en-US" dirty="0" smtClean="0"/>
              <a:t>To qualify for attendance new programs must come with both employers (program leaders/managers) and educators (program providers)</a:t>
            </a:r>
          </a:p>
          <a:p>
            <a:r>
              <a:rPr lang="en-US" dirty="0" smtClean="0"/>
              <a:t>One program for all based on Toyota model</a:t>
            </a:r>
            <a:br>
              <a:rPr lang="en-US" dirty="0" smtClean="0"/>
            </a:br>
            <a:r>
              <a:rPr lang="en-US" dirty="0" smtClean="0"/>
              <a:t>(Any change due to local program initiative)</a:t>
            </a:r>
          </a:p>
          <a:p>
            <a:r>
              <a:rPr lang="en-US" dirty="0" smtClean="0"/>
              <a:t>Current programs can use to strengthen self</a:t>
            </a:r>
          </a:p>
        </p:txBody>
      </p:sp>
    </p:spTree>
    <p:extLst>
      <p:ext uri="{BB962C8B-B14F-4D97-AF65-F5344CB8AC3E}">
        <p14:creationId xmlns:p14="http://schemas.microsoft.com/office/powerpoint/2010/main" val="2123406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WV FAME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meeting May 19, 2015</a:t>
            </a:r>
          </a:p>
          <a:p>
            <a:r>
              <a:rPr lang="en-US" dirty="0" smtClean="0"/>
              <a:t>Launch multi-company effort</a:t>
            </a:r>
          </a:p>
          <a:p>
            <a:r>
              <a:rPr lang="en-US" dirty="0" smtClean="0"/>
              <a:t>Will become model in WV for collaborative effort</a:t>
            </a:r>
          </a:p>
        </p:txBody>
      </p:sp>
    </p:spTree>
    <p:extLst>
      <p:ext uri="{BB962C8B-B14F-4D97-AF65-F5344CB8AC3E}">
        <p14:creationId xmlns:p14="http://schemas.microsoft.com/office/powerpoint/2010/main" val="428007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5561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09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</a:t>
            </a:r>
            <a:r>
              <a:rPr lang="en-US" dirty="0" smtClean="0"/>
              <a:t> Active programs/12 community colleges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8</a:t>
            </a:r>
            <a:r>
              <a:rPr lang="en-US" dirty="0" smtClean="0"/>
              <a:t> States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91</a:t>
            </a:r>
            <a:r>
              <a:rPr lang="en-US" dirty="0" smtClean="0"/>
              <a:t> Committed Employers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8,000+ </a:t>
            </a:r>
            <a:r>
              <a:rPr lang="en-US" dirty="0" smtClean="0"/>
              <a:t>Largest single-site employer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 Smallest single-site employer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 Programs now graduating students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/>
              <a:t> </a:t>
            </a:r>
            <a:r>
              <a:rPr lang="en-US" dirty="0" smtClean="0"/>
              <a:t>Pathways programs (AMT/AMB/AME)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Universities (Northwood U., Univ. of Kentucky)</a:t>
            </a:r>
          </a:p>
        </p:txBody>
      </p:sp>
    </p:spTree>
    <p:extLst>
      <p:ext uri="{BB962C8B-B14F-4D97-AF65-F5344CB8AC3E}">
        <p14:creationId xmlns:p14="http://schemas.microsoft.com/office/powerpoint/2010/main" val="205267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FAME Companies (91)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838200"/>
            <a:ext cx="24384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3M</a:t>
            </a:r>
          </a:p>
          <a:p>
            <a:r>
              <a:rPr lang="en-US" sz="1200" dirty="0"/>
              <a:t>AGC Automotive</a:t>
            </a:r>
          </a:p>
          <a:p>
            <a:r>
              <a:rPr lang="en-US" sz="1200" dirty="0"/>
              <a:t>Akebono Brake</a:t>
            </a:r>
          </a:p>
          <a:p>
            <a:r>
              <a:rPr lang="en-US" sz="1200" dirty="0" err="1"/>
              <a:t>Altec</a:t>
            </a:r>
            <a:endParaRPr lang="en-US" sz="1200" dirty="0"/>
          </a:p>
          <a:p>
            <a:r>
              <a:rPr lang="en-US" sz="1200" dirty="0"/>
              <a:t>ARJ Manufacturing</a:t>
            </a:r>
          </a:p>
          <a:p>
            <a:r>
              <a:rPr lang="en-US" sz="1200" dirty="0"/>
              <a:t>Armstrong</a:t>
            </a:r>
          </a:p>
          <a:p>
            <a:r>
              <a:rPr lang="en-US" sz="1200" dirty="0"/>
              <a:t>Atlas Machine &amp; Supply</a:t>
            </a:r>
          </a:p>
          <a:p>
            <a:r>
              <a:rPr lang="en-US" sz="1200" dirty="0"/>
              <a:t>Bodine Aluminum (Toyota)</a:t>
            </a:r>
          </a:p>
          <a:p>
            <a:r>
              <a:rPr lang="en-US" sz="1200" dirty="0"/>
              <a:t>Bodine Aluminum/St. Louis (Toyota)</a:t>
            </a:r>
          </a:p>
          <a:p>
            <a:r>
              <a:rPr lang="en-US" sz="1200" dirty="0"/>
              <a:t>Bodine Aluminum/Troy (Toyota)</a:t>
            </a:r>
          </a:p>
          <a:p>
            <a:r>
              <a:rPr lang="en-US" sz="1200" dirty="0"/>
              <a:t>Brown Precision (2015)</a:t>
            </a:r>
          </a:p>
          <a:p>
            <a:r>
              <a:rPr lang="en-US" sz="1200" dirty="0" err="1"/>
              <a:t>Cantalent</a:t>
            </a:r>
            <a:r>
              <a:rPr lang="en-US" sz="1200" dirty="0"/>
              <a:t> Pharma Solutions</a:t>
            </a:r>
          </a:p>
          <a:p>
            <a:r>
              <a:rPr lang="en-US" sz="1200" dirty="0"/>
              <a:t>Carlisle</a:t>
            </a:r>
          </a:p>
          <a:p>
            <a:r>
              <a:rPr lang="en-US" sz="1200" dirty="0"/>
              <a:t>Central Motor Wheel of America</a:t>
            </a:r>
          </a:p>
          <a:p>
            <a:r>
              <a:rPr lang="en-US" sz="1200" dirty="0"/>
              <a:t>Commonwealth Machine Tool</a:t>
            </a:r>
          </a:p>
          <a:p>
            <a:r>
              <a:rPr lang="en-US" sz="1200" dirty="0"/>
              <a:t>CTP Transportation Products</a:t>
            </a:r>
          </a:p>
          <a:p>
            <a:r>
              <a:rPr lang="en-US" sz="1200" dirty="0"/>
              <a:t>Custom Polymers</a:t>
            </a:r>
          </a:p>
          <a:p>
            <a:r>
              <a:rPr lang="en-US" sz="1200" dirty="0"/>
              <a:t>Delta Faucet</a:t>
            </a:r>
          </a:p>
          <a:p>
            <a:r>
              <a:rPr lang="en-US" sz="1200" dirty="0" err="1"/>
              <a:t>Durobag</a:t>
            </a:r>
            <a:endParaRPr lang="en-US" sz="1200" dirty="0"/>
          </a:p>
          <a:p>
            <a:r>
              <a:rPr lang="en-US" sz="1200" dirty="0"/>
              <a:t>E.D. Bullard</a:t>
            </a:r>
          </a:p>
          <a:p>
            <a:r>
              <a:rPr lang="en-US" sz="1200" dirty="0"/>
              <a:t>EFI</a:t>
            </a:r>
          </a:p>
          <a:p>
            <a:r>
              <a:rPr lang="en-US" sz="1200" dirty="0" err="1" smtClean="0"/>
              <a:t>Enprotech</a:t>
            </a:r>
            <a:endParaRPr lang="en-US" sz="1200" dirty="0" smtClean="0"/>
          </a:p>
          <a:p>
            <a:r>
              <a:rPr lang="en-US" sz="1200" dirty="0" err="1" smtClean="0"/>
              <a:t>Fischbach</a:t>
            </a:r>
            <a:endParaRPr lang="en-US" sz="1200" dirty="0"/>
          </a:p>
          <a:p>
            <a:r>
              <a:rPr lang="en-US" sz="1200" dirty="0"/>
              <a:t>Flex Films</a:t>
            </a:r>
          </a:p>
          <a:p>
            <a:r>
              <a:rPr lang="en-US" sz="1200" dirty="0"/>
              <a:t>Florida Tile</a:t>
            </a:r>
          </a:p>
          <a:p>
            <a:r>
              <a:rPr lang="en-US" sz="1200" dirty="0"/>
              <a:t>G.R. Spring and Stamping</a:t>
            </a:r>
          </a:p>
          <a:p>
            <a:r>
              <a:rPr lang="en-US" sz="1200" dirty="0"/>
              <a:t>GE/Electrolux</a:t>
            </a:r>
          </a:p>
          <a:p>
            <a:r>
              <a:rPr lang="en-US" sz="1200" dirty="0"/>
              <a:t>General Cable</a:t>
            </a:r>
          </a:p>
          <a:p>
            <a:r>
              <a:rPr lang="en-US" sz="1200" dirty="0"/>
              <a:t>Hahn </a:t>
            </a:r>
            <a:r>
              <a:rPr lang="en-US" sz="1200" dirty="0" smtClean="0"/>
              <a:t>Automation</a:t>
            </a:r>
          </a:p>
          <a:p>
            <a:r>
              <a:rPr lang="en-US" sz="1200" dirty="0"/>
              <a:t>Heartland </a:t>
            </a:r>
            <a:r>
              <a:rPr lang="en-US" sz="1200" dirty="0" smtClean="0"/>
              <a:t>Automation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2743200" y="83820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/>
              <a:t>Hitach</a:t>
            </a:r>
            <a:r>
              <a:rPr lang="en-US" sz="1200" dirty="0" smtClean="0"/>
              <a:t> </a:t>
            </a:r>
            <a:r>
              <a:rPr lang="en-US" sz="1200" dirty="0"/>
              <a:t>Automotive Systems-Berea</a:t>
            </a:r>
          </a:p>
          <a:p>
            <a:r>
              <a:rPr lang="en-US" sz="1200" dirty="0"/>
              <a:t>Hitachi Automotive Systems- Harrodsburg</a:t>
            </a:r>
          </a:p>
          <a:p>
            <a:r>
              <a:rPr lang="en-US" sz="1200" dirty="0"/>
              <a:t>Indiana Furniture</a:t>
            </a:r>
          </a:p>
          <a:p>
            <a:r>
              <a:rPr lang="en-US" sz="1200" dirty="0"/>
              <a:t>INOAC</a:t>
            </a:r>
          </a:p>
          <a:p>
            <a:r>
              <a:rPr lang="en-US" sz="1200" dirty="0"/>
              <a:t>Jack Daniels (2015)</a:t>
            </a:r>
          </a:p>
          <a:p>
            <a:r>
              <a:rPr lang="en-US" sz="1200" dirty="0"/>
              <a:t>Jasper Engines and Transmissions</a:t>
            </a:r>
          </a:p>
          <a:p>
            <a:r>
              <a:rPr lang="en-US" sz="1200" dirty="0"/>
              <a:t>Jasper Rubber</a:t>
            </a:r>
          </a:p>
          <a:p>
            <a:r>
              <a:rPr lang="en-US" sz="1200" dirty="0"/>
              <a:t>Kimball Electronics</a:t>
            </a:r>
          </a:p>
          <a:p>
            <a:r>
              <a:rPr lang="en-US" sz="1200" dirty="0"/>
              <a:t>Kimball International</a:t>
            </a:r>
          </a:p>
          <a:p>
            <a:r>
              <a:rPr lang="en-US" sz="1200" dirty="0" err="1"/>
              <a:t>Lasco</a:t>
            </a:r>
            <a:r>
              <a:rPr lang="en-US" sz="1200" dirty="0"/>
              <a:t> Fittings</a:t>
            </a:r>
          </a:p>
          <a:p>
            <a:r>
              <a:rPr lang="en-US" sz="1200" dirty="0"/>
              <a:t>Lectrodryer</a:t>
            </a:r>
          </a:p>
          <a:p>
            <a:r>
              <a:rPr lang="en-US" sz="1200" dirty="0"/>
              <a:t>Lee Spring Co.</a:t>
            </a:r>
          </a:p>
          <a:p>
            <a:r>
              <a:rPr lang="en-US" sz="1200" dirty="0"/>
              <a:t>Linamar</a:t>
            </a:r>
          </a:p>
          <a:p>
            <a:r>
              <a:rPr lang="en-US" sz="1200" dirty="0"/>
              <a:t>Link-Belt</a:t>
            </a:r>
          </a:p>
          <a:p>
            <a:r>
              <a:rPr lang="en-US" sz="1200" dirty="0" err="1"/>
              <a:t>L'Oreal</a:t>
            </a:r>
            <a:endParaRPr lang="en-US" sz="1200" dirty="0"/>
          </a:p>
          <a:p>
            <a:r>
              <a:rPr lang="en-US" sz="1200" dirty="0" err="1"/>
              <a:t>LyondellBassell</a:t>
            </a:r>
            <a:endParaRPr lang="en-US" sz="1200" dirty="0"/>
          </a:p>
          <a:p>
            <a:r>
              <a:rPr lang="en-US" sz="1200" dirty="0"/>
              <a:t>Masterbrand </a:t>
            </a:r>
            <a:r>
              <a:rPr lang="en-US" sz="1200" dirty="0" smtClean="0"/>
              <a:t>Cabinets</a:t>
            </a:r>
          </a:p>
          <a:p>
            <a:r>
              <a:rPr lang="en-US" sz="1200" dirty="0"/>
              <a:t>Matsu Alabama (2015)</a:t>
            </a:r>
          </a:p>
          <a:p>
            <a:r>
              <a:rPr lang="en-US" sz="1200" dirty="0"/>
              <a:t>Metal Technologies/Jackson Die Casting</a:t>
            </a:r>
          </a:p>
          <a:p>
            <a:r>
              <a:rPr lang="en-US" sz="1200" dirty="0" err="1"/>
              <a:t>Metalsa</a:t>
            </a:r>
            <a:endParaRPr lang="en-US" sz="1200" dirty="0"/>
          </a:p>
          <a:p>
            <a:r>
              <a:rPr lang="en-US" sz="1200" dirty="0"/>
              <a:t>Mid-Park</a:t>
            </a:r>
          </a:p>
          <a:p>
            <a:r>
              <a:rPr lang="en-US" sz="1200" dirty="0" err="1"/>
              <a:t>Montaplast</a:t>
            </a:r>
            <a:endParaRPr lang="en-US" sz="1200" dirty="0"/>
          </a:p>
          <a:p>
            <a:r>
              <a:rPr lang="en-US" sz="1200" dirty="0"/>
              <a:t>Mouser Custom Cabinetry</a:t>
            </a:r>
          </a:p>
          <a:p>
            <a:r>
              <a:rPr lang="en-US" sz="1200" dirty="0" err="1"/>
              <a:t>Mubea</a:t>
            </a:r>
            <a:endParaRPr lang="en-US" sz="1200" dirty="0"/>
          </a:p>
          <a:p>
            <a:r>
              <a:rPr lang="en-US" sz="1200" dirty="0" err="1"/>
              <a:t>Natoli</a:t>
            </a:r>
            <a:r>
              <a:rPr lang="en-US" sz="1200" dirty="0"/>
              <a:t> Engineering</a:t>
            </a:r>
          </a:p>
          <a:p>
            <a:r>
              <a:rPr lang="en-US" sz="1200" dirty="0"/>
              <a:t>NGK Sparkplug</a:t>
            </a:r>
          </a:p>
          <a:p>
            <a:r>
              <a:rPr lang="en-US" sz="1200" dirty="0"/>
              <a:t>Nth </a:t>
            </a:r>
            <a:r>
              <a:rPr lang="en-US" sz="1200" dirty="0" smtClean="0"/>
              <a:t>Works</a:t>
            </a:r>
          </a:p>
          <a:p>
            <a:r>
              <a:rPr lang="en-US" sz="1200" dirty="0"/>
              <a:t>OFS (Office Furniture Systems</a:t>
            </a:r>
            <a:r>
              <a:rPr lang="en-US" sz="1200" dirty="0" smtClean="0"/>
              <a:t>)</a:t>
            </a:r>
          </a:p>
          <a:p>
            <a:r>
              <a:rPr lang="en-US" sz="1200" dirty="0"/>
              <a:t>OLON</a:t>
            </a:r>
          </a:p>
          <a:p>
            <a:r>
              <a:rPr lang="en-US" sz="1200" dirty="0" err="1" smtClean="0"/>
              <a:t>Pictsweet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5486400" y="838200"/>
            <a:ext cx="3048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Pinnacle</a:t>
            </a:r>
            <a:endParaRPr lang="en-US" sz="1200" dirty="0"/>
          </a:p>
          <a:p>
            <a:r>
              <a:rPr lang="en-US" sz="1200" dirty="0"/>
              <a:t>Raytheon</a:t>
            </a:r>
          </a:p>
          <a:p>
            <a:r>
              <a:rPr lang="en-US" sz="1200" dirty="0"/>
              <a:t>Reynolds Metals</a:t>
            </a:r>
          </a:p>
          <a:p>
            <a:r>
              <a:rPr lang="en-US" sz="1200" dirty="0"/>
              <a:t>Robert Bosch</a:t>
            </a:r>
          </a:p>
          <a:p>
            <a:r>
              <a:rPr lang="en-US" sz="1200" dirty="0" err="1"/>
              <a:t>Safran</a:t>
            </a:r>
            <a:r>
              <a:rPr lang="en-US" sz="1200" dirty="0"/>
              <a:t>/</a:t>
            </a:r>
            <a:r>
              <a:rPr lang="en-US" sz="1200" dirty="0" err="1"/>
              <a:t>Messiger</a:t>
            </a:r>
            <a:r>
              <a:rPr lang="en-US" sz="1200" dirty="0"/>
              <a:t> Bugatti</a:t>
            </a:r>
          </a:p>
          <a:p>
            <a:r>
              <a:rPr lang="en-US" sz="1200" dirty="0"/>
              <a:t>Sealing Life</a:t>
            </a:r>
          </a:p>
          <a:p>
            <a:r>
              <a:rPr lang="en-US" sz="1200" dirty="0"/>
              <a:t>Shelby Industries</a:t>
            </a:r>
          </a:p>
          <a:p>
            <a:r>
              <a:rPr lang="en-US" sz="1200" dirty="0"/>
              <a:t>Snap-on-Tools (2015)</a:t>
            </a:r>
          </a:p>
          <a:p>
            <a:r>
              <a:rPr lang="en-US" sz="1200" dirty="0"/>
              <a:t>Sonoco</a:t>
            </a:r>
          </a:p>
          <a:p>
            <a:r>
              <a:rPr lang="en-US" sz="1200" dirty="0"/>
              <a:t>Stanley Black </a:t>
            </a:r>
            <a:r>
              <a:rPr lang="en-US" sz="1200" dirty="0" smtClean="0"/>
              <a:t> &amp; Decker</a:t>
            </a:r>
          </a:p>
          <a:p>
            <a:r>
              <a:rPr lang="en-US" sz="1200" dirty="0"/>
              <a:t>Steelcase (2015)</a:t>
            </a:r>
          </a:p>
          <a:p>
            <a:r>
              <a:rPr lang="en-US" sz="1200" dirty="0" err="1"/>
              <a:t>Stober</a:t>
            </a:r>
            <a:r>
              <a:rPr lang="en-US" sz="1200" dirty="0"/>
              <a:t> Drives</a:t>
            </a:r>
          </a:p>
          <a:p>
            <a:r>
              <a:rPr lang="en-US" sz="1200" dirty="0"/>
              <a:t>TBDN</a:t>
            </a:r>
          </a:p>
          <a:p>
            <a:r>
              <a:rPr lang="en-US" sz="1200" dirty="0"/>
              <a:t>TBIN</a:t>
            </a:r>
          </a:p>
          <a:p>
            <a:r>
              <a:rPr lang="en-US" sz="1200" dirty="0"/>
              <a:t>ThyssenKrupp </a:t>
            </a:r>
            <a:r>
              <a:rPr lang="en-US" sz="1200" dirty="0" err="1"/>
              <a:t>Presta</a:t>
            </a:r>
            <a:endParaRPr lang="en-US" sz="1200" dirty="0"/>
          </a:p>
          <a:p>
            <a:r>
              <a:rPr lang="en-US" sz="1200" dirty="0"/>
              <a:t>TOPY</a:t>
            </a:r>
          </a:p>
          <a:p>
            <a:r>
              <a:rPr lang="en-US" sz="1200" dirty="0"/>
              <a:t>Toyota Motor Manufacturing, Alabama</a:t>
            </a:r>
          </a:p>
          <a:p>
            <a:r>
              <a:rPr lang="en-US" sz="1200" dirty="0"/>
              <a:t>Toyota Motor Manufacturing, Indiana</a:t>
            </a:r>
          </a:p>
          <a:p>
            <a:r>
              <a:rPr lang="en-US" sz="1200" dirty="0"/>
              <a:t>Toyota Motor Manufacturing, Kentucky</a:t>
            </a:r>
          </a:p>
          <a:p>
            <a:r>
              <a:rPr lang="en-US" sz="1200" dirty="0"/>
              <a:t>Toyota Motor Manufacturing, Mississippi</a:t>
            </a:r>
          </a:p>
          <a:p>
            <a:r>
              <a:rPr lang="en-US" sz="1200" dirty="0"/>
              <a:t>Toyota Motor Manufacturing, Texas</a:t>
            </a:r>
          </a:p>
          <a:p>
            <a:r>
              <a:rPr lang="en-US" sz="1200" dirty="0"/>
              <a:t>Toyota Motor Manufacturing, West Virginia</a:t>
            </a:r>
          </a:p>
          <a:p>
            <a:r>
              <a:rPr lang="en-US" sz="1200" dirty="0"/>
              <a:t>True Manufacturing</a:t>
            </a:r>
          </a:p>
          <a:p>
            <a:r>
              <a:rPr lang="en-US" sz="1200" dirty="0"/>
              <a:t>U.S. </a:t>
            </a:r>
            <a:r>
              <a:rPr lang="en-US" sz="1200" dirty="0" err="1"/>
              <a:t>Farathane</a:t>
            </a:r>
            <a:endParaRPr lang="en-US" sz="1200" dirty="0"/>
          </a:p>
          <a:p>
            <a:r>
              <a:rPr lang="en-US" sz="1200" dirty="0"/>
              <a:t>Wabash Produce</a:t>
            </a:r>
          </a:p>
          <a:p>
            <a:r>
              <a:rPr lang="en-US" sz="1200" dirty="0" err="1"/>
              <a:t>Wagstaff</a:t>
            </a:r>
            <a:endParaRPr lang="en-US" sz="1200" dirty="0"/>
          </a:p>
          <a:p>
            <a:r>
              <a:rPr lang="en-US" sz="1200" dirty="0" err="1"/>
              <a:t>Watauca</a:t>
            </a:r>
            <a:r>
              <a:rPr lang="en-US" sz="1200" dirty="0"/>
              <a:t> Foundry</a:t>
            </a:r>
          </a:p>
          <a:p>
            <a:r>
              <a:rPr lang="en-US" sz="1200" dirty="0" err="1"/>
              <a:t>Webasto</a:t>
            </a:r>
            <a:endParaRPr lang="en-US" sz="1200" dirty="0"/>
          </a:p>
          <a:p>
            <a:r>
              <a:rPr lang="en-US" sz="1200" dirty="0"/>
              <a:t>Westport </a:t>
            </a:r>
            <a:r>
              <a:rPr lang="en-US" sz="1200" dirty="0" err="1"/>
              <a:t>Axls</a:t>
            </a:r>
            <a:endParaRPr lang="en-US" sz="1200" dirty="0"/>
          </a:p>
          <a:p>
            <a:r>
              <a:rPr lang="en-US" sz="1200" dirty="0"/>
              <a:t>Yamamoto</a:t>
            </a:r>
          </a:p>
          <a:p>
            <a:r>
              <a:rPr lang="en-US" sz="1200" dirty="0" err="1" smtClean="0"/>
              <a:t>Zoeller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689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FAME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F</a:t>
            </a:r>
            <a:r>
              <a:rPr lang="en-US" sz="3600" dirty="0"/>
              <a:t>ederation for </a:t>
            </a:r>
            <a:r>
              <a:rPr lang="en-US" sz="3600" b="1" dirty="0">
                <a:solidFill>
                  <a:srgbClr val="FF0000"/>
                </a:solidFill>
              </a:rPr>
              <a:t>A</a:t>
            </a:r>
            <a:r>
              <a:rPr lang="en-US" sz="3600" dirty="0"/>
              <a:t>dvanced </a:t>
            </a:r>
            <a:r>
              <a:rPr lang="en-US" sz="3600" b="1" dirty="0">
                <a:solidFill>
                  <a:srgbClr val="FF0000"/>
                </a:solidFill>
              </a:rPr>
              <a:t>M</a:t>
            </a:r>
            <a:r>
              <a:rPr lang="en-US" sz="3600" dirty="0"/>
              <a:t>anufacturing </a:t>
            </a:r>
            <a:r>
              <a:rPr lang="en-US" sz="3600" b="1" dirty="0" smtClean="0">
                <a:solidFill>
                  <a:srgbClr val="FF0000"/>
                </a:solidFill>
              </a:rPr>
              <a:t>E</a:t>
            </a:r>
            <a:r>
              <a:rPr lang="en-US" sz="3600" dirty="0" smtClean="0"/>
              <a:t>ducation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Collaborative of Employers Supporting AMT</a:t>
            </a:r>
          </a:p>
          <a:p>
            <a:pPr marL="0" indent="0" algn="ctr">
              <a:buNone/>
            </a:pPr>
            <a:r>
              <a:rPr lang="en-US" sz="2000" dirty="0" smtClean="0"/>
              <a:t>“Support” = Sponsoring an AMT student</a:t>
            </a:r>
            <a:endParaRPr lang="en-US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2" y="2590800"/>
            <a:ext cx="8159748" cy="411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3200" y="5715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Current: </a:t>
            </a:r>
            <a:r>
              <a:rPr lang="en-US" b="1" dirty="0" smtClean="0">
                <a:solidFill>
                  <a:srgbClr val="FF0000"/>
                </a:solidFill>
              </a:rPr>
              <a:t>83</a:t>
            </a:r>
            <a:r>
              <a:rPr lang="en-US" dirty="0" smtClean="0"/>
              <a:t> </a:t>
            </a:r>
            <a:r>
              <a:rPr lang="en-US" dirty="0" smtClean="0"/>
              <a:t>employers</a:t>
            </a:r>
          </a:p>
          <a:p>
            <a:r>
              <a:rPr lang="en-US" dirty="0" smtClean="0"/>
              <a:t>Expected by 8/15: </a:t>
            </a:r>
            <a:r>
              <a:rPr lang="en-US" b="1" dirty="0" smtClean="0">
                <a:solidFill>
                  <a:srgbClr val="FF0000"/>
                </a:solidFill>
              </a:rPr>
              <a:t>91</a:t>
            </a:r>
            <a:r>
              <a:rPr lang="en-US" dirty="0" smtClean="0"/>
              <a:t>+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56" y="5666284"/>
            <a:ext cx="1066800" cy="42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40001"/>
            <a:ext cx="5365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" y="6190565"/>
            <a:ext cx="914400" cy="43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30" y="6328803"/>
            <a:ext cx="796926" cy="15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1800" y="6324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Partial Listing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6727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Sustainment/Strengthening/Growth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West Virginia ATC Dedicated – August 19, 2014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07770"/>
            <a:ext cx="4629150" cy="3857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5052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Designed to support the AMT Program Model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64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Sustainment/Strengthening/Growth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Bluegrass Community &amp; Technical College, Advanced Manufacturing Campus Groundbreaking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5052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</a:rPr>
              <a:t>Designed to support the AMT Program Model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819400"/>
            <a:ext cx="4876800" cy="3251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3425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1287</Words>
  <Application>Microsoft Office PowerPoint</Application>
  <PresentationFormat>On-screen Show (4:3)</PresentationFormat>
  <Paragraphs>271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State of the AMT Program</vt:lpstr>
      <vt:lpstr>Active Programs</vt:lpstr>
      <vt:lpstr>Active Programs</vt:lpstr>
      <vt:lpstr>PowerPoint Presentation</vt:lpstr>
      <vt:lpstr>By the Numbers</vt:lpstr>
      <vt:lpstr>FAME Companies (91)</vt:lpstr>
      <vt:lpstr>FAME Federation for Advanced Manufacturing Education</vt:lpstr>
      <vt:lpstr>Sustainment/Strengthening/Growth</vt:lpstr>
      <vt:lpstr>Sustainment/Strengthening/Growth</vt:lpstr>
      <vt:lpstr>MCE Faculty Training/Certification</vt:lpstr>
      <vt:lpstr>Internship Growth</vt:lpstr>
      <vt:lpstr>First Graduating Classes</vt:lpstr>
      <vt:lpstr>AME: Adv. Manufacturing Engineer</vt:lpstr>
      <vt:lpstr>AMB: Adv. Manufacturing Business</vt:lpstr>
      <vt:lpstr>Kentucky Takes It to a New Level</vt:lpstr>
      <vt:lpstr>Kentucky Takes It to a New Level</vt:lpstr>
      <vt:lpstr>Kentucky Takes It to a New Level</vt:lpstr>
      <vt:lpstr>Kentucky Takes It to a New Level</vt:lpstr>
      <vt:lpstr>AMT Students Are Making an Impact</vt:lpstr>
      <vt:lpstr>AMT Has Won 3rd Award</vt:lpstr>
      <vt:lpstr>Key Partnerships</vt:lpstr>
      <vt:lpstr>Current Challenges</vt:lpstr>
      <vt:lpstr>Emerging/Future Activities</vt:lpstr>
      <vt:lpstr>The Advanced Manufacturing Career Pathways (AMCP)</vt:lpstr>
      <vt:lpstr>The Advanced Manufacturing Career Pathways (AMCP)</vt:lpstr>
      <vt:lpstr>K-12 Pathway: Ready to Move Out</vt:lpstr>
      <vt:lpstr>K-12 Pathway</vt:lpstr>
      <vt:lpstr>PowerPoint Presentation</vt:lpstr>
      <vt:lpstr>K-12: Pilot Site is Toyota Kentucky</vt:lpstr>
      <vt:lpstr>K-12: Pilot Site is Toyota Kentucky</vt:lpstr>
      <vt:lpstr>AMT Tool &amp; Die Program</vt:lpstr>
      <vt:lpstr>AMT Tool &amp; Die</vt:lpstr>
      <vt:lpstr>PowerPoint Presentation</vt:lpstr>
      <vt:lpstr>AMT Academy</vt:lpstr>
      <vt:lpstr>AMT Academy</vt:lpstr>
      <vt:lpstr>WV FAME</vt:lpstr>
    </vt:vector>
  </TitlesOfParts>
  <Company>TEMA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1st North American AMT Conference</dc:title>
  <dc:creator>T00 Parker, Dennis</dc:creator>
  <cp:keywords>PUBLIC / NONE</cp:keywords>
  <cp:lastModifiedBy>TEMA</cp:lastModifiedBy>
  <cp:revision>83</cp:revision>
  <dcterms:created xsi:type="dcterms:W3CDTF">2014-05-19T22:37:56Z</dcterms:created>
  <dcterms:modified xsi:type="dcterms:W3CDTF">2015-05-19T03:15:41Z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66387c8e-4b4d-4585-8f37-75991c3b885b</vt:lpwstr>
  </property>
  <property fmtid="{D5CDD505-2E9C-101B-9397-08002B2CF9AE}" pid="3" name="ToyotaClassification">
    <vt:lpwstr>PUBLIC / NONE</vt:lpwstr>
  </property>
  <property fmtid="{D5CDD505-2E9C-101B-9397-08002B2CF9AE}" pid="4" name="ToyotaVisual Markings">
    <vt:lpwstr>No Label</vt:lpwstr>
  </property>
</Properties>
</file>