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5"/>
  </p:notesMasterIdLst>
  <p:handoutMasterIdLst>
    <p:handoutMasterId r:id="rId16"/>
  </p:handoutMasterIdLst>
  <p:sldIdLst>
    <p:sldId id="296" r:id="rId2"/>
    <p:sldId id="419" r:id="rId3"/>
    <p:sldId id="411" r:id="rId4"/>
    <p:sldId id="418" r:id="rId5"/>
    <p:sldId id="420" r:id="rId6"/>
    <p:sldId id="421" r:id="rId7"/>
    <p:sldId id="422" r:id="rId8"/>
    <p:sldId id="423" r:id="rId9"/>
    <p:sldId id="424" r:id="rId10"/>
    <p:sldId id="425" r:id="rId11"/>
    <p:sldId id="426" r:id="rId12"/>
    <p:sldId id="427" r:id="rId13"/>
    <p:sldId id="42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34" autoAdjust="0"/>
    <p:restoredTop sz="96980" autoAdjust="0"/>
  </p:normalViewPr>
  <p:slideViewPr>
    <p:cSldViewPr>
      <p:cViewPr>
        <p:scale>
          <a:sx n="90" d="100"/>
          <a:sy n="90" d="100"/>
        </p:scale>
        <p:origin x="-1188" y="768"/>
      </p:cViewPr>
      <p:guideLst>
        <p:guide orient="horz" pos="2160"/>
        <p:guide pos="2880"/>
      </p:guideLst>
    </p:cSldViewPr>
  </p:slideViewPr>
  <p:outlineViewPr>
    <p:cViewPr>
      <p:scale>
        <a:sx n="33" d="100"/>
        <a:sy n="33" d="100"/>
      </p:scale>
      <p:origin x="0" y="138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a:latin typeface="Times New Roman" pitchFamily="18" charset="0"/>
              </a:defRPr>
            </a:lvl1pPr>
          </a:lstStyle>
          <a:p>
            <a:pPr>
              <a:defRPr/>
            </a:pPr>
            <a:fld id="{F581CCD7-A76E-415C-AA1F-ADE4B378BAEA}" type="slidenum">
              <a:rPr lang="en-US" altLang="en-US"/>
              <a:pPr>
                <a:defRPr/>
              </a:pPr>
              <a:t>‹#›</a:t>
            </a:fld>
            <a:endParaRPr lang="en-US" altLang="en-US"/>
          </a:p>
        </p:txBody>
      </p:sp>
    </p:spTree>
    <p:extLst>
      <p:ext uri="{BB962C8B-B14F-4D97-AF65-F5344CB8AC3E}">
        <p14:creationId xmlns:p14="http://schemas.microsoft.com/office/powerpoint/2010/main" val="4256054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108548"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a:latin typeface="Times New Roman" pitchFamily="18" charset="0"/>
              </a:defRPr>
            </a:lvl1pPr>
          </a:lstStyle>
          <a:p>
            <a:pPr>
              <a:defRPr/>
            </a:pPr>
            <a:fld id="{DD66F845-2D2F-4A54-9FEC-7672E4009ED1}" type="slidenum">
              <a:rPr lang="en-US" altLang="en-US"/>
              <a:pPr>
                <a:defRPr/>
              </a:pPr>
              <a:t>‹#›</a:t>
            </a:fld>
            <a:endParaRPr lang="en-US" altLang="en-US"/>
          </a:p>
        </p:txBody>
      </p:sp>
    </p:spTree>
    <p:extLst>
      <p:ext uri="{BB962C8B-B14F-4D97-AF65-F5344CB8AC3E}">
        <p14:creationId xmlns:p14="http://schemas.microsoft.com/office/powerpoint/2010/main" val="406039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1</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10</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11</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12</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13</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2</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3</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4</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5</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6</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7</a:t>
            </a:fld>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8</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smtClean="0"/>
              <a:t>Ageee Toyoda a 98-99 yrs .. Boils down to him giving us Toyotas basic safety principle…. </a:t>
            </a:r>
          </a:p>
          <a:p>
            <a:r>
              <a:rPr lang="en-US" altLang="en-US" smtClean="0"/>
              <a:t>Read principle.</a:t>
            </a:r>
          </a:p>
          <a:p>
            <a:r>
              <a:rPr lang="en-US" altLang="en-US" smtClean="0"/>
              <a:t>You are responsible for your safety… take responsibility for your actions.</a:t>
            </a:r>
          </a:p>
          <a:p>
            <a:endParaRPr lang="en-US" altLang="en-US" smtClean="0"/>
          </a:p>
        </p:txBody>
      </p:sp>
      <p:sp>
        <p:nvSpPr>
          <p:cNvPr id="109572"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2C42039-FFD3-44C4-81D6-011FE9DE7F73}" type="slidenum">
              <a:rPr lang="en-US" altLang="en-US" smtClean="0">
                <a:latin typeface="Times New Roman" pitchFamily="18" charset="0"/>
              </a:rPr>
              <a:pPr/>
              <a:t>9</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hl"/>
          <p:cNvSpPr txBox="1">
            <a:spLocks noChangeArrowheads="1"/>
          </p:cNvSpPr>
          <p:nvPr userDrawn="1"/>
        </p:nvSpPr>
        <p:spPr bwMode="auto">
          <a:xfrm>
            <a:off x="0"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endParaRPr lang="en-US" altLang="en-US" smtClean="0"/>
          </a:p>
        </p:txBody>
      </p:sp>
      <p:sp>
        <p:nvSpPr>
          <p:cNvPr id="6554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655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3"/>
          <p:cNvSpPr>
            <a:spLocks noGrp="1" noChangeArrowheads="1"/>
          </p:cNvSpPr>
          <p:nvPr>
            <p:ph type="dt" sz="quarter" idx="10"/>
          </p:nvPr>
        </p:nvSpPr>
        <p:spPr>
          <a:xfrm>
            <a:off x="457200" y="6248400"/>
            <a:ext cx="2133600" cy="476250"/>
          </a:xfrm>
        </p:spPr>
        <p:txBody>
          <a:bodyPr/>
          <a:lstStyle>
            <a:lvl1pPr>
              <a:defRPr/>
            </a:lvl1pPr>
          </a:lstStyle>
          <a:p>
            <a:pPr>
              <a:defRPr/>
            </a:pPr>
            <a:fld id="{A7A8B4E9-6977-40E8-82E3-920E6036A6F5}" type="datetime1">
              <a:rPr lang="en-US" altLang="en-US"/>
              <a:pPr>
                <a:defRPr/>
              </a:pPr>
              <a:t>5/15/2015</a:t>
            </a:fld>
            <a:endParaRPr lang="en-US" altLang="en-US"/>
          </a:p>
        </p:txBody>
      </p:sp>
      <p:sp>
        <p:nvSpPr>
          <p:cNvPr id="15"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SF-FP-TRA-01 </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AA2D76A-A556-4ACA-AAF6-EFC27F2754AC}" type="slidenum">
              <a:rPr lang="en-US" altLang="en-US"/>
              <a:pPr>
                <a:defRPr/>
              </a:pPr>
              <a:t>‹#›</a:t>
            </a:fld>
            <a:endParaRPr lang="en-US" altLang="en-US"/>
          </a:p>
        </p:txBody>
      </p:sp>
    </p:spTree>
    <p:extLst>
      <p:ext uri="{BB962C8B-B14F-4D97-AF65-F5344CB8AC3E}">
        <p14:creationId xmlns:p14="http://schemas.microsoft.com/office/powerpoint/2010/main" val="172962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EEAA6B-5FC8-43BA-B5F4-B1243777AA32}" type="datetime1">
              <a:rPr lang="en-US" altLang="en-US"/>
              <a:pPr>
                <a:defRPr/>
              </a:pPr>
              <a:t>5/15/2015</a:t>
            </a:fld>
            <a:endParaRPr lang="en-US" altLang="en-US"/>
          </a:p>
        </p:txBody>
      </p:sp>
      <p:sp>
        <p:nvSpPr>
          <p:cNvPr id="5" name="Slide Number Placeholder 4"/>
          <p:cNvSpPr>
            <a:spLocks noGrp="1"/>
          </p:cNvSpPr>
          <p:nvPr>
            <p:ph type="sldNum" sz="quarter" idx="11"/>
          </p:nvPr>
        </p:nvSpPr>
        <p:spPr/>
        <p:txBody>
          <a:bodyPr/>
          <a:lstStyle>
            <a:lvl1pPr>
              <a:defRPr/>
            </a:lvl1pPr>
          </a:lstStyle>
          <a:p>
            <a:pPr>
              <a:defRPr/>
            </a:pPr>
            <a:fld id="{24E0A188-6C59-4651-A142-B88CD886B41F}" type="slidenum">
              <a:rPr lang="en-US" altLang="en-US"/>
              <a:pPr>
                <a:defRPr/>
              </a:pPr>
              <a:t>‹#›</a:t>
            </a:fld>
            <a:endParaRPr lang="en-US" altLang="en-US"/>
          </a:p>
        </p:txBody>
      </p:sp>
      <p:sp>
        <p:nvSpPr>
          <p:cNvPr id="6" name="Footer Placeholder 5"/>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215852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185A6-888C-41E5-95D1-B9035DD8966D}" type="datetime1">
              <a:rPr lang="en-US" altLang="en-US"/>
              <a:pPr>
                <a:defRPr/>
              </a:pPr>
              <a:t>5/15/2015</a:t>
            </a:fld>
            <a:endParaRPr lang="en-US" altLang="en-US"/>
          </a:p>
        </p:txBody>
      </p:sp>
      <p:sp>
        <p:nvSpPr>
          <p:cNvPr id="5" name="Slide Number Placeholder 4"/>
          <p:cNvSpPr>
            <a:spLocks noGrp="1"/>
          </p:cNvSpPr>
          <p:nvPr>
            <p:ph type="sldNum" sz="quarter" idx="11"/>
          </p:nvPr>
        </p:nvSpPr>
        <p:spPr/>
        <p:txBody>
          <a:bodyPr/>
          <a:lstStyle>
            <a:lvl1pPr>
              <a:defRPr/>
            </a:lvl1pPr>
          </a:lstStyle>
          <a:p>
            <a:pPr>
              <a:defRPr/>
            </a:pPr>
            <a:fld id="{D7784742-4C57-4D77-93B9-C47586DA305D}" type="slidenum">
              <a:rPr lang="en-US" altLang="en-US"/>
              <a:pPr>
                <a:defRPr/>
              </a:pPr>
              <a:t>‹#›</a:t>
            </a:fld>
            <a:endParaRPr lang="en-US" altLang="en-US"/>
          </a:p>
        </p:txBody>
      </p:sp>
      <p:sp>
        <p:nvSpPr>
          <p:cNvPr id="6" name="Footer Placeholder 5"/>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205539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B74E39-1056-46C7-A751-EA38F6418165}" type="datetime1">
              <a:rPr lang="en-US" altLang="en-US"/>
              <a:pPr>
                <a:defRPr/>
              </a:pPr>
              <a:t>5/15/2015</a:t>
            </a:fld>
            <a:endParaRPr lang="en-US" altLang="en-US"/>
          </a:p>
        </p:txBody>
      </p:sp>
      <p:sp>
        <p:nvSpPr>
          <p:cNvPr id="5" name="Slide Number Placeholder 4"/>
          <p:cNvSpPr>
            <a:spLocks noGrp="1"/>
          </p:cNvSpPr>
          <p:nvPr>
            <p:ph type="sldNum" sz="quarter" idx="11"/>
          </p:nvPr>
        </p:nvSpPr>
        <p:spPr/>
        <p:txBody>
          <a:bodyPr/>
          <a:lstStyle>
            <a:lvl1pPr>
              <a:defRPr/>
            </a:lvl1pPr>
          </a:lstStyle>
          <a:p>
            <a:pPr>
              <a:defRPr/>
            </a:pPr>
            <a:fld id="{382A5333-CAFD-48AA-8DC6-77F5FB8BD583}" type="slidenum">
              <a:rPr lang="en-US" altLang="en-US"/>
              <a:pPr>
                <a:defRPr/>
              </a:pPr>
              <a:t>‹#›</a:t>
            </a:fld>
            <a:endParaRPr lang="en-US" altLang="en-US"/>
          </a:p>
        </p:txBody>
      </p:sp>
      <p:sp>
        <p:nvSpPr>
          <p:cNvPr id="6" name="Footer Placeholder 5"/>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220753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6D0376-6C2C-4749-9423-5FA086964AD5}" type="datetime1">
              <a:rPr lang="en-US" altLang="en-US"/>
              <a:pPr>
                <a:defRPr/>
              </a:pPr>
              <a:t>5/15/2015</a:t>
            </a:fld>
            <a:endParaRPr lang="en-US" altLang="en-US"/>
          </a:p>
        </p:txBody>
      </p:sp>
      <p:sp>
        <p:nvSpPr>
          <p:cNvPr id="5" name="Slide Number Placeholder 4"/>
          <p:cNvSpPr>
            <a:spLocks noGrp="1"/>
          </p:cNvSpPr>
          <p:nvPr>
            <p:ph type="sldNum" sz="quarter" idx="11"/>
          </p:nvPr>
        </p:nvSpPr>
        <p:spPr/>
        <p:txBody>
          <a:bodyPr/>
          <a:lstStyle>
            <a:lvl1pPr>
              <a:defRPr/>
            </a:lvl1pPr>
          </a:lstStyle>
          <a:p>
            <a:pPr>
              <a:defRPr/>
            </a:pPr>
            <a:fld id="{8DB6C87F-5300-47BF-9359-8EBF4EF4C688}" type="slidenum">
              <a:rPr lang="en-US" altLang="en-US"/>
              <a:pPr>
                <a:defRPr/>
              </a:pPr>
              <a:t>‹#›</a:t>
            </a:fld>
            <a:endParaRPr lang="en-US" altLang="en-US"/>
          </a:p>
        </p:txBody>
      </p:sp>
      <p:sp>
        <p:nvSpPr>
          <p:cNvPr id="6" name="Footer Placeholder 5"/>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373405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DC03E51-569A-406F-AB15-F760789A9FCA}" type="datetime1">
              <a:rPr lang="en-US" altLang="en-US"/>
              <a:pPr>
                <a:defRPr/>
              </a:pPr>
              <a:t>5/15/2015</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77E73BB1-7EC7-4978-BB35-F6063667AF5D}" type="slidenum">
              <a:rPr lang="en-US" altLang="en-US"/>
              <a:pPr>
                <a:defRPr/>
              </a:pPr>
              <a:t>‹#›</a:t>
            </a:fld>
            <a:endParaRPr lang="en-US" altLang="en-US"/>
          </a:p>
        </p:txBody>
      </p:sp>
      <p:sp>
        <p:nvSpPr>
          <p:cNvPr id="7" name="Footer Placeholder 6"/>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297023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0C8A6E6-6A15-4B61-B482-B644D4A59476}" type="datetime1">
              <a:rPr lang="en-US" altLang="en-US"/>
              <a:pPr>
                <a:defRPr/>
              </a:pPr>
              <a:t>5/15/2015</a:t>
            </a:fld>
            <a:endParaRPr lang="en-US" altLang="en-US"/>
          </a:p>
        </p:txBody>
      </p:sp>
      <p:sp>
        <p:nvSpPr>
          <p:cNvPr id="8" name="Slide Number Placeholder 7"/>
          <p:cNvSpPr>
            <a:spLocks noGrp="1"/>
          </p:cNvSpPr>
          <p:nvPr>
            <p:ph type="sldNum" sz="quarter" idx="11"/>
          </p:nvPr>
        </p:nvSpPr>
        <p:spPr/>
        <p:txBody>
          <a:bodyPr/>
          <a:lstStyle>
            <a:lvl1pPr>
              <a:defRPr/>
            </a:lvl1pPr>
          </a:lstStyle>
          <a:p>
            <a:pPr>
              <a:defRPr/>
            </a:pPr>
            <a:fld id="{282BF944-30C1-4381-8C07-7957D93E358E}" type="slidenum">
              <a:rPr lang="en-US" altLang="en-US"/>
              <a:pPr>
                <a:defRPr/>
              </a:pPr>
              <a:t>‹#›</a:t>
            </a:fld>
            <a:endParaRPr lang="en-US" altLang="en-US"/>
          </a:p>
        </p:txBody>
      </p:sp>
      <p:sp>
        <p:nvSpPr>
          <p:cNvPr id="9" name="Footer Placeholder 8"/>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358303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3C8296A-37F9-4C97-AEAC-63548EED77D1}" type="datetime1">
              <a:rPr lang="en-US" altLang="en-US"/>
              <a:pPr>
                <a:defRPr/>
              </a:pPr>
              <a:t>5/15/2015</a:t>
            </a:fld>
            <a:endParaRPr lang="en-US" altLang="en-US"/>
          </a:p>
        </p:txBody>
      </p:sp>
      <p:sp>
        <p:nvSpPr>
          <p:cNvPr id="4" name="Slide Number Placeholder 3"/>
          <p:cNvSpPr>
            <a:spLocks noGrp="1"/>
          </p:cNvSpPr>
          <p:nvPr>
            <p:ph type="sldNum" sz="quarter" idx="11"/>
          </p:nvPr>
        </p:nvSpPr>
        <p:spPr/>
        <p:txBody>
          <a:bodyPr/>
          <a:lstStyle>
            <a:lvl1pPr>
              <a:defRPr/>
            </a:lvl1pPr>
          </a:lstStyle>
          <a:p>
            <a:pPr>
              <a:defRPr/>
            </a:pPr>
            <a:fld id="{9944F1FA-FA1D-4322-8238-DECEEDB30E7F}" type="slidenum">
              <a:rPr lang="en-US" altLang="en-US"/>
              <a:pPr>
                <a:defRPr/>
              </a:pPr>
              <a:t>‹#›</a:t>
            </a:fld>
            <a:endParaRPr lang="en-US" altLang="en-US"/>
          </a:p>
        </p:txBody>
      </p:sp>
      <p:sp>
        <p:nvSpPr>
          <p:cNvPr id="5" name="Footer Placeholder 4"/>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37441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D58D75B-3A2E-48D1-A8C7-D064177EB14B}" type="datetime1">
              <a:rPr lang="en-US" altLang="en-US"/>
              <a:pPr>
                <a:defRPr/>
              </a:pPr>
              <a:t>5/15/2015</a:t>
            </a:fld>
            <a:endParaRPr lang="en-US" altLang="en-US"/>
          </a:p>
        </p:txBody>
      </p:sp>
      <p:sp>
        <p:nvSpPr>
          <p:cNvPr id="3" name="Slide Number Placeholder 2"/>
          <p:cNvSpPr>
            <a:spLocks noGrp="1"/>
          </p:cNvSpPr>
          <p:nvPr>
            <p:ph type="sldNum" sz="quarter" idx="11"/>
          </p:nvPr>
        </p:nvSpPr>
        <p:spPr/>
        <p:txBody>
          <a:bodyPr/>
          <a:lstStyle>
            <a:lvl1pPr>
              <a:defRPr/>
            </a:lvl1pPr>
          </a:lstStyle>
          <a:p>
            <a:pPr>
              <a:defRPr/>
            </a:pPr>
            <a:fld id="{DB98C5D9-3ACC-4517-921B-C0DE25FCA33C}" type="slidenum">
              <a:rPr lang="en-US" altLang="en-US"/>
              <a:pPr>
                <a:defRPr/>
              </a:pPr>
              <a:t>‹#›</a:t>
            </a:fld>
            <a:endParaRPr lang="en-US" altLang="en-US"/>
          </a:p>
        </p:txBody>
      </p:sp>
      <p:sp>
        <p:nvSpPr>
          <p:cNvPr id="4" name="Footer Placeholder 3"/>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417485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EC978E2-DFEC-431E-B9AA-514FA91C2D81}" type="datetime1">
              <a:rPr lang="en-US" altLang="en-US"/>
              <a:pPr>
                <a:defRPr/>
              </a:pPr>
              <a:t>5/15/2015</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616582C8-66A4-4F63-901C-D63AAD8CBD86}" type="slidenum">
              <a:rPr lang="en-US" altLang="en-US"/>
              <a:pPr>
                <a:defRPr/>
              </a:pPr>
              <a:t>‹#›</a:t>
            </a:fld>
            <a:endParaRPr lang="en-US" altLang="en-US"/>
          </a:p>
        </p:txBody>
      </p:sp>
      <p:sp>
        <p:nvSpPr>
          <p:cNvPr id="7" name="Footer Placeholder 6"/>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77810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A90196C-F8D8-407F-ACAF-2CA27BBD425E}" type="datetime1">
              <a:rPr lang="en-US" altLang="en-US"/>
              <a:pPr>
                <a:defRPr/>
              </a:pPr>
              <a:t>5/15/2015</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26162E67-749B-40E6-9420-8B525D82DF63}" type="slidenum">
              <a:rPr lang="en-US" altLang="en-US"/>
              <a:pPr>
                <a:defRPr/>
              </a:pPr>
              <a:t>‹#›</a:t>
            </a:fld>
            <a:endParaRPr lang="en-US" altLang="en-US"/>
          </a:p>
        </p:txBody>
      </p:sp>
      <p:sp>
        <p:nvSpPr>
          <p:cNvPr id="7" name="Footer Placeholder 6"/>
          <p:cNvSpPr>
            <a:spLocks noGrp="1"/>
          </p:cNvSpPr>
          <p:nvPr>
            <p:ph type="ftr" sz="quarter" idx="12"/>
          </p:nvPr>
        </p:nvSpPr>
        <p:spPr/>
        <p:txBody>
          <a:bodyPr/>
          <a:lstStyle>
            <a:lvl1pPr>
              <a:defRPr/>
            </a:lvl1pPr>
          </a:lstStyle>
          <a:p>
            <a:pPr>
              <a:defRPr/>
            </a:pPr>
            <a:r>
              <a:rPr lang="en-US"/>
              <a:t>SF-FP-TRA-01 </a:t>
            </a:r>
          </a:p>
        </p:txBody>
      </p:sp>
    </p:spTree>
    <p:extLst>
      <p:ext uri="{BB962C8B-B14F-4D97-AF65-F5344CB8AC3E}">
        <p14:creationId xmlns:p14="http://schemas.microsoft.com/office/powerpoint/2010/main" val="333664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6D6D"/>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D2FB64AE-1CF2-490F-94F7-763D40581AFC}" type="datetime1">
              <a:rPr lang="en-US" altLang="en-US"/>
              <a:pPr>
                <a:defRPr/>
              </a:pPr>
              <a:t>5/15/2015</a:t>
            </a:fld>
            <a:endParaRPr lang="en-US" altLang="en-US"/>
          </a:p>
        </p:txBody>
      </p:sp>
      <p:sp>
        <p:nvSpPr>
          <p:cNvPr id="6451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4C62EDB-1AFC-4AE9-AD88-BF7207C82D5E}" type="slidenum">
              <a:rPr lang="en-US" altLang="en-US"/>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6451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451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452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452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5" name="Freeform 12"/>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52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2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SF-FP-TRA-01 </a:t>
            </a:r>
          </a:p>
        </p:txBody>
      </p:sp>
      <p:sp>
        <p:nvSpPr>
          <p:cNvPr id="6452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hl"/>
          <p:cNvSpPr txBox="1">
            <a:spLocks noChangeArrowheads="1"/>
          </p:cNvSpPr>
          <p:nvPr userDrawn="1"/>
        </p:nvSpPr>
        <p:spPr bwMode="auto">
          <a:xfrm>
            <a:off x="0"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endParaRPr lang="en-US" altLang="en-US" smtClean="0"/>
          </a:p>
        </p:txBody>
      </p:sp>
    </p:spTree>
  </p:cSld>
  <p:clrMap bg1="dk2" tx1="lt1" bg2="dk1" tx2="lt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953000" y="2209800"/>
            <a:ext cx="20875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1">
                <a:latin typeface="Times" pitchFamily="18" charset="0"/>
              </a:rPr>
              <a:t>Safe Work</a:t>
            </a:r>
          </a:p>
          <a:p>
            <a:pPr>
              <a:spcBef>
                <a:spcPct val="0"/>
              </a:spcBef>
              <a:buClrTx/>
              <a:buSzTx/>
              <a:buFontTx/>
              <a:buNone/>
            </a:pPr>
            <a:r>
              <a:rPr lang="en-US" altLang="en-US" sz="2400" b="1">
                <a:latin typeface="Times" pitchFamily="18" charset="0"/>
              </a:rPr>
              <a:t>Reliable Work</a:t>
            </a:r>
          </a:p>
          <a:p>
            <a:pPr>
              <a:spcBef>
                <a:spcPct val="0"/>
              </a:spcBef>
              <a:buClrTx/>
              <a:buSzTx/>
              <a:buFontTx/>
              <a:buNone/>
            </a:pPr>
            <a:r>
              <a:rPr lang="en-US" altLang="en-US" sz="2400" b="1">
                <a:latin typeface="Times" pitchFamily="18" charset="0"/>
              </a:rPr>
              <a:t>Skilled Work </a:t>
            </a:r>
          </a:p>
        </p:txBody>
      </p:sp>
      <p:sp>
        <p:nvSpPr>
          <p:cNvPr id="14339" name="Text Box 4"/>
          <p:cNvSpPr txBox="1">
            <a:spLocks noChangeArrowheads="1"/>
          </p:cNvSpPr>
          <p:nvPr/>
        </p:nvSpPr>
        <p:spPr bwMode="auto">
          <a:xfrm>
            <a:off x="914400" y="1600200"/>
            <a:ext cx="7391400" cy="2743200"/>
          </a:xfrm>
          <a:prstGeom prst="rect">
            <a:avLst/>
          </a:prstGeom>
          <a:solidFill>
            <a:srgbClr val="FFCC00"/>
          </a:solidFill>
          <a:ln>
            <a:noFill/>
          </a:ln>
          <a:extLst>
            <a:ext uri="{91240B29-F687-4F45-9708-019B960494DF}">
              <a14:hiddenLine xmlns:a14="http://schemas.microsoft.com/office/drawing/2010/main" w="76200">
                <a:solidFill>
                  <a:srgbClr val="008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ja-JP" sz="1200">
              <a:latin typeface="Times New Roman" pitchFamily="18" charset="0"/>
              <a:ea typeface="MS Mincho" pitchFamily="49" charset="-128"/>
            </a:endParaRPr>
          </a:p>
        </p:txBody>
      </p:sp>
      <p:graphicFrame>
        <p:nvGraphicFramePr>
          <p:cNvPr id="14340" name="Object 5"/>
          <p:cNvGraphicFramePr>
            <a:graphicFrameLocks noChangeAspect="1"/>
          </p:cNvGraphicFramePr>
          <p:nvPr/>
        </p:nvGraphicFramePr>
        <p:xfrm>
          <a:off x="1143000" y="1828800"/>
          <a:ext cx="1638300" cy="2038350"/>
        </p:xfrm>
        <a:graphic>
          <a:graphicData uri="http://schemas.openxmlformats.org/presentationml/2006/ole">
            <mc:AlternateContent xmlns:mc="http://schemas.openxmlformats.org/markup-compatibility/2006">
              <mc:Choice xmlns:v="urn:schemas-microsoft-com:vml" Requires="v">
                <p:oleObj spid="_x0000_s14381" name="Photo Editor Photo" r:id="rId4" imgW="5657143" imgH="7059010" progId="MSPhotoEd.3">
                  <p:embed/>
                </p:oleObj>
              </mc:Choice>
              <mc:Fallback>
                <p:oleObj name="Photo Editor Photo" r:id="rId4" imgW="5657143" imgH="7059010"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16383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 Box 6"/>
          <p:cNvSpPr txBox="1">
            <a:spLocks noChangeArrowheads="1"/>
          </p:cNvSpPr>
          <p:nvPr/>
        </p:nvSpPr>
        <p:spPr bwMode="auto">
          <a:xfrm>
            <a:off x="2857500" y="1714500"/>
            <a:ext cx="5651500"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800" b="1">
                <a:solidFill>
                  <a:srgbClr val="A50021"/>
                </a:solidFill>
                <a:latin typeface="Times" pitchFamily="18" charset="0"/>
              </a:rPr>
              <a:t>Safe Work</a:t>
            </a:r>
          </a:p>
          <a:p>
            <a:pPr>
              <a:spcBef>
                <a:spcPct val="0"/>
              </a:spcBef>
              <a:buClrTx/>
              <a:buSzTx/>
              <a:buFontTx/>
              <a:buNone/>
            </a:pPr>
            <a:r>
              <a:rPr lang="en-US" altLang="en-US" sz="2800" b="1">
                <a:solidFill>
                  <a:srgbClr val="A50021"/>
                </a:solidFill>
                <a:latin typeface="Times" pitchFamily="18" charset="0"/>
              </a:rPr>
              <a:t>Reliable Work</a:t>
            </a:r>
          </a:p>
          <a:p>
            <a:pPr>
              <a:spcBef>
                <a:spcPct val="0"/>
              </a:spcBef>
              <a:buClrTx/>
              <a:buSzTx/>
              <a:buFontTx/>
              <a:buNone/>
            </a:pPr>
            <a:r>
              <a:rPr lang="en-US" altLang="en-US" sz="2800" b="1">
                <a:solidFill>
                  <a:srgbClr val="A50021"/>
                </a:solidFill>
                <a:latin typeface="Times" pitchFamily="18" charset="0"/>
              </a:rPr>
              <a:t>Skilled Work</a:t>
            </a:r>
            <a:r>
              <a:rPr lang="en-US" altLang="en-US" sz="2400" b="1">
                <a:solidFill>
                  <a:srgbClr val="A50021"/>
                </a:solidFill>
                <a:latin typeface="Times" pitchFamily="18" charset="0"/>
              </a:rPr>
              <a:t> …….</a:t>
            </a:r>
          </a:p>
          <a:p>
            <a:pPr>
              <a:spcBef>
                <a:spcPct val="0"/>
              </a:spcBef>
              <a:buClrTx/>
              <a:buSzTx/>
              <a:buFontTx/>
              <a:buNone/>
            </a:pPr>
            <a:r>
              <a:rPr lang="en-US" altLang="en-US" sz="2800" b="1">
                <a:solidFill>
                  <a:srgbClr val="A50021"/>
                </a:solidFill>
                <a:latin typeface="Times" pitchFamily="18" charset="0"/>
              </a:rPr>
              <a:t>“</a:t>
            </a:r>
            <a:r>
              <a:rPr lang="en-US" altLang="en-US" sz="2800" b="1" u="sng">
                <a:solidFill>
                  <a:srgbClr val="A50021"/>
                </a:solidFill>
                <a:latin typeface="Times" pitchFamily="18" charset="0"/>
              </a:rPr>
              <a:t>Safe work</a:t>
            </a:r>
            <a:r>
              <a:rPr lang="en-US" altLang="en-US" sz="2800" b="1">
                <a:solidFill>
                  <a:srgbClr val="A50021"/>
                </a:solidFill>
                <a:latin typeface="Times" pitchFamily="18" charset="0"/>
              </a:rPr>
              <a:t> is the door to all work. Let us pass through this door.”</a:t>
            </a:r>
          </a:p>
          <a:p>
            <a:pPr>
              <a:spcBef>
                <a:spcPct val="0"/>
              </a:spcBef>
              <a:buClrTx/>
              <a:buSzTx/>
              <a:buFontTx/>
              <a:buNone/>
            </a:pPr>
            <a:endParaRPr lang="en-US" altLang="en-US" sz="2800" b="1">
              <a:solidFill>
                <a:srgbClr val="A50021"/>
              </a:solidFill>
              <a:latin typeface="Times" pitchFamily="18" charset="0"/>
            </a:endParaRPr>
          </a:p>
          <a:p>
            <a:pPr>
              <a:spcBef>
                <a:spcPct val="0"/>
              </a:spcBef>
              <a:buClrTx/>
              <a:buSzTx/>
              <a:buFontTx/>
              <a:buNone/>
            </a:pPr>
            <a:endParaRPr lang="en-US" altLang="en-US" sz="1800" b="1">
              <a:latin typeface="Times" pitchFamily="18" charset="0"/>
            </a:endParaRPr>
          </a:p>
        </p:txBody>
      </p:sp>
      <p:sp>
        <p:nvSpPr>
          <p:cNvPr id="14342" name="Text Box 7"/>
          <p:cNvSpPr txBox="1">
            <a:spLocks noChangeArrowheads="1"/>
          </p:cNvSpPr>
          <p:nvPr/>
        </p:nvSpPr>
        <p:spPr bwMode="auto">
          <a:xfrm>
            <a:off x="838200" y="4513263"/>
            <a:ext cx="74676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en-US" altLang="en-US" sz="2400" b="1" u="sng">
                <a:solidFill>
                  <a:srgbClr val="003300"/>
                </a:solidFill>
                <a:latin typeface="Arial Unicode MS" pitchFamily="34" charset="-128"/>
                <a:ea typeface="Arial Unicode MS" pitchFamily="34" charset="-128"/>
                <a:cs typeface="Arial Unicode MS" pitchFamily="34" charset="-128"/>
              </a:rPr>
              <a:t>Toyota’s Basic Safety Principle</a:t>
            </a:r>
          </a:p>
          <a:p>
            <a:pPr algn="ctr">
              <a:spcBef>
                <a:spcPct val="50000"/>
              </a:spcBef>
              <a:buClrTx/>
              <a:buSzTx/>
              <a:buFontTx/>
              <a:buNone/>
            </a:pPr>
            <a:r>
              <a:rPr lang="en-US" altLang="en-US" sz="2400">
                <a:latin typeface="Arial Unicode MS" pitchFamily="34" charset="-128"/>
                <a:ea typeface="Arial Unicode MS" pitchFamily="34" charset="-128"/>
                <a:cs typeface="Arial Unicode MS" pitchFamily="34" charset="-128"/>
              </a:rPr>
              <a:t>“Safety is management itself.  It is everyone’s responsibility from top management to individual workers, to place safety first.”</a:t>
            </a:r>
          </a:p>
        </p:txBody>
      </p:sp>
      <p:sp>
        <p:nvSpPr>
          <p:cNvPr id="14343" name="Text Box 8"/>
          <p:cNvSpPr txBox="1">
            <a:spLocks noChangeArrowheads="1"/>
          </p:cNvSpPr>
          <p:nvPr/>
        </p:nvSpPr>
        <p:spPr bwMode="auto">
          <a:xfrm>
            <a:off x="1143000" y="3886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1">
                <a:solidFill>
                  <a:srgbClr val="A50021"/>
                </a:solidFill>
                <a:latin typeface="Times" pitchFamily="18" charset="0"/>
              </a:rPr>
              <a:t>Eiji Toyoda</a:t>
            </a:r>
            <a:endParaRPr lang="en-US" altLang="en-US" sz="2000">
              <a:solidFill>
                <a:srgbClr val="A50021"/>
              </a:solidFill>
              <a:latin typeface="Times" pitchFamily="18" charset="0"/>
            </a:endParaRPr>
          </a:p>
        </p:txBody>
      </p:sp>
      <p:sp>
        <p:nvSpPr>
          <p:cNvPr id="14344" name="Rectangle 9"/>
          <p:cNvSpPr>
            <a:spLocks noChangeArrowheads="1"/>
          </p:cNvSpPr>
          <p:nvPr/>
        </p:nvSpPr>
        <p:spPr bwMode="auto">
          <a:xfrm>
            <a:off x="304800" y="304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4400" b="1">
                <a:solidFill>
                  <a:srgbClr val="339966"/>
                </a:solidFill>
              </a:rPr>
              <a:t>  </a:t>
            </a:r>
            <a:r>
              <a:rPr lang="en-US" altLang="en-US" sz="4800" b="1">
                <a:solidFill>
                  <a:srgbClr val="339966"/>
                </a:solidFill>
              </a:rPr>
              <a:t>The</a:t>
            </a:r>
            <a:r>
              <a:rPr lang="en-US" altLang="en-US" sz="4800" b="1" i="1">
                <a:solidFill>
                  <a:srgbClr val="339966"/>
                </a:solidFill>
              </a:rPr>
              <a:t> </a:t>
            </a:r>
            <a:r>
              <a:rPr lang="en-US" altLang="en-US" sz="4800" b="1">
                <a:solidFill>
                  <a:srgbClr val="339966"/>
                </a:solidFill>
              </a:rPr>
              <a:t>Toyota Way in Safety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#7</a:t>
            </a:r>
            <a:endParaRPr lang="en-US" sz="2800" b="1" dirty="0">
              <a:solidFill>
                <a:srgbClr val="FFFF00"/>
              </a:solidFill>
            </a:endParaRPr>
          </a:p>
        </p:txBody>
      </p:sp>
      <p:sp>
        <p:nvSpPr>
          <p:cNvPr id="4" name="TextBox 3"/>
          <p:cNvSpPr txBox="1"/>
          <p:nvPr/>
        </p:nvSpPr>
        <p:spPr>
          <a:xfrm>
            <a:off x="3810000" y="1066800"/>
            <a:ext cx="5257800" cy="3046988"/>
          </a:xfrm>
          <a:prstGeom prst="rect">
            <a:avLst/>
          </a:prstGeom>
          <a:noFill/>
        </p:spPr>
        <p:txBody>
          <a:bodyPr wrap="square" rtlCol="0">
            <a:spAutoFit/>
          </a:bodyPr>
          <a:lstStyle/>
          <a:p>
            <a:r>
              <a:rPr lang="en-US" sz="2400" dirty="0" smtClean="0"/>
              <a:t>              SPRING BALANCER</a:t>
            </a:r>
          </a:p>
          <a:p>
            <a:endParaRPr lang="en-US" sz="2400" dirty="0" smtClean="0"/>
          </a:p>
          <a:p>
            <a:r>
              <a:rPr lang="en-US" sz="2400" dirty="0" smtClean="0"/>
              <a:t>This station demonstrates the use of and the safety precautions that need to be followed with the use of spring balancers. Training is given on the proper way to replace spring balancers as well as the adjustment of spring balancers.</a:t>
            </a:r>
            <a:endParaRPr lang="en-US" sz="2400" dirty="0"/>
          </a:p>
        </p:txBody>
      </p:sp>
      <p:pic>
        <p:nvPicPr>
          <p:cNvPr id="22530" name="Picture 2" descr="S:\ASSEMBLY_TM\MAINTENANCE\Training\Training Team\Versatility\Fundamental Skills Dojo Info\Safety Dojo\Safety Dojo Pics\IMG_2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39" y="838200"/>
            <a:ext cx="325128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6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 y="235731"/>
            <a:ext cx="8862060" cy="523220"/>
          </a:xfrm>
          <a:prstGeom prst="rect">
            <a:avLst/>
          </a:prstGeom>
          <a:noFill/>
        </p:spPr>
        <p:txBody>
          <a:bodyPr wrap="square" rtlCol="0">
            <a:spAutoFit/>
          </a:bodyPr>
          <a:lstStyle/>
          <a:p>
            <a:pPr algn="ctr"/>
            <a:r>
              <a:rPr lang="en-US" sz="2800" b="1" dirty="0" smtClean="0">
                <a:solidFill>
                  <a:srgbClr val="FFFF00"/>
                </a:solidFill>
              </a:rPr>
              <a:t>SAFETY DOJO DOCUMENTATION</a:t>
            </a:r>
            <a:endParaRPr lang="en-US" sz="2800" b="1" dirty="0">
              <a:solidFill>
                <a:srgbClr val="FFFF00"/>
              </a:solidFill>
            </a:endParaRPr>
          </a:p>
        </p:txBody>
      </p:sp>
      <p:pic>
        <p:nvPicPr>
          <p:cNvPr id="23555" name="Picture 3" descr="S:\ASSEMBLY_TM\MAINTENANCE\Training\Training Team\Versatility\Fundamental Skills Dojo Info\Safety Dojo\Safety Dojo Pics\IMG_2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58951"/>
            <a:ext cx="6248902" cy="3508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800600"/>
            <a:ext cx="8785860" cy="1754326"/>
          </a:xfrm>
          <a:prstGeom prst="rect">
            <a:avLst/>
          </a:prstGeom>
          <a:noFill/>
        </p:spPr>
        <p:txBody>
          <a:bodyPr wrap="square" rtlCol="0">
            <a:spAutoFit/>
          </a:bodyPr>
          <a:lstStyle/>
          <a:p>
            <a:r>
              <a:rPr lang="en-US" dirty="0" smtClean="0"/>
              <a:t>The Documentation board consist of a variety of safety incidences that have occurred both in the TMMI plant and within other Toyota facilities. Training includes discussions on the incidents that happened and what Toyota procedures and policies are in effect that can prevent those incidents from happening. The safety incidents include global, TMMI assembly specific, and assembly maintenance only. “Safety Jim” is used to show the total number and location of all assembly maintenance injuries that have occurred since February 2003.   </a:t>
            </a:r>
            <a:endParaRPr lang="en-US" dirty="0"/>
          </a:p>
        </p:txBody>
      </p:sp>
      <p:pic>
        <p:nvPicPr>
          <p:cNvPr id="23557" name="Picture 5" descr="S:\ASSEMBLY_TM\MAINTENANCE\Training\Training Team\Versatility\Fundamental Skills Dojo Info\Safety Dojo\Safety Dojo Pics\IMG_27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758951"/>
            <a:ext cx="1981200" cy="352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76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 y="235731"/>
            <a:ext cx="8862060" cy="523220"/>
          </a:xfrm>
          <a:prstGeom prst="rect">
            <a:avLst/>
          </a:prstGeom>
          <a:noFill/>
        </p:spPr>
        <p:txBody>
          <a:bodyPr wrap="square" rtlCol="0">
            <a:spAutoFit/>
          </a:bodyPr>
          <a:lstStyle/>
          <a:p>
            <a:pPr algn="ctr"/>
            <a:r>
              <a:rPr lang="en-US" sz="2800" b="1" dirty="0" smtClean="0">
                <a:solidFill>
                  <a:srgbClr val="FFFF00"/>
                </a:solidFill>
              </a:rPr>
              <a:t>SAFETY DOJO TRACKING BOARD</a:t>
            </a:r>
            <a:endParaRPr lang="en-US" sz="2800" b="1" dirty="0">
              <a:solidFill>
                <a:srgbClr val="FFFF00"/>
              </a:solidFill>
            </a:endParaRPr>
          </a:p>
        </p:txBody>
      </p:sp>
      <p:pic>
        <p:nvPicPr>
          <p:cNvPr id="23556" name="Picture 4" descr="S:\ASSEMBLY_TM\MAINTENANCE\Training\Training Team\Versatility\Fundamental Skills Dojo Info\Safety Dojo\Safety Dojo Pics\IMG_27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14400"/>
            <a:ext cx="6553200" cy="3679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800600"/>
            <a:ext cx="8458200" cy="646331"/>
          </a:xfrm>
          <a:prstGeom prst="rect">
            <a:avLst/>
          </a:prstGeom>
          <a:noFill/>
        </p:spPr>
        <p:txBody>
          <a:bodyPr wrap="square" rtlCol="0">
            <a:spAutoFit/>
          </a:bodyPr>
          <a:lstStyle/>
          <a:p>
            <a:r>
              <a:rPr lang="en-US" dirty="0" smtClean="0"/>
              <a:t>The tracking boards allows a quick and easy reference to safety dojo completion. All </a:t>
            </a:r>
            <a:r>
              <a:rPr lang="en-US" dirty="0" smtClean="0"/>
              <a:t>Assembly </a:t>
            </a:r>
            <a:r>
              <a:rPr lang="en-US" dirty="0" smtClean="0"/>
              <a:t>AMTs have completed the safety dojo training. </a:t>
            </a:r>
            <a:endParaRPr lang="en-US" dirty="0"/>
          </a:p>
        </p:txBody>
      </p:sp>
    </p:spTree>
    <p:extLst>
      <p:ext uri="{BB962C8B-B14F-4D97-AF65-F5344CB8AC3E}">
        <p14:creationId xmlns:p14="http://schemas.microsoft.com/office/powerpoint/2010/main" val="1250914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 y="235731"/>
            <a:ext cx="8862060" cy="523220"/>
          </a:xfrm>
          <a:prstGeom prst="rect">
            <a:avLst/>
          </a:prstGeom>
          <a:noFill/>
        </p:spPr>
        <p:txBody>
          <a:bodyPr wrap="square" rtlCol="0">
            <a:spAutoFit/>
          </a:bodyPr>
          <a:lstStyle/>
          <a:p>
            <a:pPr algn="ctr"/>
            <a:r>
              <a:rPr lang="en-US" sz="2800" b="1" dirty="0" smtClean="0">
                <a:solidFill>
                  <a:srgbClr val="FFFF00"/>
                </a:solidFill>
              </a:rPr>
              <a:t>SAFETY DOJO SAFETY COMMITMENT BOARD</a:t>
            </a:r>
            <a:endParaRPr lang="en-US" sz="2800" b="1" dirty="0">
              <a:solidFill>
                <a:srgbClr val="FFFF00"/>
              </a:solidFill>
            </a:endParaRPr>
          </a:p>
        </p:txBody>
      </p:sp>
      <p:pic>
        <p:nvPicPr>
          <p:cNvPr id="24578" name="Picture 2" descr="S:\ASSEMBLY_TM\MAINTENANCE\Training\Training Team\Versatility\Fundamental Skills Dojo Info\Safety Dojo\Safety Dojo Pics\IMG_27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54613"/>
            <a:ext cx="3352800" cy="59720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838200"/>
            <a:ext cx="4975860" cy="1754326"/>
          </a:xfrm>
          <a:prstGeom prst="rect">
            <a:avLst/>
          </a:prstGeom>
          <a:noFill/>
        </p:spPr>
        <p:txBody>
          <a:bodyPr wrap="square" rtlCol="0">
            <a:spAutoFit/>
          </a:bodyPr>
          <a:lstStyle/>
          <a:p>
            <a:r>
              <a:rPr lang="en-US" dirty="0" smtClean="0"/>
              <a:t>The safety commitment board has postings from every team member that has completed the safety dojo training. The postings consist of safety policies or procedures that the team members are “committing” to use while on the floor or at home. Below </a:t>
            </a:r>
            <a:r>
              <a:rPr lang="en-US" dirty="0" smtClean="0"/>
              <a:t>are </a:t>
            </a:r>
            <a:r>
              <a:rPr lang="en-US" dirty="0" smtClean="0"/>
              <a:t>our AMT’s commitments:</a:t>
            </a:r>
            <a:endParaRPr lang="en-US" dirty="0"/>
          </a:p>
        </p:txBody>
      </p:sp>
      <p:pic>
        <p:nvPicPr>
          <p:cNvPr id="24580" name="Picture 4" descr="S:\ASSEMBLY_TM\MAINTENANCE\Training\Training Team\Versatility\Fundamental Skills Dojo Info\Safety Dojo\Safety Dojo Pics\IMG_27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27209">
            <a:off x="6926055" y="5347415"/>
            <a:ext cx="2019300" cy="1133672"/>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S:\ASSEMBLY_TM\MAINTENANCE\Training\Training Team\Versatility\Fundamental Skills Dojo Info\Safety Dojo\Safety Dojo Pics\IMG_27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59013">
            <a:off x="4374427" y="5486399"/>
            <a:ext cx="2019300" cy="1133672"/>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ASSEMBLY_TM\MAINTENANCE\Training\Training Team\Versatility\Fundamental Skills Dojo Info\Safety Dojo\Safety Dojo Pics\IMG_27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5848" y="4432624"/>
            <a:ext cx="2019300" cy="1133672"/>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S:\ASSEMBLY_TM\MAINTENANCE\Training\Training Team\Versatility\Fundamental Skills Dojo Info\Safety Dojo\Safety Dojo Pics\IMG_27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660911">
            <a:off x="2890703" y="3237022"/>
            <a:ext cx="2031190" cy="1140348"/>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S:\ASSEMBLY_TM\MAINTENANCE\Training\Training Team\Versatility\Fundamental Skills Dojo Info\Safety Dojo\Safety Dojo Pics\IMG_271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599" y="4261829"/>
            <a:ext cx="2031191" cy="1140348"/>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S:\ASSEMBLY_TM\MAINTENANCE\Training\Training Team\Versatility\Fundamental Skills Dojo Info\Safety Dojo\Safety Dojo Pics\IMG_27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3000" y="2977734"/>
            <a:ext cx="2019300" cy="1133672"/>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S:\ASSEMBLY_TM\MAINTENANCE\Training\Training Team\Versatility\Fundamental Skills Dojo Info\Safety Dojo\Safety Dojo Pics\IMG_27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216258">
            <a:off x="6990848" y="2813461"/>
            <a:ext cx="2019299" cy="11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17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12412"/>
            <a:ext cx="9144000" cy="584775"/>
          </a:xfrm>
          <a:prstGeom prst="rect">
            <a:avLst/>
          </a:prstGeom>
          <a:noFill/>
        </p:spPr>
        <p:txBody>
          <a:bodyPr wrap="square" rtlCol="0">
            <a:spAutoFit/>
          </a:bodyPr>
          <a:lstStyle/>
          <a:p>
            <a:pPr algn="ctr"/>
            <a:r>
              <a:rPr lang="en-US" sz="3200" b="1" dirty="0" smtClean="0">
                <a:solidFill>
                  <a:srgbClr val="FFC000"/>
                </a:solidFill>
              </a:rPr>
              <a:t>TAHARA Benchmarking</a:t>
            </a:r>
            <a:endParaRPr lang="en-US" sz="3200" b="1" dirty="0">
              <a:solidFill>
                <a:srgbClr val="FFC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200"/>
            <a:ext cx="3048435" cy="22863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457200"/>
            <a:ext cx="2971800" cy="228632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7581" y="457200"/>
            <a:ext cx="3064619" cy="228632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833900"/>
            <a:ext cx="3028667" cy="2271500"/>
          </a:xfrm>
          <a:prstGeom prst="rect">
            <a:avLst/>
          </a:prstGeom>
        </p:spPr>
      </p:pic>
      <p:sp>
        <p:nvSpPr>
          <p:cNvPr id="7" name="TextBox 6"/>
          <p:cNvSpPr txBox="1"/>
          <p:nvPr/>
        </p:nvSpPr>
        <p:spPr>
          <a:xfrm>
            <a:off x="0" y="5257800"/>
            <a:ext cx="9144000" cy="1569660"/>
          </a:xfrm>
          <a:prstGeom prst="rect">
            <a:avLst/>
          </a:prstGeom>
          <a:noFill/>
        </p:spPr>
        <p:txBody>
          <a:bodyPr wrap="square" rtlCol="0">
            <a:spAutoFit/>
          </a:bodyPr>
          <a:lstStyle/>
          <a:p>
            <a:r>
              <a:rPr lang="en-US" sz="2400" dirty="0" smtClean="0"/>
              <a:t>October 2013 our Training TL went to Japan to benchmark their Safety Dojo. He went through train the trainer sessions in the </a:t>
            </a:r>
            <a:r>
              <a:rPr lang="en-US" sz="2400" dirty="0" err="1" smtClean="0"/>
              <a:t>Tahara</a:t>
            </a:r>
            <a:r>
              <a:rPr lang="en-US" sz="2400" dirty="0" smtClean="0"/>
              <a:t> Safety Dojo. He received certification to train in the Safety Dojo at </a:t>
            </a:r>
            <a:r>
              <a:rPr lang="en-US" sz="2400" dirty="0" err="1" smtClean="0"/>
              <a:t>Tahara</a:t>
            </a:r>
            <a:r>
              <a:rPr lang="en-US" sz="2400" dirty="0" smtClean="0"/>
              <a:t>. After returning to TMMI he designed the Safety Dojo at TMMI.</a:t>
            </a:r>
            <a:endParaRPr lang="en-US" sz="2400" dirty="0"/>
          </a:p>
        </p:txBody>
      </p:sp>
      <p:pic>
        <p:nvPicPr>
          <p:cNvPr id="15363" name="Picture 3" descr="S:\ASSEMBLY_TM\MAINTENANCE\Training\Training Team\Versatility\Fundamental Skills Dojo Info\Safety Dojo\Japan Trip Pictures\10-15\0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5888" y="2845164"/>
            <a:ext cx="3024423" cy="226818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ASSEMBLY_TM\MAINTENANCE\Training\Training Team\Versatility\Fundamental Skills Dojo Info\Safety Dojo\Japan Trip Pictures\10-18\0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7581" y="2845164"/>
            <a:ext cx="3013820" cy="226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TMMI ASSEMBLY MAINTENANCE SAFETY DOJO</a:t>
            </a:r>
            <a:endParaRPr lang="en-US" sz="2800" b="1" dirty="0">
              <a:solidFill>
                <a:srgbClr val="FFFF00"/>
              </a:solidFill>
            </a:endParaRPr>
          </a:p>
        </p:txBody>
      </p:sp>
      <p:pic>
        <p:nvPicPr>
          <p:cNvPr id="15362" name="Picture 2" descr="S:\ASSEMBLY_TM\MAINTENANCE\Training\Training Team\Versatility\Fundamental Skills Dojo Info\Safety Dojo\Safety Dojo Pics\IMG_26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3657600"/>
            <a:ext cx="4276831" cy="2401092"/>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S:\ASSEMBLY_TM\MAINTENANCE\Training\Training Team\Versatility\Fundamental Skills Dojo Info\Safety Dojo\Safety Dojo Pics\IMG_26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24617"/>
            <a:ext cx="4276831" cy="240109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ASSEMBLY_TM\MAINTENANCE\Training\Training Team\Versatility\Fundamental Skills Dojo Info\Safety Dojo\Safety Dojo Pics\IMG_26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00" y="1124617"/>
            <a:ext cx="4240300" cy="2380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ASSEMBLY_TM\MAINTENANCE\Training\Training Team\Versatility\Fundamental Skills Dojo Info\Safety Dojo\Safety Dojo Pics\IMG_267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3657600"/>
            <a:ext cx="4276833" cy="2401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058693"/>
            <a:ext cx="8938260" cy="461665"/>
          </a:xfrm>
          <a:prstGeom prst="rect">
            <a:avLst/>
          </a:prstGeom>
          <a:noFill/>
        </p:spPr>
        <p:txBody>
          <a:bodyPr wrap="square" rtlCol="0">
            <a:spAutoFit/>
          </a:bodyPr>
          <a:lstStyle/>
          <a:p>
            <a:pPr algn="ctr"/>
            <a:r>
              <a:rPr lang="en-US" sz="2400" dirty="0" smtClean="0"/>
              <a:t>Finished construction of the Safety Dojo in November of 2014.</a:t>
            </a:r>
            <a:endParaRPr lang="en-US" sz="2400" dirty="0"/>
          </a:p>
        </p:txBody>
      </p:sp>
    </p:spTree>
    <p:extLst>
      <p:ext uri="{BB962C8B-B14F-4D97-AF65-F5344CB8AC3E}">
        <p14:creationId xmlns:p14="http://schemas.microsoft.com/office/powerpoint/2010/main" val="361050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#1</a:t>
            </a:r>
            <a:endParaRPr lang="en-US" sz="2800" b="1" dirty="0">
              <a:solidFill>
                <a:srgbClr val="FFFF00"/>
              </a:solidFill>
            </a:endParaRPr>
          </a:p>
        </p:txBody>
      </p:sp>
      <p:pic>
        <p:nvPicPr>
          <p:cNvPr id="16386" name="Picture 2" descr="S:\ASSEMBLY_TM\MAINTENANCE\Training\Training Team\Versatility\Fundamental Skills Dojo Info\Safety Dojo\Safety Dojo Pics\IMG_26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3124200" cy="5564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1066800"/>
            <a:ext cx="5257800" cy="3046988"/>
          </a:xfrm>
          <a:prstGeom prst="rect">
            <a:avLst/>
          </a:prstGeom>
          <a:noFill/>
        </p:spPr>
        <p:txBody>
          <a:bodyPr wrap="square" rtlCol="0">
            <a:spAutoFit/>
          </a:bodyPr>
          <a:lstStyle/>
          <a:p>
            <a:r>
              <a:rPr lang="en-US" sz="2400" dirty="0" smtClean="0"/>
              <a:t>                 CLAMP CYLINDER</a:t>
            </a:r>
          </a:p>
          <a:p>
            <a:endParaRPr lang="en-US" sz="2400" dirty="0" smtClean="0"/>
          </a:p>
          <a:p>
            <a:r>
              <a:rPr lang="en-US" sz="2400" dirty="0" smtClean="0"/>
              <a:t>This station simulates the force that can be generated from a pneumatic clamp device. It also simulates the stored energy that can be present in a pneumatic system even after the main air disconnect has been locked out.</a:t>
            </a:r>
            <a:endParaRPr lang="en-US" sz="2400" dirty="0"/>
          </a:p>
        </p:txBody>
      </p:sp>
    </p:spTree>
    <p:extLst>
      <p:ext uri="{BB962C8B-B14F-4D97-AF65-F5344CB8AC3E}">
        <p14:creationId xmlns:p14="http://schemas.microsoft.com/office/powerpoint/2010/main" val="311162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#2</a:t>
            </a:r>
            <a:endParaRPr lang="en-US" sz="2800" b="1" dirty="0">
              <a:solidFill>
                <a:srgbClr val="FFFF00"/>
              </a:solidFill>
            </a:endParaRPr>
          </a:p>
        </p:txBody>
      </p:sp>
      <p:sp>
        <p:nvSpPr>
          <p:cNvPr id="4" name="TextBox 3"/>
          <p:cNvSpPr txBox="1"/>
          <p:nvPr/>
        </p:nvSpPr>
        <p:spPr>
          <a:xfrm>
            <a:off x="3810000" y="1066800"/>
            <a:ext cx="5257800" cy="2677656"/>
          </a:xfrm>
          <a:prstGeom prst="rect">
            <a:avLst/>
          </a:prstGeom>
          <a:noFill/>
        </p:spPr>
        <p:txBody>
          <a:bodyPr wrap="square" rtlCol="0">
            <a:spAutoFit/>
          </a:bodyPr>
          <a:lstStyle/>
          <a:p>
            <a:r>
              <a:rPr lang="en-US" sz="2400" dirty="0" smtClean="0"/>
              <a:t>                 LADDER SAFETY</a:t>
            </a:r>
          </a:p>
          <a:p>
            <a:endParaRPr lang="en-US" sz="2400" dirty="0" smtClean="0"/>
          </a:p>
          <a:p>
            <a:r>
              <a:rPr lang="en-US" sz="2400" dirty="0" smtClean="0"/>
              <a:t>This station reviews the hazards associated with ladder use in industry as well as in the home. Statistics of ladder related injuries and fatalities are discussed and training in proper ladder use is given.</a:t>
            </a:r>
            <a:endParaRPr lang="en-US" sz="2400" dirty="0"/>
          </a:p>
        </p:txBody>
      </p:sp>
      <p:pic>
        <p:nvPicPr>
          <p:cNvPr id="17410" name="Picture 2" descr="S:\ASSEMBLY_TM\MAINTENANCE\Training\Training Team\Versatility\Fundamental Skills Dojo Info\Safety Dojo\Safety Dojo Pics\IMG_2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15877"/>
            <a:ext cx="3381410" cy="60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2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#3</a:t>
            </a:r>
            <a:endParaRPr lang="en-US" sz="2800" b="1" dirty="0">
              <a:solidFill>
                <a:srgbClr val="FFFF00"/>
              </a:solidFill>
            </a:endParaRPr>
          </a:p>
        </p:txBody>
      </p:sp>
      <p:sp>
        <p:nvSpPr>
          <p:cNvPr id="4" name="TextBox 3"/>
          <p:cNvSpPr txBox="1"/>
          <p:nvPr/>
        </p:nvSpPr>
        <p:spPr>
          <a:xfrm>
            <a:off x="138023" y="4724400"/>
            <a:ext cx="8862060" cy="1846659"/>
          </a:xfrm>
          <a:prstGeom prst="rect">
            <a:avLst/>
          </a:prstGeom>
          <a:noFill/>
        </p:spPr>
        <p:txBody>
          <a:bodyPr wrap="square" rtlCol="0">
            <a:spAutoFit/>
          </a:bodyPr>
          <a:lstStyle/>
          <a:p>
            <a:r>
              <a:rPr lang="en-US" sz="2400" dirty="0" smtClean="0"/>
              <a:t>                                     SLIPS, TRIPS, &amp; FALLS</a:t>
            </a:r>
          </a:p>
          <a:p>
            <a:endParaRPr lang="en-US" dirty="0" smtClean="0"/>
          </a:p>
          <a:p>
            <a:r>
              <a:rPr lang="en-US" sz="2400" dirty="0" smtClean="0"/>
              <a:t>This station reviews the hazards associated with slips, trips, and falls in the workplace. The station gives the team member a realistic simulation of slips and trips from commonly found items on the work floor.</a:t>
            </a:r>
            <a:endParaRPr lang="en-US" sz="2400" dirty="0"/>
          </a:p>
        </p:txBody>
      </p:sp>
      <p:pic>
        <p:nvPicPr>
          <p:cNvPr id="18434" name="Picture 2" descr="S:\ASSEMBLY_TM\MAINTENANCE\Training\Training Team\Versatility\Fundamental Skills Dojo Info\Safety Dojo\Safety Dojo Pics\IMG_26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690" y="990600"/>
            <a:ext cx="5800725" cy="325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61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#4</a:t>
            </a:r>
            <a:endParaRPr lang="en-US" sz="2800" b="1" dirty="0">
              <a:solidFill>
                <a:srgbClr val="FFFF00"/>
              </a:solidFill>
            </a:endParaRPr>
          </a:p>
        </p:txBody>
      </p:sp>
      <p:sp>
        <p:nvSpPr>
          <p:cNvPr id="4" name="TextBox 3"/>
          <p:cNvSpPr txBox="1"/>
          <p:nvPr/>
        </p:nvSpPr>
        <p:spPr>
          <a:xfrm>
            <a:off x="138023" y="4724400"/>
            <a:ext cx="8862060" cy="1846659"/>
          </a:xfrm>
          <a:prstGeom prst="rect">
            <a:avLst/>
          </a:prstGeom>
          <a:noFill/>
        </p:spPr>
        <p:txBody>
          <a:bodyPr wrap="square" rtlCol="0">
            <a:spAutoFit/>
          </a:bodyPr>
          <a:lstStyle/>
          <a:p>
            <a:r>
              <a:rPr lang="en-US" sz="2400" dirty="0" smtClean="0"/>
              <a:t>                               POWERPOINT PRESENTATION</a:t>
            </a:r>
          </a:p>
          <a:p>
            <a:endParaRPr lang="en-US" dirty="0" smtClean="0"/>
          </a:p>
          <a:p>
            <a:r>
              <a:rPr lang="en-US" sz="2400" dirty="0" smtClean="0"/>
              <a:t>This station is used in conjunction with the other stations to enhance the training with statistics, videos, and data. This station is also used to cover robot safety and proper ergonomics in the workplace.</a:t>
            </a:r>
            <a:endParaRPr lang="en-US" sz="2400" dirty="0"/>
          </a:p>
        </p:txBody>
      </p:sp>
      <p:pic>
        <p:nvPicPr>
          <p:cNvPr id="19458" name="Picture 2" descr="S:\ASSEMBLY_TM\MAINTENANCE\Training\Training Team\Versatility\Fundamental Skills Dojo Info\Safety Dojo\Safety Dojo Pics\IMG_27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21627"/>
            <a:ext cx="2133600" cy="380037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S:\ASSEMBLY_TM\MAINTENANCE\Training\Training Team\Versatility\Fundamental Skills Dojo Info\Safety Dojo\Safety Dojo Pics\IMG_27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180" y="760777"/>
            <a:ext cx="2111620" cy="376122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S:\ASSEMBLY_TM\MAINTENANCE\Training\Training Team\Versatility\Fundamental Skills Dojo Info\Safety Dojo\Safety Dojo Pics\IMG_27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760777"/>
            <a:ext cx="2111620" cy="376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3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#5</a:t>
            </a:r>
            <a:endParaRPr lang="en-US" sz="2800" b="1" dirty="0">
              <a:solidFill>
                <a:srgbClr val="FFFF00"/>
              </a:solidFill>
            </a:endParaRPr>
          </a:p>
        </p:txBody>
      </p:sp>
      <p:sp>
        <p:nvSpPr>
          <p:cNvPr id="4" name="TextBox 3"/>
          <p:cNvSpPr txBox="1"/>
          <p:nvPr/>
        </p:nvSpPr>
        <p:spPr>
          <a:xfrm>
            <a:off x="172528" y="4419600"/>
            <a:ext cx="8862060" cy="2215991"/>
          </a:xfrm>
          <a:prstGeom prst="rect">
            <a:avLst/>
          </a:prstGeom>
          <a:noFill/>
        </p:spPr>
        <p:txBody>
          <a:bodyPr wrap="square" rtlCol="0">
            <a:spAutoFit/>
          </a:bodyPr>
          <a:lstStyle/>
          <a:p>
            <a:r>
              <a:rPr lang="en-US" sz="2400" dirty="0" smtClean="0"/>
              <a:t>                                     PROPER LIFTING</a:t>
            </a:r>
          </a:p>
          <a:p>
            <a:endParaRPr lang="en-US" dirty="0" smtClean="0"/>
          </a:p>
          <a:p>
            <a:r>
              <a:rPr lang="en-US" sz="2400" dirty="0" smtClean="0"/>
              <a:t>This station is used to evaluate the way a team member lifts a load from ground level and repositions it on a table. Feedback and training is given to help the team member pick up the boxes and put them on the table in a safe way.</a:t>
            </a:r>
            <a:endParaRPr lang="en-US" sz="2400" dirty="0"/>
          </a:p>
        </p:txBody>
      </p:sp>
      <p:pic>
        <p:nvPicPr>
          <p:cNvPr id="20482" name="Picture 2" descr="S:\ASSEMBLY_TM\MAINTENANCE\Training\Training Team\Versatility\Fundamental Skills Dojo Info\Safety Dojo\Safety Dojo Pics\IMG_26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698" y="838200"/>
            <a:ext cx="5605463" cy="314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01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28600"/>
            <a:ext cx="8862060" cy="523220"/>
          </a:xfrm>
          <a:prstGeom prst="rect">
            <a:avLst/>
          </a:prstGeom>
          <a:noFill/>
        </p:spPr>
        <p:txBody>
          <a:bodyPr wrap="square" rtlCol="0">
            <a:spAutoFit/>
          </a:bodyPr>
          <a:lstStyle/>
          <a:p>
            <a:pPr algn="ctr"/>
            <a:r>
              <a:rPr lang="en-US" sz="2800" b="1" dirty="0" smtClean="0">
                <a:solidFill>
                  <a:srgbClr val="FFFF00"/>
                </a:solidFill>
              </a:rPr>
              <a:t>SAFETY DOJO STATION #6</a:t>
            </a:r>
            <a:endParaRPr lang="en-US" sz="2800" b="1" dirty="0">
              <a:solidFill>
                <a:srgbClr val="FFFF00"/>
              </a:solidFill>
            </a:endParaRPr>
          </a:p>
        </p:txBody>
      </p:sp>
      <p:sp>
        <p:nvSpPr>
          <p:cNvPr id="4" name="TextBox 3"/>
          <p:cNvSpPr txBox="1"/>
          <p:nvPr/>
        </p:nvSpPr>
        <p:spPr>
          <a:xfrm>
            <a:off x="3810000" y="1066800"/>
            <a:ext cx="5257800" cy="3046988"/>
          </a:xfrm>
          <a:prstGeom prst="rect">
            <a:avLst/>
          </a:prstGeom>
          <a:noFill/>
        </p:spPr>
        <p:txBody>
          <a:bodyPr wrap="square" rtlCol="0">
            <a:spAutoFit/>
          </a:bodyPr>
          <a:lstStyle/>
          <a:p>
            <a:r>
              <a:rPr lang="en-US" sz="2400" dirty="0" smtClean="0"/>
              <a:t>              CYLINDER/VALVE</a:t>
            </a:r>
          </a:p>
          <a:p>
            <a:endParaRPr lang="en-US" sz="2400" dirty="0" smtClean="0"/>
          </a:p>
          <a:p>
            <a:r>
              <a:rPr lang="en-US" sz="2400" dirty="0" smtClean="0"/>
              <a:t>This station incorporates a variety of different valve types and cylinders to demonstrate the possibility of store energy in a pneumatic system. The station also covers safety placarding and proper lockout.</a:t>
            </a:r>
            <a:endParaRPr lang="en-US" sz="2400" dirty="0"/>
          </a:p>
        </p:txBody>
      </p:sp>
      <p:pic>
        <p:nvPicPr>
          <p:cNvPr id="21506" name="Picture 2" descr="S:\ASSEMBLY_TM\MAINTENANCE\Training\Training Team\Versatility\Fundamental Skills Dojo Info\Safety Dojo\Safety Dojo Pics\IMG_2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72" y="685800"/>
            <a:ext cx="3449128" cy="614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66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2140</TotalTime>
  <Words>1086</Words>
  <Application>Microsoft Office PowerPoint</Application>
  <PresentationFormat>On-screen Show (4:3)</PresentationFormat>
  <Paragraphs>101</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Stream</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Toyota Motor Manufacturing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 TRAINING</dc:title>
  <dc:creator>TMMI</dc:creator>
  <cp:keywords>PUBLIC/NONE, PUBLIC/NONE, PUBLIC/NONE, PUBLIC/NONE, PUBLIC/NONE, PUBLIC/NONE, PUBLIC/NONE, PUBLIC/NONE, PUBLIC/NONE, PUBLIC / NONE</cp:keywords>
  <cp:lastModifiedBy>TEMA</cp:lastModifiedBy>
  <cp:revision>115</cp:revision>
  <cp:lastPrinted>1601-01-01T00:00:00Z</cp:lastPrinted>
  <dcterms:created xsi:type="dcterms:W3CDTF">2001-03-19T15:44:15Z</dcterms:created>
  <dcterms:modified xsi:type="dcterms:W3CDTF">2015-05-15T14:56:54Z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be8a6d99-1b02-4d55-9e90-937d98f7813e</vt:lpwstr>
  </property>
  <property fmtid="{D5CDD505-2E9C-101B-9397-08002B2CF9AE}" pid="3" name="ToyotaClassification">
    <vt:lpwstr>PUBLIC / NONE</vt:lpwstr>
  </property>
  <property fmtid="{D5CDD505-2E9C-101B-9397-08002B2CF9AE}" pid="4" name="ToyotaVisual Markings">
    <vt:lpwstr>No Label</vt:lpwstr>
  </property>
</Properties>
</file>