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65" r:id="rId4"/>
    <p:sldId id="277" r:id="rId5"/>
    <p:sldId id="267" r:id="rId6"/>
    <p:sldId id="274" r:id="rId7"/>
    <p:sldId id="273" r:id="rId8"/>
    <p:sldId id="275" r:id="rId9"/>
    <p:sldId id="269" r:id="rId10"/>
    <p:sldId id="270" r:id="rId11"/>
    <p:sldId id="271" r:id="rId12"/>
    <p:sldId id="272" r:id="rId13"/>
    <p:sldId id="259" r:id="rId14"/>
    <p:sldId id="278" r:id="rId15"/>
    <p:sldId id="258" r:id="rId16"/>
    <p:sldId id="276" r:id="rId17"/>
    <p:sldId id="260" r:id="rId18"/>
    <p:sldId id="264" r:id="rId19"/>
    <p:sldId id="263" r:id="rId20"/>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8624" autoAdjust="0"/>
  </p:normalViewPr>
  <p:slideViewPr>
    <p:cSldViewPr>
      <p:cViewPr>
        <p:scale>
          <a:sx n="67" d="100"/>
          <a:sy n="67" d="100"/>
        </p:scale>
        <p:origin x="-1411" y="-456"/>
      </p:cViewPr>
      <p:guideLst>
        <p:guide orient="horz" pos="2160"/>
        <p:guide pos="2880"/>
      </p:guideLst>
    </p:cSldViewPr>
  </p:slideViewPr>
  <p:notesTextViewPr>
    <p:cViewPr>
      <p:scale>
        <a:sx n="1" d="1"/>
        <a:sy n="1" d="1"/>
      </p:scale>
      <p:origin x="0" y="0"/>
    </p:cViewPr>
  </p:notesTextViewPr>
  <p:notesViewPr>
    <p:cSldViewPr>
      <p:cViewPr varScale="1">
        <p:scale>
          <a:sx n="48" d="100"/>
          <a:sy n="48" d="100"/>
        </p:scale>
        <p:origin x="-1524" y="-76"/>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62042"/>
          </a:xfrm>
          <a:prstGeom prst="rect">
            <a:avLst/>
          </a:prstGeom>
        </p:spPr>
        <p:txBody>
          <a:bodyPr vert="horz" lIns="91440" tIns="45720" rIns="91440" bIns="45720" rtlCol="0"/>
          <a:lstStyle>
            <a:lvl1pPr algn="r">
              <a:defRPr sz="1200"/>
            </a:lvl1pPr>
          </a:lstStyle>
          <a:p>
            <a:fld id="{F6435FFC-191C-4273-92E3-539FC405F4C7}" type="datetimeFigureOut">
              <a:rPr lang="en-US" smtClean="0"/>
              <a:t>5/15/2015</a:t>
            </a:fld>
            <a:endParaRPr lang="en-US" dirty="0"/>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9399"/>
            <a:ext cx="5486400" cy="415837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7192"/>
            <a:ext cx="2971800" cy="462042"/>
          </a:xfrm>
          <a:prstGeom prst="rect">
            <a:avLst/>
          </a:prstGeom>
        </p:spPr>
        <p:txBody>
          <a:bodyPr vert="horz" lIns="91440" tIns="45720" rIns="91440" bIns="45720" rtlCol="0" anchor="b"/>
          <a:lstStyle>
            <a:lvl1pPr algn="r">
              <a:defRPr sz="1200"/>
            </a:lvl1pPr>
          </a:lstStyle>
          <a:p>
            <a:fld id="{8BB77DFD-5A40-497A-B5E0-B6AC7964699E}" type="slidenum">
              <a:rPr lang="en-US" smtClean="0"/>
              <a:t>‹#›</a:t>
            </a:fld>
            <a:endParaRPr lang="en-US" dirty="0"/>
          </a:p>
        </p:txBody>
      </p:sp>
    </p:spTree>
    <p:extLst>
      <p:ext uri="{BB962C8B-B14F-4D97-AF65-F5344CB8AC3E}">
        <p14:creationId xmlns:p14="http://schemas.microsoft.com/office/powerpoint/2010/main" val="360317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self and personal safety commitment.</a:t>
            </a:r>
          </a:p>
          <a:p>
            <a:endParaRPr lang="en-US" baseline="0" dirty="0" smtClean="0"/>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BB77DFD-5A40-497A-B5E0-B6AC7964699E}" type="slidenum">
              <a:rPr lang="en-US" smtClean="0"/>
              <a:t>1</a:t>
            </a:fld>
            <a:endParaRPr lang="en-US" dirty="0"/>
          </a:p>
        </p:txBody>
      </p:sp>
    </p:spTree>
    <p:extLst>
      <p:ext uri="{BB962C8B-B14F-4D97-AF65-F5344CB8AC3E}">
        <p14:creationId xmlns:p14="http://schemas.microsoft.com/office/powerpoint/2010/main" val="45124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10</a:t>
            </a:fld>
            <a:endParaRPr lang="en-US" dirty="0"/>
          </a:p>
        </p:txBody>
      </p:sp>
    </p:spTree>
    <p:extLst>
      <p:ext uri="{BB962C8B-B14F-4D97-AF65-F5344CB8AC3E}">
        <p14:creationId xmlns:p14="http://schemas.microsoft.com/office/powerpoint/2010/main" val="128621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our robotics classroom.</a:t>
            </a:r>
            <a:r>
              <a:rPr lang="en-US" baseline="0" dirty="0" smtClean="0"/>
              <a:t>  In here we work with Motoman robots (seen in the background) and practice programming techniques.  We also began working with visual basic on the computers in this room.  </a:t>
            </a:r>
          </a:p>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11</a:t>
            </a:fld>
            <a:endParaRPr lang="en-US" dirty="0"/>
          </a:p>
        </p:txBody>
      </p:sp>
    </p:spTree>
    <p:extLst>
      <p:ext uri="{BB962C8B-B14F-4D97-AF65-F5344CB8AC3E}">
        <p14:creationId xmlns:p14="http://schemas.microsoft.com/office/powerpoint/2010/main" val="251344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12</a:t>
            </a:fld>
            <a:endParaRPr lang="en-US" dirty="0"/>
          </a:p>
        </p:txBody>
      </p:sp>
    </p:spTree>
    <p:extLst>
      <p:ext uri="{BB962C8B-B14F-4D97-AF65-F5344CB8AC3E}">
        <p14:creationId xmlns:p14="http://schemas.microsoft.com/office/powerpoint/2010/main" val="121944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of our class upon starting the program</a:t>
            </a:r>
            <a:r>
              <a:rPr lang="en-US" baseline="0" dirty="0" smtClean="0"/>
              <a:t> in June 2013.</a:t>
            </a:r>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13</a:t>
            </a:fld>
            <a:endParaRPr lang="en-US" dirty="0"/>
          </a:p>
        </p:txBody>
      </p:sp>
    </p:spTree>
    <p:extLst>
      <p:ext uri="{BB962C8B-B14F-4D97-AF65-F5344CB8AC3E}">
        <p14:creationId xmlns:p14="http://schemas.microsoft.com/office/powerpoint/2010/main" val="5099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77DFD-5A40-497A-B5E0-B6AC7964699E}" type="slidenum">
              <a:rPr lang="en-US" smtClean="0"/>
              <a:t>14</a:t>
            </a:fld>
            <a:endParaRPr lang="en-US" dirty="0"/>
          </a:p>
        </p:txBody>
      </p:sp>
    </p:spTree>
    <p:extLst>
      <p:ext uri="{BB962C8B-B14F-4D97-AF65-F5344CB8AC3E}">
        <p14:creationId xmlns:p14="http://schemas.microsoft.com/office/powerpoint/2010/main" val="163542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15</a:t>
            </a:fld>
            <a:endParaRPr lang="en-US" dirty="0"/>
          </a:p>
        </p:txBody>
      </p:sp>
    </p:spTree>
    <p:extLst>
      <p:ext uri="{BB962C8B-B14F-4D97-AF65-F5344CB8AC3E}">
        <p14:creationId xmlns:p14="http://schemas.microsoft.com/office/powerpoint/2010/main" val="87689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group</a:t>
            </a:r>
            <a:r>
              <a:rPr lang="en-US" baseline="0" dirty="0" smtClean="0"/>
              <a:t> is US! </a:t>
            </a:r>
          </a:p>
          <a:p>
            <a:r>
              <a:rPr lang="en-US" baseline="0" dirty="0" smtClean="0"/>
              <a:t>The program is continually evolving.  The first group progressed from working Mon. and Fri to Wed. And Thurs. so as the 2</a:t>
            </a:r>
            <a:r>
              <a:rPr lang="en-US" baseline="30000" dirty="0" smtClean="0"/>
              <a:t>nd</a:t>
            </a:r>
            <a:r>
              <a:rPr lang="en-US" baseline="0" dirty="0" smtClean="0"/>
              <a:t> group could assume the Mon and Fri schedule.</a:t>
            </a:r>
          </a:p>
          <a:p>
            <a:r>
              <a:rPr lang="en-US" baseline="0" dirty="0" smtClean="0"/>
              <a:t>As the 3</a:t>
            </a:r>
            <a:r>
              <a:rPr lang="en-US" baseline="30000" dirty="0" smtClean="0"/>
              <a:t>rd</a:t>
            </a:r>
            <a:r>
              <a:rPr lang="en-US" baseline="0" dirty="0" smtClean="0"/>
              <a:t> class begins the students will once again be rotated as to accommodate needs.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16</a:t>
            </a:fld>
            <a:endParaRPr lang="en-US" dirty="0"/>
          </a:p>
        </p:txBody>
      </p:sp>
    </p:spTree>
    <p:extLst>
      <p:ext uri="{BB962C8B-B14F-4D97-AF65-F5344CB8AC3E}">
        <p14:creationId xmlns:p14="http://schemas.microsoft.com/office/powerpoint/2010/main" val="1008726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of us received</a:t>
            </a:r>
            <a:r>
              <a:rPr lang="en-US" baseline="0" dirty="0" smtClean="0"/>
              <a:t> our degree May 2, 2015.</a:t>
            </a:r>
          </a:p>
          <a:p>
            <a:endParaRPr lang="en-US" baseline="0" dirty="0" smtClean="0"/>
          </a:p>
          <a:p>
            <a:r>
              <a:rPr lang="en-US" baseline="0" dirty="0" smtClean="0"/>
              <a:t>Out of the 20 students that started June 2013 we lost 3.</a:t>
            </a:r>
          </a:p>
          <a:p>
            <a:endParaRPr lang="en-US" baseline="0" dirty="0" smtClean="0"/>
          </a:p>
          <a:p>
            <a:r>
              <a:rPr lang="en-US" baseline="0" dirty="0" smtClean="0"/>
              <a:t>75% of us started from High School.</a:t>
            </a:r>
          </a:p>
          <a:p>
            <a:endParaRPr lang="en-US" baseline="0" dirty="0" smtClean="0"/>
          </a:p>
          <a:p>
            <a:r>
              <a:rPr lang="en-US" baseline="0" dirty="0" smtClean="0"/>
              <a:t>25% of us live on Campus.</a:t>
            </a:r>
          </a:p>
          <a:p>
            <a:endParaRPr lang="en-US" baseline="0" dirty="0" smtClean="0"/>
          </a:p>
          <a:p>
            <a:r>
              <a:rPr lang="en-US" baseline="0" dirty="0" smtClean="0"/>
              <a:t>15 new Students began June 2014</a:t>
            </a:r>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17</a:t>
            </a:fld>
            <a:endParaRPr lang="en-US" dirty="0"/>
          </a:p>
        </p:txBody>
      </p:sp>
    </p:spTree>
    <p:extLst>
      <p:ext uri="{BB962C8B-B14F-4D97-AF65-F5344CB8AC3E}">
        <p14:creationId xmlns:p14="http://schemas.microsoft.com/office/powerpoint/2010/main" val="356842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our assignment is to report each semester on a project assigned to us by Toyota.</a:t>
            </a:r>
          </a:p>
          <a:p>
            <a:r>
              <a:rPr lang="en-US" baseline="0" dirty="0" smtClean="0"/>
              <a:t>&lt;click&gt;</a:t>
            </a:r>
          </a:p>
          <a:p>
            <a:r>
              <a:rPr lang="en-US" baseline="0" dirty="0" smtClean="0"/>
              <a:t>In these pictures we are reporting on our 5S projects. </a:t>
            </a:r>
          </a:p>
          <a:p>
            <a:r>
              <a:rPr lang="en-US" baseline="0" dirty="0" smtClean="0"/>
              <a:t>&lt;click?</a:t>
            </a:r>
          </a:p>
          <a:p>
            <a:r>
              <a:rPr lang="en-US" baseline="0" dirty="0" smtClean="0"/>
              <a:t>We also reported on other MCE  topics such as:</a:t>
            </a:r>
          </a:p>
          <a:p>
            <a:r>
              <a:rPr lang="en-US" baseline="0" dirty="0" smtClean="0"/>
              <a:t>&lt;Click&gt;</a:t>
            </a:r>
          </a:p>
          <a:p>
            <a:r>
              <a:rPr lang="en-US" baseline="0" dirty="0" smtClean="0"/>
              <a:t>Problem Solving, TPS and Safety Culture.</a:t>
            </a:r>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18</a:t>
            </a:fld>
            <a:endParaRPr lang="en-US" dirty="0"/>
          </a:p>
        </p:txBody>
      </p:sp>
    </p:spTree>
    <p:extLst>
      <p:ext uri="{BB962C8B-B14F-4D97-AF65-F5344CB8AC3E}">
        <p14:creationId xmlns:p14="http://schemas.microsoft.com/office/powerpoint/2010/main" val="18311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19</a:t>
            </a:fld>
            <a:endParaRPr lang="en-US" dirty="0"/>
          </a:p>
        </p:txBody>
      </p:sp>
    </p:spTree>
    <p:extLst>
      <p:ext uri="{BB962C8B-B14F-4D97-AF65-F5344CB8AC3E}">
        <p14:creationId xmlns:p14="http://schemas.microsoft.com/office/powerpoint/2010/main" val="22769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937D6-44D1-4AAE-9C15-E195C56E9086}" type="slidenum">
              <a:rPr lang="en-US"/>
              <a:pPr/>
              <a:t>2</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lIns="91407" tIns="45704" rIns="91407" bIns="45704"/>
          <a:lstStyle/>
          <a:p>
            <a:pPr marL="168018" indent="-168018">
              <a:buFont typeface="Arial" panose="020B0604020202020204" pitchFamily="34" charset="0"/>
              <a:buChar char="•"/>
            </a:pPr>
            <a:r>
              <a:rPr lang="en-US" altLang="ja-JP" dirty="0" smtClean="0"/>
              <a:t>TMMI </a:t>
            </a:r>
            <a:r>
              <a:rPr lang="en-US" altLang="ja-JP" dirty="0"/>
              <a:t>is located in the state of Indiana, known as the “crossroads of America.”  We manufacture the Sienna, Highlander and Sequoia.  We export the Sienna to South Korea and the Sequoia to the Middle East.  </a:t>
            </a:r>
          </a:p>
          <a:p>
            <a:pPr eaLnBrk="1" hangingPunct="1">
              <a:lnSpc>
                <a:spcPct val="90000"/>
              </a:lnSpc>
              <a:buFontTx/>
              <a:buChar char="•"/>
            </a:pPr>
            <a:r>
              <a:rPr lang="en-US" altLang="ja-JP" dirty="0"/>
              <a:t>  Late </a:t>
            </a:r>
            <a:r>
              <a:rPr lang="en-US" altLang="ja-JP" dirty="0" smtClean="0"/>
              <a:t>2013, </a:t>
            </a:r>
            <a:r>
              <a:rPr lang="en-US" altLang="ja-JP" dirty="0"/>
              <a:t>we began production of the all-new third generation Highlander (shown on this slide).  This includes hybrid versions, along with exports to the Russian and Australian regions.   We now export our vehicles to 20 countries.</a:t>
            </a:r>
          </a:p>
          <a:p>
            <a:pPr eaLnBrk="1" hangingPunct="1">
              <a:lnSpc>
                <a:spcPct val="90000"/>
              </a:lnSpc>
              <a:buFontTx/>
              <a:buChar char="•"/>
            </a:pPr>
            <a:r>
              <a:rPr lang="en-US" altLang="ja-JP" dirty="0">
                <a:cs typeface="Arial" charset="0"/>
              </a:rPr>
              <a:t>  The frame-based Sequoia &amp; the uni-body Highlander are built on the same assembly line, which is unique in automotive manufacturing.</a:t>
            </a:r>
          </a:p>
          <a:p>
            <a:pPr eaLnBrk="1" hangingPunct="1">
              <a:lnSpc>
                <a:spcPct val="90000"/>
              </a:lnSpc>
              <a:buFontTx/>
              <a:buChar char="•"/>
            </a:pPr>
            <a:r>
              <a:rPr lang="en-US" altLang="ja-JP" dirty="0">
                <a:cs typeface="Arial" charset="0"/>
              </a:rPr>
              <a:t>  In 2013, we built nearly 300,000 vehicles, and </a:t>
            </a:r>
            <a:r>
              <a:rPr lang="en-US" altLang="ja-JP" dirty="0" smtClean="0">
                <a:cs typeface="Arial" charset="0"/>
              </a:rPr>
              <a:t>the </a:t>
            </a:r>
            <a:r>
              <a:rPr lang="en-US" altLang="ja-JP" dirty="0">
                <a:cs typeface="Arial" charset="0"/>
              </a:rPr>
              <a:t>projected volume for 2014 </a:t>
            </a:r>
            <a:r>
              <a:rPr lang="en-US" altLang="ja-JP" dirty="0" smtClean="0">
                <a:cs typeface="Arial" charset="0"/>
              </a:rPr>
              <a:t>was</a:t>
            </a:r>
            <a:r>
              <a:rPr lang="en-US" altLang="ja-JP" baseline="0" dirty="0" smtClean="0">
                <a:cs typeface="Arial" charset="0"/>
              </a:rPr>
              <a:t> for</a:t>
            </a:r>
            <a:r>
              <a:rPr lang="en-US" altLang="ja-JP" dirty="0" smtClean="0">
                <a:cs typeface="Arial" charset="0"/>
              </a:rPr>
              <a:t> </a:t>
            </a:r>
            <a:r>
              <a:rPr lang="en-US" altLang="ja-JP" dirty="0">
                <a:cs typeface="Arial" charset="0"/>
              </a:rPr>
              <a:t>over 351,000 vehicles. </a:t>
            </a:r>
            <a:r>
              <a:rPr lang="en-US" altLang="ja-JP" dirty="0" smtClean="0">
                <a:cs typeface="Arial" charset="0"/>
              </a:rPr>
              <a:t> (349,524 were made)</a:t>
            </a:r>
            <a:endParaRPr lang="en-US" altLang="ja-JP" dirty="0">
              <a:cs typeface="Arial" charset="0"/>
            </a:endParaRPr>
          </a:p>
          <a:p>
            <a:pPr eaLnBrk="1" hangingPunct="1">
              <a:lnSpc>
                <a:spcPct val="90000"/>
              </a:lnSpc>
              <a:buFontTx/>
              <a:buChar char="•"/>
            </a:pPr>
            <a:r>
              <a:rPr lang="en-US" altLang="ja-JP" dirty="0">
                <a:cs typeface="Arial" charset="0"/>
              </a:rPr>
              <a:t>  Our highest production year since 1999 was 2004 with 374,000 vehicles produced. </a:t>
            </a:r>
          </a:p>
          <a:p>
            <a:r>
              <a:rPr lang="en-US" altLang="ja-JP" b="1" dirty="0" smtClean="0">
                <a:cs typeface="Arial" charset="0"/>
              </a:rPr>
              <a:t>(Click)</a:t>
            </a:r>
            <a:endParaRPr lang="ja-JP" altLang="en-US" sz="1400" dirty="0">
              <a:cs typeface="Arial" charset="0"/>
            </a:endParaRPr>
          </a:p>
        </p:txBody>
      </p:sp>
    </p:spTree>
    <p:extLst>
      <p:ext uri="{BB962C8B-B14F-4D97-AF65-F5344CB8AC3E}">
        <p14:creationId xmlns:p14="http://schemas.microsoft.com/office/powerpoint/2010/main" val="75705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0E078-52E3-41ED-A9C6-E524240346D2}" type="slidenum">
              <a:rPr lang="en-US"/>
              <a:pPr/>
              <a:t>3</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buFontTx/>
              <a:buChar char="•"/>
            </a:pPr>
            <a:r>
              <a:rPr lang="en-US" altLang="ja-JP" sz="1400" dirty="0">
                <a:cs typeface="Arial" charset="0"/>
              </a:rPr>
              <a:t>This is an aerial view of </a:t>
            </a:r>
            <a:r>
              <a:rPr lang="en-US" altLang="ja-JP" sz="1400" dirty="0" smtClean="0">
                <a:cs typeface="Arial" charset="0"/>
              </a:rPr>
              <a:t>TMMI.</a:t>
            </a:r>
            <a:endParaRPr lang="en-US" altLang="ja-JP" sz="1400" dirty="0">
              <a:cs typeface="Arial" charset="0"/>
            </a:endParaRPr>
          </a:p>
          <a:p>
            <a:pPr>
              <a:buFontTx/>
              <a:buChar char="•"/>
            </a:pPr>
            <a:r>
              <a:rPr lang="en-US" altLang="ja-JP" sz="1400" dirty="0">
                <a:cs typeface="Arial" charset="0"/>
              </a:rPr>
              <a:t>We currently employ over 4,500 Team Members and over 900 Variable Workforce Members, in our 4 million square foot plant.</a:t>
            </a:r>
          </a:p>
          <a:p>
            <a:pPr>
              <a:buFontTx/>
              <a:buChar char="•"/>
            </a:pPr>
            <a:r>
              <a:rPr lang="en-US" altLang="ja-JP" sz="1400" b="1" dirty="0" smtClean="0">
                <a:cs typeface="Arial" charset="0"/>
              </a:rPr>
              <a:t>(</a:t>
            </a:r>
            <a:r>
              <a:rPr lang="en-US" altLang="ja-JP" sz="1400" b="1" dirty="0">
                <a:cs typeface="Arial" charset="0"/>
              </a:rPr>
              <a:t>Click)</a:t>
            </a:r>
            <a:endParaRPr lang="en-US" altLang="ja-JP" sz="1400" dirty="0">
              <a:cs typeface="Arial" charset="0"/>
            </a:endParaRPr>
          </a:p>
        </p:txBody>
      </p:sp>
    </p:spTree>
    <p:extLst>
      <p:ext uri="{BB962C8B-B14F-4D97-AF65-F5344CB8AC3E}">
        <p14:creationId xmlns:p14="http://schemas.microsoft.com/office/powerpoint/2010/main" val="257489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Vincennes</a:t>
            </a:r>
            <a:r>
              <a:rPr lang="en-US" baseline="0" dirty="0" smtClean="0"/>
              <a:t> University in collaboration with TMMI, ThyssenKrupp, and Toyota Boshoku America sponsor the </a:t>
            </a:r>
            <a:r>
              <a:rPr lang="en-US" baseline="0" dirty="0" err="1" smtClean="0"/>
              <a:t>AMT</a:t>
            </a:r>
            <a:r>
              <a:rPr lang="en-US" baseline="0" dirty="0" smtClean="0"/>
              <a:t> Program.  </a:t>
            </a:r>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4</a:t>
            </a:fld>
            <a:endParaRPr lang="en-US" dirty="0"/>
          </a:p>
        </p:txBody>
      </p:sp>
    </p:spTree>
    <p:extLst>
      <p:ext uri="{BB962C8B-B14F-4D97-AF65-F5344CB8AC3E}">
        <p14:creationId xmlns:p14="http://schemas.microsoft.com/office/powerpoint/2010/main" val="4823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aerial view of the University Campus.  </a:t>
            </a:r>
          </a:p>
          <a:p>
            <a:r>
              <a:rPr lang="en-US" dirty="0" smtClean="0"/>
              <a:t>&lt;Click&gt;</a:t>
            </a:r>
          </a:p>
          <a:p>
            <a:r>
              <a:rPr lang="en-US" dirty="0" smtClean="0"/>
              <a:t>This</a:t>
            </a:r>
            <a:r>
              <a:rPr lang="en-US" baseline="0" dirty="0" smtClean="0"/>
              <a:t> area is the location of the Technology Building.</a:t>
            </a:r>
          </a:p>
          <a:p>
            <a:r>
              <a:rPr lang="en-US" baseline="0" dirty="0" smtClean="0"/>
              <a:t>&lt;Click&gt;</a:t>
            </a:r>
          </a:p>
          <a:p>
            <a:r>
              <a:rPr lang="en-US" dirty="0" smtClean="0"/>
              <a:t>Today, the University is a model comprehensive two-year "university" offering more than 150 associate degree programs and options, and seven baccalaureate degrees in specialized areas. </a:t>
            </a:r>
          </a:p>
          <a:p>
            <a:r>
              <a:rPr lang="en-US" dirty="0" smtClean="0"/>
              <a:t>Through its dual enrollment program and its unique early college program, the university assists high school students in transitioning into higher education when the student is ready.</a:t>
            </a:r>
          </a:p>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5</a:t>
            </a:fld>
            <a:endParaRPr lang="en-US" dirty="0"/>
          </a:p>
        </p:txBody>
      </p:sp>
    </p:spTree>
    <p:extLst>
      <p:ext uri="{BB962C8B-B14F-4D97-AF65-F5344CB8AC3E}">
        <p14:creationId xmlns:p14="http://schemas.microsoft.com/office/powerpoint/2010/main" val="138664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6</a:t>
            </a:fld>
            <a:endParaRPr lang="en-US" dirty="0"/>
          </a:p>
        </p:txBody>
      </p:sp>
    </p:spTree>
    <p:extLst>
      <p:ext uri="{BB962C8B-B14F-4D97-AF65-F5344CB8AC3E}">
        <p14:creationId xmlns:p14="http://schemas.microsoft.com/office/powerpoint/2010/main" val="261817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a:t>
            </a:r>
            <a:r>
              <a:rPr lang="en-US" baseline="0" dirty="0" smtClean="0"/>
              <a:t> Henry Harrison’s house still stands today, as seen here, in Vincennes on the Campus of the University.</a:t>
            </a:r>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7</a:t>
            </a:fld>
            <a:endParaRPr lang="en-US" dirty="0"/>
          </a:p>
        </p:txBody>
      </p:sp>
    </p:spTree>
    <p:extLst>
      <p:ext uri="{BB962C8B-B14F-4D97-AF65-F5344CB8AC3E}">
        <p14:creationId xmlns:p14="http://schemas.microsoft.com/office/powerpoint/2010/main" val="41265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University's motto as translated from the official seal is, "Learn in Order to Serve." </a:t>
            </a:r>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8</a:t>
            </a:fld>
            <a:endParaRPr lang="en-US" dirty="0"/>
          </a:p>
        </p:txBody>
      </p:sp>
    </p:spTree>
    <p:extLst>
      <p:ext uri="{BB962C8B-B14F-4D97-AF65-F5344CB8AC3E}">
        <p14:creationId xmlns:p14="http://schemas.microsoft.com/office/powerpoint/2010/main" val="87631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curriculum prepares graduates for employment in different industries as a Maintenance Technician, Instrumentation Technician, Renewable Energy Technician, Engineering Technician, Industrial Programmer, Field Service Engineer, Industrial Controls Technician, System Integration Technician, in automated manufacturing.</a:t>
            </a:r>
          </a:p>
          <a:p>
            <a:endParaRPr lang="en-US" dirty="0"/>
          </a:p>
        </p:txBody>
      </p:sp>
      <p:sp>
        <p:nvSpPr>
          <p:cNvPr id="4" name="Slide Number Placeholder 3"/>
          <p:cNvSpPr>
            <a:spLocks noGrp="1"/>
          </p:cNvSpPr>
          <p:nvPr>
            <p:ph type="sldNum" sz="quarter" idx="10"/>
          </p:nvPr>
        </p:nvSpPr>
        <p:spPr/>
        <p:txBody>
          <a:bodyPr/>
          <a:lstStyle/>
          <a:p>
            <a:fld id="{8BB77DFD-5A40-497A-B5E0-B6AC7964699E}" type="slidenum">
              <a:rPr lang="en-US" smtClean="0"/>
              <a:t>9</a:t>
            </a:fld>
            <a:endParaRPr lang="en-US" dirty="0"/>
          </a:p>
        </p:txBody>
      </p:sp>
    </p:spTree>
    <p:extLst>
      <p:ext uri="{BB962C8B-B14F-4D97-AF65-F5344CB8AC3E}">
        <p14:creationId xmlns:p14="http://schemas.microsoft.com/office/powerpoint/2010/main" val="113555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671FD-F203-4914-B5E9-B3CBFEC5A3E9}" type="slidenum">
              <a:rPr lang="en-US" smtClean="0"/>
              <a:t>‹#›</a:t>
            </a:fld>
            <a:endParaRPr lang="en-US" dirty="0"/>
          </a:p>
        </p:txBody>
      </p:sp>
      <p:sp>
        <p:nvSpPr>
          <p:cNvPr id="7" name="hl"/>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24726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322925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10968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348837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281903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187755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148098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49976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258659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46126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1718E-7DED-4289-86B0-2ADC4E051C04}"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5671FD-F203-4914-B5E9-B3CBFEC5A3E9}" type="slidenum">
              <a:rPr lang="en-US" smtClean="0"/>
              <a:t>‹#›</a:t>
            </a:fld>
            <a:endParaRPr lang="en-US" dirty="0"/>
          </a:p>
        </p:txBody>
      </p:sp>
    </p:spTree>
    <p:extLst>
      <p:ext uri="{BB962C8B-B14F-4D97-AF65-F5344CB8AC3E}">
        <p14:creationId xmlns:p14="http://schemas.microsoft.com/office/powerpoint/2010/main" val="184763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1718E-7DED-4289-86B0-2ADC4E051C04}" type="datetimeFigureOut">
              <a:rPr lang="en-US" smtClean="0"/>
              <a:t>5/15/2015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671FD-F203-4914-B5E9-B3CBFEC5A3E9}" type="slidenum">
              <a:rPr lang="en-US" smtClean="0"/>
              <a:t>‹#›</a:t>
            </a:fld>
            <a:endParaRPr lang="en-US" dirty="0"/>
          </a:p>
        </p:txBody>
      </p:sp>
      <p:sp>
        <p:nvSpPr>
          <p:cNvPr id="7" name="hl"/>
          <p:cNvSpPr txBox="1"/>
          <p:nvPr userDrawn="1"/>
        </p:nvSpPr>
        <p:spPr>
          <a:xfrm>
            <a:off x="0" y="0"/>
            <a:ext cx="9144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78257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8.jpe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b="1" dirty="0" smtClean="0"/>
              <a:t>TMMI: Advanced Manufacturing Technician </a:t>
            </a:r>
            <a:r>
              <a:rPr lang="en-US" b="1" dirty="0"/>
              <a:t>Program (AMT) </a:t>
            </a:r>
          </a:p>
        </p:txBody>
      </p:sp>
      <p:pic>
        <p:nvPicPr>
          <p:cNvPr id="1026" name="Picture 2" descr="http://www.tmmi.tmm.toyota.com/areawebs/PublicAffairs/Logos/TMMI%20Logo%20-%20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499835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72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dirty="0" smtClean="0"/>
              <a:t>Graduates </a:t>
            </a:r>
            <a:r>
              <a:rPr lang="en-US" dirty="0"/>
              <a:t>are prepared to install, program, interface, service, troubleshoot, and implement automated equipment, and robotic systems for various applications</a:t>
            </a:r>
            <a:r>
              <a:rPr lang="en-US" dirty="0" smtClean="0"/>
              <a:t>.</a:t>
            </a:r>
          </a:p>
          <a:p>
            <a:r>
              <a:rPr lang="en-US" dirty="0" smtClean="0"/>
              <a:t>Graduates </a:t>
            </a:r>
            <a:r>
              <a:rPr lang="en-US" dirty="0"/>
              <a:t>are well prepared in electronics, robotic systems, programmable logic controllers (PLCs), instrumentation, process control, hydraulics and pneumatics, mechanical drive systems, industrial networking, and industrial control circuits</a:t>
            </a:r>
            <a:r>
              <a:rPr lang="en-US" dirty="0" smtClean="0"/>
              <a:t>.</a:t>
            </a:r>
          </a:p>
          <a:p>
            <a:r>
              <a:rPr lang="en-US" dirty="0" smtClean="0"/>
              <a:t>Job placement is 100%.</a:t>
            </a:r>
          </a:p>
          <a:p>
            <a:r>
              <a:rPr lang="en-US" dirty="0" smtClean="0"/>
              <a:t>Demand exceeds the number of Graduates.</a:t>
            </a:r>
            <a:endParaRPr lang="en-US" dirty="0"/>
          </a:p>
        </p:txBody>
      </p:sp>
    </p:spTree>
    <p:extLst>
      <p:ext uri="{BB962C8B-B14F-4D97-AF65-F5344CB8AC3E}">
        <p14:creationId xmlns:p14="http://schemas.microsoft.com/office/powerpoint/2010/main" val="159196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Robotics Classroom at VU</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43000"/>
            <a:ext cx="8763000" cy="5543550"/>
          </a:xfrm>
        </p:spPr>
      </p:pic>
    </p:spTree>
    <p:extLst>
      <p:ext uri="{BB962C8B-B14F-4D97-AF65-F5344CB8AC3E}">
        <p14:creationId xmlns:p14="http://schemas.microsoft.com/office/powerpoint/2010/main" val="3280181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3600" dirty="0" smtClean="0"/>
              <a:t>VU students utilize Motoman, ABB, Panasonic, IBM, and Kawasaki Robots in the classroom.</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905000"/>
            <a:ext cx="8839199" cy="4925961"/>
          </a:xfrm>
        </p:spPr>
      </p:pic>
    </p:spTree>
    <p:extLst>
      <p:ext uri="{BB962C8B-B14F-4D97-AF65-F5344CB8AC3E}">
        <p14:creationId xmlns:p14="http://schemas.microsoft.com/office/powerpoint/2010/main" val="268769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40" t="2294" r="20097" b="2294"/>
          <a:stretch/>
        </p:blipFill>
        <p:spPr bwMode="auto">
          <a:xfrm>
            <a:off x="838199" y="46810"/>
            <a:ext cx="7588089" cy="681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2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08" y="152400"/>
            <a:ext cx="7977092" cy="6629400"/>
          </a:xfrm>
          <a:prstGeom prst="rect">
            <a:avLst/>
          </a:prstGeom>
        </p:spPr>
      </p:pic>
    </p:spTree>
    <p:extLst>
      <p:ext uri="{BB962C8B-B14F-4D97-AF65-F5344CB8AC3E}">
        <p14:creationId xmlns:p14="http://schemas.microsoft.com/office/powerpoint/2010/main" val="2632470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09800"/>
            <a:ext cx="1314710" cy="3900081"/>
          </a:xfrm>
          <a:prstGeom prst="rect">
            <a:avLst/>
          </a:prstGeom>
        </p:spPr>
      </p:pic>
      <p:sp>
        <p:nvSpPr>
          <p:cNvPr id="3" name="Content Placeholder 2"/>
          <p:cNvSpPr>
            <a:spLocks noGrp="1"/>
          </p:cNvSpPr>
          <p:nvPr>
            <p:ph idx="1"/>
          </p:nvPr>
        </p:nvSpPr>
        <p:spPr>
          <a:xfrm>
            <a:off x="95380" y="1447800"/>
            <a:ext cx="8229600" cy="4525963"/>
          </a:xfrm>
        </p:spPr>
        <p:txBody>
          <a:bodyPr/>
          <a:lstStyle/>
          <a:p>
            <a:r>
              <a:rPr lang="en-US" dirty="0" smtClean="0"/>
              <a:t>Program starts late June each year.</a:t>
            </a:r>
          </a:p>
          <a:p>
            <a:r>
              <a:rPr lang="en-US" dirty="0" smtClean="0"/>
              <a:t>Students start out in Production; work full time June to Aug., part time Aug. to Jan.</a:t>
            </a:r>
          </a:p>
          <a:p>
            <a:r>
              <a:rPr lang="en-US" dirty="0" smtClean="0"/>
              <a:t>Students enter Maintenance in Jan., stay in maintenance 4 semesters part time.</a:t>
            </a:r>
          </a:p>
          <a:p>
            <a:r>
              <a:rPr lang="en-US" dirty="0" smtClean="0"/>
              <a:t>Normal Student Schedule:  </a:t>
            </a:r>
          </a:p>
          <a:p>
            <a:pPr lvl="1"/>
            <a:r>
              <a:rPr lang="en-US" dirty="0" smtClean="0"/>
              <a:t> Work: Mon. and Fri.</a:t>
            </a:r>
          </a:p>
          <a:p>
            <a:pPr lvl="1"/>
            <a:r>
              <a:rPr lang="en-US" dirty="0" smtClean="0"/>
              <a:t>School: Tues., Wed., Thurs.</a:t>
            </a:r>
          </a:p>
        </p:txBody>
      </p:sp>
      <p:sp>
        <p:nvSpPr>
          <p:cNvPr id="4" name="Title 1"/>
          <p:cNvSpPr>
            <a:spLocks noGrp="1"/>
          </p:cNvSpPr>
          <p:nvPr>
            <p:ph type="title"/>
          </p:nvPr>
        </p:nvSpPr>
        <p:spPr/>
        <p:txBody>
          <a:bodyPr/>
          <a:lstStyle/>
          <a:p>
            <a:r>
              <a:rPr lang="en-US" b="1" dirty="0" smtClean="0"/>
              <a:t>TMMI AMT Program</a:t>
            </a:r>
            <a:endParaRPr lang="en-US" b="1" dirty="0"/>
          </a:p>
        </p:txBody>
      </p:sp>
    </p:spTree>
    <p:extLst>
      <p:ext uri="{BB962C8B-B14F-4D97-AF65-F5344CB8AC3E}">
        <p14:creationId xmlns:p14="http://schemas.microsoft.com/office/powerpoint/2010/main" val="133365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457200"/>
            <a:ext cx="7010400" cy="646331"/>
          </a:xfrm>
          <a:prstGeom prst="rect">
            <a:avLst/>
          </a:prstGeom>
          <a:noFill/>
        </p:spPr>
        <p:txBody>
          <a:bodyPr wrap="square" rtlCol="0">
            <a:spAutoFit/>
          </a:bodyPr>
          <a:lstStyle/>
          <a:p>
            <a:pPr algn="ctr"/>
            <a:r>
              <a:rPr lang="en-US" sz="3600" dirty="0" smtClean="0"/>
              <a:t>Program Kaizens</a:t>
            </a:r>
            <a:endParaRPr lang="en-US" sz="3600" dirty="0"/>
          </a:p>
        </p:txBody>
      </p:sp>
      <p:sp>
        <p:nvSpPr>
          <p:cNvPr id="6" name="TextBox 5"/>
          <p:cNvSpPr txBox="1"/>
          <p:nvPr/>
        </p:nvSpPr>
        <p:spPr>
          <a:xfrm>
            <a:off x="457200" y="1447800"/>
            <a:ext cx="8153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First group of students progressed to working Wed. &amp; Thurs.</a:t>
            </a:r>
          </a:p>
          <a:p>
            <a:pPr marL="285750" indent="-285750">
              <a:buFont typeface="Arial" panose="020B0604020202020204" pitchFamily="34" charset="0"/>
              <a:buChar char="•"/>
            </a:pPr>
            <a:r>
              <a:rPr lang="en-US" sz="2400" dirty="0" smtClean="0"/>
              <a:t>Second group took over the original schedule.</a:t>
            </a:r>
          </a:p>
          <a:p>
            <a:pPr marL="285750" indent="-285750">
              <a:buFont typeface="Arial" panose="020B0604020202020204" pitchFamily="34" charset="0"/>
              <a:buChar char="•"/>
            </a:pPr>
            <a:r>
              <a:rPr lang="en-US" sz="2400" dirty="0" smtClean="0"/>
              <a:t>As the third group of students enters in June 2015 the work schedules will be rotated once again.</a:t>
            </a:r>
          </a:p>
          <a:p>
            <a:pPr marL="285750" indent="-285750">
              <a:buFont typeface="Arial" panose="020B0604020202020204" pitchFamily="34" charset="0"/>
              <a:buChar char="•"/>
            </a:pPr>
            <a:r>
              <a:rPr lang="en-US" sz="2400" dirty="0" smtClean="0"/>
              <a:t>Group 1 &amp; 2 worked and attended school in the summer following our 2</a:t>
            </a:r>
            <a:r>
              <a:rPr lang="en-US" sz="2400" baseline="30000" dirty="0" smtClean="0"/>
              <a:t>nd</a:t>
            </a:r>
            <a:r>
              <a:rPr lang="en-US" sz="2400" dirty="0" smtClean="0"/>
              <a:t> semester.</a:t>
            </a:r>
          </a:p>
          <a:p>
            <a:pPr marL="285750" indent="-285750">
              <a:buFont typeface="Arial" panose="020B0604020202020204" pitchFamily="34" charset="0"/>
              <a:buChar char="•"/>
            </a:pPr>
            <a:r>
              <a:rPr lang="en-US" sz="2400" dirty="0" smtClean="0"/>
              <a:t>Whereas, group 3 will work full time that summer and complete their schooling during the following summer.</a:t>
            </a:r>
            <a:endParaRPr lang="en-US" sz="2400" dirty="0"/>
          </a:p>
        </p:txBody>
      </p:sp>
      <p:pic>
        <p:nvPicPr>
          <p:cNvPr id="2077" name="Picture 29" descr="C:\Users\DANMILLS\AppData\Local\Microsoft\Windows\Temporary Internet Files\Content.IE5\0YC5MZN7\MickeyMouseEngine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0568" y="4572000"/>
            <a:ext cx="203606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55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NMILLS\AppData\Local\Microsoft\Windows\Temporary Internet Files\Content.IE5\0YC5MZN7\Diplom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590800" cy="17253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95400"/>
            <a:ext cx="8229600" cy="5562600"/>
          </a:xfrm>
        </p:spPr>
        <p:txBody>
          <a:bodyPr>
            <a:normAutofit fontScale="70000" lnSpcReduction="20000"/>
          </a:bodyPr>
          <a:lstStyle/>
          <a:p>
            <a:r>
              <a:rPr lang="en-US" dirty="0" smtClean="0"/>
              <a:t>Degree Students Receive upon Completion:</a:t>
            </a:r>
          </a:p>
          <a:p>
            <a:pPr lvl="1"/>
            <a:r>
              <a:rPr lang="en-US" dirty="0" smtClean="0"/>
              <a:t>Advanced Manufacturing Automation Technology: 2 year A.S. Degree</a:t>
            </a:r>
          </a:p>
          <a:p>
            <a:pPr lvl="1"/>
            <a:r>
              <a:rPr lang="en-US" dirty="0" smtClean="0"/>
              <a:t>73 Credit Hour Curriculum</a:t>
            </a:r>
            <a:endParaRPr lang="en-US" dirty="0"/>
          </a:p>
          <a:p>
            <a:pPr lvl="1"/>
            <a:endParaRPr lang="en-US" dirty="0" smtClean="0"/>
          </a:p>
          <a:p>
            <a:r>
              <a:rPr lang="en-US" dirty="0" smtClean="0"/>
              <a:t>2013 AMT Class: </a:t>
            </a:r>
          </a:p>
          <a:p>
            <a:pPr lvl="1"/>
            <a:r>
              <a:rPr lang="en-US" dirty="0" smtClean="0"/>
              <a:t>20 Students started in June 2013</a:t>
            </a:r>
          </a:p>
          <a:p>
            <a:pPr lvl="1"/>
            <a:r>
              <a:rPr lang="en-US" dirty="0" smtClean="0"/>
              <a:t>75% directly out of high school</a:t>
            </a:r>
          </a:p>
          <a:p>
            <a:pPr lvl="1"/>
            <a:r>
              <a:rPr lang="en-US" dirty="0" smtClean="0"/>
              <a:t>25% live on campus</a:t>
            </a:r>
          </a:p>
          <a:p>
            <a:pPr lvl="1"/>
            <a:r>
              <a:rPr lang="en-US" dirty="0"/>
              <a:t>W</a:t>
            </a:r>
            <a:r>
              <a:rPr lang="en-US" dirty="0" smtClean="0"/>
              <a:t>ork in stamping, weld, paint, assembly, plastics</a:t>
            </a:r>
          </a:p>
          <a:p>
            <a:pPr lvl="1"/>
            <a:r>
              <a:rPr lang="en-US" dirty="0" smtClean="0"/>
              <a:t>ThyssenKrupp Presta has additional 4 students in program </a:t>
            </a:r>
          </a:p>
          <a:p>
            <a:pPr marL="457200" lvl="1" indent="0">
              <a:buNone/>
            </a:pPr>
            <a:endParaRPr lang="en-US" dirty="0"/>
          </a:p>
          <a:p>
            <a:r>
              <a:rPr lang="en-US" dirty="0" smtClean="0"/>
              <a:t>2014 AMT Class:  </a:t>
            </a:r>
          </a:p>
          <a:p>
            <a:pPr lvl="1"/>
            <a:r>
              <a:rPr lang="en-US" dirty="0" smtClean="0"/>
              <a:t>15 Students started in June 2014</a:t>
            </a:r>
          </a:p>
          <a:p>
            <a:pPr lvl="1"/>
            <a:r>
              <a:rPr lang="en-US" dirty="0" smtClean="0"/>
              <a:t>Work in all shops above plus facilities</a:t>
            </a:r>
          </a:p>
          <a:p>
            <a:pPr lvl="1"/>
            <a:r>
              <a:rPr lang="en-US" dirty="0" smtClean="0"/>
              <a:t>ThyssenKrupp </a:t>
            </a:r>
            <a:r>
              <a:rPr lang="en-US" dirty="0" err="1" smtClean="0"/>
              <a:t>Presta</a:t>
            </a:r>
            <a:r>
              <a:rPr lang="en-US" dirty="0" smtClean="0"/>
              <a:t> has an additional 1 student and </a:t>
            </a:r>
            <a:r>
              <a:rPr lang="en-US" dirty="0" err="1" smtClean="0"/>
              <a:t>TBIN</a:t>
            </a:r>
            <a:r>
              <a:rPr lang="en-US" dirty="0" smtClean="0"/>
              <a:t> has 2 students in the program </a:t>
            </a:r>
            <a:endParaRPr lang="en-US" dirty="0"/>
          </a:p>
          <a:p>
            <a:pPr lvl="1"/>
            <a:endParaRPr lang="en-US" dirty="0" smtClean="0"/>
          </a:p>
        </p:txBody>
      </p:sp>
      <p:sp>
        <p:nvSpPr>
          <p:cNvPr id="4" name="Title 1"/>
          <p:cNvSpPr>
            <a:spLocks noGrp="1"/>
          </p:cNvSpPr>
          <p:nvPr>
            <p:ph type="title"/>
          </p:nvPr>
        </p:nvSpPr>
        <p:spPr/>
        <p:txBody>
          <a:bodyPr/>
          <a:lstStyle/>
          <a:p>
            <a:r>
              <a:rPr lang="en-US" b="1" dirty="0" smtClean="0"/>
              <a:t>TMMI AMT Program</a:t>
            </a:r>
            <a:endParaRPr lang="en-US" b="1" dirty="0"/>
          </a:p>
        </p:txBody>
      </p:sp>
    </p:spTree>
    <p:extLst>
      <p:ext uri="{BB962C8B-B14F-4D97-AF65-F5344CB8AC3E}">
        <p14:creationId xmlns:p14="http://schemas.microsoft.com/office/powerpoint/2010/main" val="323450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629" y="1143000"/>
            <a:ext cx="8229600" cy="4754563"/>
          </a:xfrm>
        </p:spPr>
        <p:txBody>
          <a:bodyPr>
            <a:normAutofit/>
          </a:bodyPr>
          <a:lstStyle/>
          <a:p>
            <a:r>
              <a:rPr lang="en-US" sz="2800" dirty="0" smtClean="0"/>
              <a:t>Students report out on 5S projects at VU in AMC area</a:t>
            </a:r>
          </a:p>
        </p:txBody>
      </p:sp>
      <p:sp>
        <p:nvSpPr>
          <p:cNvPr id="4" name="Title 1"/>
          <p:cNvSpPr>
            <a:spLocks noGrp="1"/>
          </p:cNvSpPr>
          <p:nvPr>
            <p:ph type="title"/>
          </p:nvPr>
        </p:nvSpPr>
        <p:spPr/>
        <p:txBody>
          <a:bodyPr/>
          <a:lstStyle/>
          <a:p>
            <a:r>
              <a:rPr lang="en-US" b="1" dirty="0" smtClean="0"/>
              <a:t>TMMI AMT Program</a:t>
            </a:r>
            <a:endParaRPr lang="en-US" b="1" dirty="0"/>
          </a:p>
        </p:txBody>
      </p:sp>
      <p:pic>
        <p:nvPicPr>
          <p:cNvPr id="3074" name="Picture 2" descr="U:\DEVELOPMENT\SMSDP_AMT\AMT\AMT Photos\5S presentations May 2014\1.jpe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1066800" y="1676400"/>
            <a:ext cx="6285345" cy="4714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DEVELOPMENT\SMSDP_AMT\AMT\AMT Photos\5S presentations May 2014\7.jpe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35000"/>
                    </a14:imgEffect>
                  </a14:imgLayer>
                </a14:imgProps>
              </a:ext>
              <a:ext uri="{28A0092B-C50C-407E-A947-70E740481C1C}">
                <a14:useLocalDpi xmlns:a14="http://schemas.microsoft.com/office/drawing/2010/main" val="0"/>
              </a:ext>
            </a:extLst>
          </a:blip>
          <a:srcRect/>
          <a:stretch>
            <a:fillRect/>
          </a:stretch>
        </p:blipFill>
        <p:spPr bwMode="auto">
          <a:xfrm>
            <a:off x="1074683" y="1673771"/>
            <a:ext cx="6285345" cy="471400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U:\DEVELOPMENT\SMSDP_AMT\AMT\AMT Photos\5S presentations May 2014\10.jpe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1066800" y="1676400"/>
            <a:ext cx="6285345" cy="471400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U:\DEVELOPMENT\SMSDP_AMT\AMT\AMT Photos\5S presentations May 2014\5.jpe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1058917" y="1673770"/>
            <a:ext cx="6285345" cy="471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17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2971800"/>
          </a:xfrm>
        </p:spPr>
        <p:txBody>
          <a:bodyPr>
            <a:normAutofit/>
          </a:bodyPr>
          <a:lstStyle/>
          <a:p>
            <a:pPr algn="ctr"/>
            <a:r>
              <a:rPr lang="en-US" sz="4800" dirty="0" smtClean="0"/>
              <a:t>Questions?</a:t>
            </a:r>
          </a:p>
        </p:txBody>
      </p:sp>
      <p:sp>
        <p:nvSpPr>
          <p:cNvPr id="4" name="Title 1"/>
          <p:cNvSpPr>
            <a:spLocks noGrp="1"/>
          </p:cNvSpPr>
          <p:nvPr>
            <p:ph type="title"/>
          </p:nvPr>
        </p:nvSpPr>
        <p:spPr/>
        <p:txBody>
          <a:bodyPr/>
          <a:lstStyle/>
          <a:p>
            <a:r>
              <a:rPr lang="en-US" b="1" dirty="0" smtClean="0"/>
              <a:t>TMMI AMT Program</a:t>
            </a:r>
            <a:endParaRPr lang="en-US" b="1" dirty="0"/>
          </a:p>
        </p:txBody>
      </p:sp>
    </p:spTree>
    <p:extLst>
      <p:ext uri="{BB962C8B-B14F-4D97-AF65-F5344CB8AC3E}">
        <p14:creationId xmlns:p14="http://schemas.microsoft.com/office/powerpoint/2010/main" val="362107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4419600" y="667327"/>
            <a:ext cx="3581400" cy="3048000"/>
            <a:chOff x="2448" y="480"/>
            <a:chExt cx="2256" cy="1920"/>
          </a:xfrm>
        </p:grpSpPr>
        <p:sp>
          <p:nvSpPr>
            <p:cNvPr id="14339" name="Line 3"/>
            <p:cNvSpPr>
              <a:spLocks noChangeShapeType="1"/>
            </p:cNvSpPr>
            <p:nvPr/>
          </p:nvSpPr>
          <p:spPr bwMode="auto">
            <a:xfrm flipV="1">
              <a:off x="3696" y="1488"/>
              <a:ext cx="1008" cy="384"/>
            </a:xfrm>
            <a:prstGeom prst="line">
              <a:avLst/>
            </a:prstGeom>
            <a:noFill/>
            <a:ln w="38100">
              <a:solidFill>
                <a:srgbClr val="CC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4340" name="Line 4"/>
            <p:cNvSpPr>
              <a:spLocks noChangeShapeType="1"/>
            </p:cNvSpPr>
            <p:nvPr/>
          </p:nvSpPr>
          <p:spPr bwMode="auto">
            <a:xfrm>
              <a:off x="3690" y="516"/>
              <a:ext cx="1014" cy="972"/>
            </a:xfrm>
            <a:prstGeom prst="line">
              <a:avLst/>
            </a:prstGeom>
            <a:noFill/>
            <a:ln w="38100">
              <a:solidFill>
                <a:srgbClr val="CC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grpSp>
          <p:nvGrpSpPr>
            <p:cNvPr id="14341" name="Group 5"/>
            <p:cNvGrpSpPr>
              <a:grpSpLocks/>
            </p:cNvGrpSpPr>
            <p:nvPr/>
          </p:nvGrpSpPr>
          <p:grpSpPr bwMode="auto">
            <a:xfrm>
              <a:off x="2448" y="480"/>
              <a:ext cx="1276" cy="1920"/>
              <a:chOff x="2352" y="1168"/>
              <a:chExt cx="1376" cy="1742"/>
            </a:xfrm>
          </p:grpSpPr>
          <p:pic>
            <p:nvPicPr>
              <p:cNvPr id="143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r="996" b="-2507"/>
              <a:stretch>
                <a:fillRect/>
              </a:stretch>
            </p:blipFill>
            <p:spPr bwMode="auto">
              <a:xfrm>
                <a:off x="2448" y="1168"/>
                <a:ext cx="1280" cy="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AutoShape 7"/>
              <p:cNvSpPr>
                <a:spLocks noChangeArrowheads="1"/>
              </p:cNvSpPr>
              <p:nvPr/>
            </p:nvSpPr>
            <p:spPr bwMode="auto">
              <a:xfrm>
                <a:off x="2661" y="2551"/>
                <a:ext cx="160" cy="148"/>
              </a:xfrm>
              <a:prstGeom prst="star5">
                <a:avLst/>
              </a:prstGeom>
              <a:solidFill>
                <a:srgbClr val="FF66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344" name="Text Box 8"/>
              <p:cNvSpPr txBox="1">
                <a:spLocks noChangeArrowheads="1"/>
              </p:cNvSpPr>
              <p:nvPr/>
            </p:nvSpPr>
            <p:spPr bwMode="auto">
              <a:xfrm>
                <a:off x="2736" y="1727"/>
                <a:ext cx="909" cy="211"/>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dirty="0">
                    <a:latin typeface="Tahoma" pitchFamily="34" charset="0"/>
                  </a:rPr>
                  <a:t>INDIANA</a:t>
                </a:r>
              </a:p>
            </p:txBody>
          </p:sp>
          <p:sp>
            <p:nvSpPr>
              <p:cNvPr id="14345" name="Text Box 9"/>
              <p:cNvSpPr txBox="1">
                <a:spLocks noChangeArrowheads="1"/>
              </p:cNvSpPr>
              <p:nvPr/>
            </p:nvSpPr>
            <p:spPr bwMode="auto">
              <a:xfrm>
                <a:off x="2352" y="2209"/>
                <a:ext cx="716" cy="290"/>
              </a:xfrm>
              <a:prstGeom prst="rect">
                <a:avLst/>
              </a:prstGeom>
              <a:solidFill>
                <a:schemeClr val="bg2"/>
              </a:solidFill>
              <a:ln>
                <a:noFill/>
              </a:ln>
              <a:effectLst>
                <a:outerShdw dist="107763" dir="13500000" sx="75000" sy="75000" algn="tl" rotWithShape="0">
                  <a:srgbClr val="0066FF">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eaLnBrk="0" hangingPunct="0">
                  <a:spcBef>
                    <a:spcPct val="50000"/>
                  </a:spcBef>
                </a:pPr>
                <a:r>
                  <a:rPr lang="en-US" altLang="ja-JP" sz="900" b="1" dirty="0">
                    <a:latin typeface="Tahoma" pitchFamily="34" charset="0"/>
                    <a:ea typeface="ＭＳ Ｐゴシック" pitchFamily="34" charset="-128"/>
                  </a:rPr>
                  <a:t>Toyota Motor Manufacturing Indiana, Inc</a:t>
                </a:r>
                <a:r>
                  <a:rPr lang="en-US" altLang="ja-JP" sz="900" b="1" dirty="0">
                    <a:solidFill>
                      <a:srgbClr val="FF0000"/>
                    </a:solidFill>
                    <a:latin typeface="Tahoma" pitchFamily="34" charset="0"/>
                    <a:ea typeface="ＭＳ Ｐゴシック" pitchFamily="34" charset="-128"/>
                  </a:rPr>
                  <a:t>.</a:t>
                </a:r>
              </a:p>
            </p:txBody>
          </p:sp>
        </p:grpSp>
      </p:grpSp>
      <p:grpSp>
        <p:nvGrpSpPr>
          <p:cNvPr id="14346" name="Group 10"/>
          <p:cNvGrpSpPr>
            <a:grpSpLocks/>
          </p:cNvGrpSpPr>
          <p:nvPr/>
        </p:nvGrpSpPr>
        <p:grpSpPr bwMode="auto">
          <a:xfrm>
            <a:off x="6692900" y="1651000"/>
            <a:ext cx="1905000" cy="1371600"/>
            <a:chOff x="3936" y="768"/>
            <a:chExt cx="960" cy="528"/>
          </a:xfrm>
        </p:grpSpPr>
        <p:sp>
          <p:nvSpPr>
            <p:cNvPr id="14347" name="Freeform 11"/>
            <p:cNvSpPr>
              <a:spLocks/>
            </p:cNvSpPr>
            <p:nvPr/>
          </p:nvSpPr>
          <p:spPr bwMode="auto">
            <a:xfrm>
              <a:off x="3987" y="772"/>
              <a:ext cx="122" cy="78"/>
            </a:xfrm>
            <a:custGeom>
              <a:avLst/>
              <a:gdLst>
                <a:gd name="T0" fmla="*/ 19 w 522"/>
                <a:gd name="T1" fmla="*/ 80 h 369"/>
                <a:gd name="T2" fmla="*/ 12 w 522"/>
                <a:gd name="T3" fmla="*/ 182 h 369"/>
                <a:gd name="T4" fmla="*/ 25 w 522"/>
                <a:gd name="T5" fmla="*/ 182 h 369"/>
                <a:gd name="T6" fmla="*/ 18 w 522"/>
                <a:gd name="T7" fmla="*/ 203 h 369"/>
                <a:gd name="T8" fmla="*/ 8 w 522"/>
                <a:gd name="T9" fmla="*/ 190 h 369"/>
                <a:gd name="T10" fmla="*/ 0 w 522"/>
                <a:gd name="T11" fmla="*/ 217 h 369"/>
                <a:gd name="T12" fmla="*/ 37 w 522"/>
                <a:gd name="T13" fmla="*/ 237 h 369"/>
                <a:gd name="T14" fmla="*/ 38 w 522"/>
                <a:gd name="T15" fmla="*/ 247 h 369"/>
                <a:gd name="T16" fmla="*/ 48 w 522"/>
                <a:gd name="T17" fmla="*/ 248 h 369"/>
                <a:gd name="T18" fmla="*/ 95 w 522"/>
                <a:gd name="T19" fmla="*/ 323 h 369"/>
                <a:gd name="T20" fmla="*/ 148 w 522"/>
                <a:gd name="T21" fmla="*/ 320 h 369"/>
                <a:gd name="T22" fmla="*/ 188 w 522"/>
                <a:gd name="T23" fmla="*/ 338 h 369"/>
                <a:gd name="T24" fmla="*/ 207 w 522"/>
                <a:gd name="T25" fmla="*/ 335 h 369"/>
                <a:gd name="T26" fmla="*/ 326 w 522"/>
                <a:gd name="T27" fmla="*/ 338 h 369"/>
                <a:gd name="T28" fmla="*/ 462 w 522"/>
                <a:gd name="T29" fmla="*/ 369 h 369"/>
                <a:gd name="T30" fmla="*/ 465 w 522"/>
                <a:gd name="T31" fmla="*/ 329 h 369"/>
                <a:gd name="T32" fmla="*/ 522 w 522"/>
                <a:gd name="T33" fmla="*/ 91 h 369"/>
                <a:gd name="T34" fmla="*/ 161 w 522"/>
                <a:gd name="T35" fmla="*/ 0 h 369"/>
                <a:gd name="T36" fmla="*/ 163 w 522"/>
                <a:gd name="T37" fmla="*/ 69 h 369"/>
                <a:gd name="T38" fmla="*/ 146 w 522"/>
                <a:gd name="T39" fmla="*/ 126 h 369"/>
                <a:gd name="T40" fmla="*/ 143 w 522"/>
                <a:gd name="T41" fmla="*/ 156 h 369"/>
                <a:gd name="T42" fmla="*/ 105 w 522"/>
                <a:gd name="T43" fmla="*/ 165 h 369"/>
                <a:gd name="T44" fmla="*/ 102 w 522"/>
                <a:gd name="T45" fmla="*/ 152 h 369"/>
                <a:gd name="T46" fmla="*/ 133 w 522"/>
                <a:gd name="T47" fmla="*/ 133 h 369"/>
                <a:gd name="T48" fmla="*/ 131 w 522"/>
                <a:gd name="T49" fmla="*/ 116 h 369"/>
                <a:gd name="T50" fmla="*/ 102 w 522"/>
                <a:gd name="T51" fmla="*/ 121 h 369"/>
                <a:gd name="T52" fmla="*/ 124 w 522"/>
                <a:gd name="T53" fmla="*/ 103 h 369"/>
                <a:gd name="T54" fmla="*/ 139 w 522"/>
                <a:gd name="T55" fmla="*/ 91 h 369"/>
                <a:gd name="T56" fmla="*/ 22 w 522"/>
                <a:gd name="T57" fmla="*/ 17 h 369"/>
                <a:gd name="T58" fmla="*/ 12 w 522"/>
                <a:gd name="T59" fmla="*/ 38 h 369"/>
                <a:gd name="T60" fmla="*/ 19 w 522"/>
                <a:gd name="T61" fmla="*/ 80 h 369"/>
                <a:gd name="T62" fmla="*/ 19 w 522"/>
                <a:gd name="T63" fmla="*/ 8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369">
                  <a:moveTo>
                    <a:pt x="19" y="80"/>
                  </a:moveTo>
                  <a:lnTo>
                    <a:pt x="12" y="182"/>
                  </a:lnTo>
                  <a:lnTo>
                    <a:pt x="25" y="182"/>
                  </a:lnTo>
                  <a:lnTo>
                    <a:pt x="18" y="203"/>
                  </a:lnTo>
                  <a:lnTo>
                    <a:pt x="8" y="190"/>
                  </a:lnTo>
                  <a:lnTo>
                    <a:pt x="0" y="217"/>
                  </a:lnTo>
                  <a:lnTo>
                    <a:pt x="37" y="237"/>
                  </a:lnTo>
                  <a:lnTo>
                    <a:pt x="38" y="247"/>
                  </a:lnTo>
                  <a:lnTo>
                    <a:pt x="48" y="248"/>
                  </a:lnTo>
                  <a:lnTo>
                    <a:pt x="95" y="323"/>
                  </a:lnTo>
                  <a:lnTo>
                    <a:pt x="148" y="320"/>
                  </a:lnTo>
                  <a:lnTo>
                    <a:pt x="188" y="338"/>
                  </a:lnTo>
                  <a:lnTo>
                    <a:pt x="207" y="335"/>
                  </a:lnTo>
                  <a:lnTo>
                    <a:pt x="326" y="338"/>
                  </a:lnTo>
                  <a:lnTo>
                    <a:pt x="462" y="369"/>
                  </a:lnTo>
                  <a:lnTo>
                    <a:pt x="465" y="329"/>
                  </a:lnTo>
                  <a:lnTo>
                    <a:pt x="522" y="91"/>
                  </a:lnTo>
                  <a:lnTo>
                    <a:pt x="161" y="0"/>
                  </a:lnTo>
                  <a:lnTo>
                    <a:pt x="163" y="69"/>
                  </a:lnTo>
                  <a:lnTo>
                    <a:pt x="146" y="126"/>
                  </a:lnTo>
                  <a:lnTo>
                    <a:pt x="143" y="156"/>
                  </a:lnTo>
                  <a:lnTo>
                    <a:pt x="105" y="165"/>
                  </a:lnTo>
                  <a:lnTo>
                    <a:pt x="102" y="152"/>
                  </a:lnTo>
                  <a:lnTo>
                    <a:pt x="133" y="133"/>
                  </a:lnTo>
                  <a:lnTo>
                    <a:pt x="131" y="116"/>
                  </a:lnTo>
                  <a:lnTo>
                    <a:pt x="102" y="121"/>
                  </a:lnTo>
                  <a:lnTo>
                    <a:pt x="124" y="103"/>
                  </a:lnTo>
                  <a:lnTo>
                    <a:pt x="139" y="91"/>
                  </a:lnTo>
                  <a:lnTo>
                    <a:pt x="22" y="17"/>
                  </a:lnTo>
                  <a:lnTo>
                    <a:pt x="12" y="38"/>
                  </a:lnTo>
                  <a:lnTo>
                    <a:pt x="19" y="80"/>
                  </a:lnTo>
                  <a:lnTo>
                    <a:pt x="19" y="8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48" name="Freeform 12"/>
            <p:cNvSpPr>
              <a:spLocks/>
            </p:cNvSpPr>
            <p:nvPr/>
          </p:nvSpPr>
          <p:spPr bwMode="auto">
            <a:xfrm>
              <a:off x="4015" y="777"/>
              <a:ext cx="6" cy="6"/>
            </a:xfrm>
            <a:custGeom>
              <a:avLst/>
              <a:gdLst>
                <a:gd name="T0" fmla="*/ 0 w 25"/>
                <a:gd name="T1" fmla="*/ 13 h 28"/>
                <a:gd name="T2" fmla="*/ 19 w 25"/>
                <a:gd name="T3" fmla="*/ 0 h 28"/>
                <a:gd name="T4" fmla="*/ 25 w 25"/>
                <a:gd name="T5" fmla="*/ 13 h 28"/>
                <a:gd name="T6" fmla="*/ 21 w 25"/>
                <a:gd name="T7" fmla="*/ 28 h 28"/>
                <a:gd name="T8" fmla="*/ 0 w 25"/>
                <a:gd name="T9" fmla="*/ 13 h 28"/>
                <a:gd name="T10" fmla="*/ 0 w 25"/>
                <a:gd name="T11" fmla="*/ 13 h 28"/>
                <a:gd name="T12" fmla="*/ 0 w 25"/>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0" y="13"/>
                  </a:moveTo>
                  <a:lnTo>
                    <a:pt x="19" y="0"/>
                  </a:lnTo>
                  <a:lnTo>
                    <a:pt x="25" y="13"/>
                  </a:lnTo>
                  <a:lnTo>
                    <a:pt x="21" y="28"/>
                  </a:lnTo>
                  <a:lnTo>
                    <a:pt x="0" y="13"/>
                  </a:lnTo>
                  <a:lnTo>
                    <a:pt x="0" y="13"/>
                  </a:lnTo>
                  <a:lnTo>
                    <a:pt x="0" y="1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49" name="Freeform 13"/>
            <p:cNvSpPr>
              <a:spLocks/>
            </p:cNvSpPr>
            <p:nvPr/>
          </p:nvSpPr>
          <p:spPr bwMode="auto">
            <a:xfrm>
              <a:off x="4100" y="937"/>
              <a:ext cx="103" cy="113"/>
            </a:xfrm>
            <a:custGeom>
              <a:avLst/>
              <a:gdLst>
                <a:gd name="T0" fmla="*/ 95 w 441"/>
                <a:gd name="T1" fmla="*/ 0 h 538"/>
                <a:gd name="T2" fmla="*/ 310 w 441"/>
                <a:gd name="T3" fmla="*/ 40 h 538"/>
                <a:gd name="T4" fmla="*/ 293 w 441"/>
                <a:gd name="T5" fmla="*/ 133 h 538"/>
                <a:gd name="T6" fmla="*/ 441 w 441"/>
                <a:gd name="T7" fmla="*/ 157 h 538"/>
                <a:gd name="T8" fmla="*/ 384 w 441"/>
                <a:gd name="T9" fmla="*/ 538 h 538"/>
                <a:gd name="T10" fmla="*/ 0 w 441"/>
                <a:gd name="T11" fmla="*/ 475 h 538"/>
                <a:gd name="T12" fmla="*/ 95 w 441"/>
                <a:gd name="T13" fmla="*/ 0 h 538"/>
                <a:gd name="T14" fmla="*/ 95 w 441"/>
                <a:gd name="T15" fmla="*/ 0 h 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538">
                  <a:moveTo>
                    <a:pt x="95" y="0"/>
                  </a:moveTo>
                  <a:lnTo>
                    <a:pt x="310" y="40"/>
                  </a:lnTo>
                  <a:lnTo>
                    <a:pt x="293" y="133"/>
                  </a:lnTo>
                  <a:lnTo>
                    <a:pt x="441" y="157"/>
                  </a:lnTo>
                  <a:lnTo>
                    <a:pt x="384" y="538"/>
                  </a:lnTo>
                  <a:lnTo>
                    <a:pt x="0" y="475"/>
                  </a:lnTo>
                  <a:lnTo>
                    <a:pt x="95" y="0"/>
                  </a:lnTo>
                  <a:lnTo>
                    <a:pt x="95"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0" name="Freeform 14"/>
            <p:cNvSpPr>
              <a:spLocks/>
            </p:cNvSpPr>
            <p:nvPr/>
          </p:nvSpPr>
          <p:spPr bwMode="auto">
            <a:xfrm>
              <a:off x="3954" y="820"/>
              <a:ext cx="146" cy="108"/>
            </a:xfrm>
            <a:custGeom>
              <a:avLst/>
              <a:gdLst>
                <a:gd name="T0" fmla="*/ 0 w 622"/>
                <a:gd name="T1" fmla="*/ 385 h 515"/>
                <a:gd name="T2" fmla="*/ 27 w 622"/>
                <a:gd name="T3" fmla="*/ 254 h 515"/>
                <a:gd name="T4" fmla="*/ 58 w 622"/>
                <a:gd name="T5" fmla="*/ 216 h 515"/>
                <a:gd name="T6" fmla="*/ 134 w 622"/>
                <a:gd name="T7" fmla="*/ 0 h 515"/>
                <a:gd name="T8" fmla="*/ 174 w 622"/>
                <a:gd name="T9" fmla="*/ 11 h 515"/>
                <a:gd name="T10" fmla="*/ 175 w 622"/>
                <a:gd name="T11" fmla="*/ 21 h 515"/>
                <a:gd name="T12" fmla="*/ 185 w 622"/>
                <a:gd name="T13" fmla="*/ 22 h 515"/>
                <a:gd name="T14" fmla="*/ 232 w 622"/>
                <a:gd name="T15" fmla="*/ 97 h 515"/>
                <a:gd name="T16" fmla="*/ 285 w 622"/>
                <a:gd name="T17" fmla="*/ 94 h 515"/>
                <a:gd name="T18" fmla="*/ 325 w 622"/>
                <a:gd name="T19" fmla="*/ 112 h 515"/>
                <a:gd name="T20" fmla="*/ 344 w 622"/>
                <a:gd name="T21" fmla="*/ 109 h 515"/>
                <a:gd name="T22" fmla="*/ 463 w 622"/>
                <a:gd name="T23" fmla="*/ 112 h 515"/>
                <a:gd name="T24" fmla="*/ 599 w 622"/>
                <a:gd name="T25" fmla="*/ 143 h 515"/>
                <a:gd name="T26" fmla="*/ 606 w 622"/>
                <a:gd name="T27" fmla="*/ 159 h 515"/>
                <a:gd name="T28" fmla="*/ 622 w 622"/>
                <a:gd name="T29" fmla="*/ 182 h 515"/>
                <a:gd name="T30" fmla="*/ 576 w 622"/>
                <a:gd name="T31" fmla="*/ 253 h 515"/>
                <a:gd name="T32" fmla="*/ 546 w 622"/>
                <a:gd name="T33" fmla="*/ 279 h 515"/>
                <a:gd name="T34" fmla="*/ 542 w 622"/>
                <a:gd name="T35" fmla="*/ 298 h 515"/>
                <a:gd name="T36" fmla="*/ 560 w 622"/>
                <a:gd name="T37" fmla="*/ 317 h 515"/>
                <a:gd name="T38" fmla="*/ 541 w 622"/>
                <a:gd name="T39" fmla="*/ 360 h 515"/>
                <a:gd name="T40" fmla="*/ 503 w 622"/>
                <a:gd name="T41" fmla="*/ 515 h 515"/>
                <a:gd name="T42" fmla="*/ 292 w 622"/>
                <a:gd name="T43" fmla="*/ 465 h 515"/>
                <a:gd name="T44" fmla="*/ 0 w 622"/>
                <a:gd name="T45" fmla="*/ 385 h 515"/>
                <a:gd name="T46" fmla="*/ 0 w 622"/>
                <a:gd name="T47" fmla="*/ 38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2" h="515">
                  <a:moveTo>
                    <a:pt x="0" y="385"/>
                  </a:moveTo>
                  <a:lnTo>
                    <a:pt x="27" y="254"/>
                  </a:lnTo>
                  <a:lnTo>
                    <a:pt x="58" y="216"/>
                  </a:lnTo>
                  <a:lnTo>
                    <a:pt x="134" y="0"/>
                  </a:lnTo>
                  <a:lnTo>
                    <a:pt x="174" y="11"/>
                  </a:lnTo>
                  <a:lnTo>
                    <a:pt x="175" y="21"/>
                  </a:lnTo>
                  <a:lnTo>
                    <a:pt x="185" y="22"/>
                  </a:lnTo>
                  <a:lnTo>
                    <a:pt x="232" y="97"/>
                  </a:lnTo>
                  <a:lnTo>
                    <a:pt x="285" y="94"/>
                  </a:lnTo>
                  <a:lnTo>
                    <a:pt x="325" y="112"/>
                  </a:lnTo>
                  <a:lnTo>
                    <a:pt x="344" y="109"/>
                  </a:lnTo>
                  <a:lnTo>
                    <a:pt x="463" y="112"/>
                  </a:lnTo>
                  <a:lnTo>
                    <a:pt x="599" y="143"/>
                  </a:lnTo>
                  <a:lnTo>
                    <a:pt x="606" y="159"/>
                  </a:lnTo>
                  <a:lnTo>
                    <a:pt x="622" y="182"/>
                  </a:lnTo>
                  <a:lnTo>
                    <a:pt x="576" y="253"/>
                  </a:lnTo>
                  <a:lnTo>
                    <a:pt x="546" y="279"/>
                  </a:lnTo>
                  <a:lnTo>
                    <a:pt x="542" y="298"/>
                  </a:lnTo>
                  <a:lnTo>
                    <a:pt x="560" y="317"/>
                  </a:lnTo>
                  <a:lnTo>
                    <a:pt x="541" y="360"/>
                  </a:lnTo>
                  <a:lnTo>
                    <a:pt x="503" y="515"/>
                  </a:lnTo>
                  <a:lnTo>
                    <a:pt x="292" y="465"/>
                  </a:lnTo>
                  <a:lnTo>
                    <a:pt x="0" y="385"/>
                  </a:lnTo>
                  <a:lnTo>
                    <a:pt x="0" y="38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1" name="Freeform 15"/>
            <p:cNvSpPr>
              <a:spLocks/>
            </p:cNvSpPr>
            <p:nvPr/>
          </p:nvSpPr>
          <p:spPr bwMode="auto">
            <a:xfrm>
              <a:off x="3940" y="900"/>
              <a:ext cx="146" cy="217"/>
            </a:xfrm>
            <a:custGeom>
              <a:avLst/>
              <a:gdLst>
                <a:gd name="T0" fmla="*/ 22 w 620"/>
                <a:gd name="T1" fmla="*/ 209 h 1032"/>
                <a:gd name="T2" fmla="*/ 4 w 620"/>
                <a:gd name="T3" fmla="*/ 289 h 1032"/>
                <a:gd name="T4" fmla="*/ 64 w 620"/>
                <a:gd name="T5" fmla="*/ 419 h 1032"/>
                <a:gd name="T6" fmla="*/ 75 w 620"/>
                <a:gd name="T7" fmla="*/ 410 h 1032"/>
                <a:gd name="T8" fmla="*/ 92 w 620"/>
                <a:gd name="T9" fmla="*/ 465 h 1032"/>
                <a:gd name="T10" fmla="*/ 64 w 620"/>
                <a:gd name="T11" fmla="*/ 427 h 1032"/>
                <a:gd name="T12" fmla="*/ 57 w 620"/>
                <a:gd name="T13" fmla="*/ 486 h 1032"/>
                <a:gd name="T14" fmla="*/ 90 w 620"/>
                <a:gd name="T15" fmla="*/ 523 h 1032"/>
                <a:gd name="T16" fmla="*/ 68 w 620"/>
                <a:gd name="T17" fmla="*/ 573 h 1032"/>
                <a:gd name="T18" fmla="*/ 133 w 620"/>
                <a:gd name="T19" fmla="*/ 711 h 1032"/>
                <a:gd name="T20" fmla="*/ 118 w 620"/>
                <a:gd name="T21" fmla="*/ 761 h 1032"/>
                <a:gd name="T22" fmla="*/ 204 w 620"/>
                <a:gd name="T23" fmla="*/ 800 h 1032"/>
                <a:gd name="T24" fmla="*/ 235 w 620"/>
                <a:gd name="T25" fmla="*/ 841 h 1032"/>
                <a:gd name="T26" fmla="*/ 271 w 620"/>
                <a:gd name="T27" fmla="*/ 855 h 1032"/>
                <a:gd name="T28" fmla="*/ 272 w 620"/>
                <a:gd name="T29" fmla="*/ 879 h 1032"/>
                <a:gd name="T30" fmla="*/ 295 w 620"/>
                <a:gd name="T31" fmla="*/ 885 h 1032"/>
                <a:gd name="T32" fmla="*/ 345 w 620"/>
                <a:gd name="T33" fmla="*/ 964 h 1032"/>
                <a:gd name="T34" fmla="*/ 345 w 620"/>
                <a:gd name="T35" fmla="*/ 1019 h 1032"/>
                <a:gd name="T36" fmla="*/ 565 w 620"/>
                <a:gd name="T37" fmla="*/ 1032 h 1032"/>
                <a:gd name="T38" fmla="*/ 552 w 620"/>
                <a:gd name="T39" fmla="*/ 1008 h 1032"/>
                <a:gd name="T40" fmla="*/ 559 w 620"/>
                <a:gd name="T41" fmla="*/ 976 h 1032"/>
                <a:gd name="T42" fmla="*/ 594 w 620"/>
                <a:gd name="T43" fmla="*/ 919 h 1032"/>
                <a:gd name="T44" fmla="*/ 620 w 620"/>
                <a:gd name="T45" fmla="*/ 904 h 1032"/>
                <a:gd name="T46" fmla="*/ 605 w 620"/>
                <a:gd name="T47" fmla="*/ 883 h 1032"/>
                <a:gd name="T48" fmla="*/ 594 w 620"/>
                <a:gd name="T49" fmla="*/ 828 h 1032"/>
                <a:gd name="T50" fmla="*/ 279 w 620"/>
                <a:gd name="T51" fmla="*/ 355 h 1032"/>
                <a:gd name="T52" fmla="*/ 352 w 620"/>
                <a:gd name="T53" fmla="*/ 80 h 1032"/>
                <a:gd name="T54" fmla="*/ 60 w 620"/>
                <a:gd name="T55" fmla="*/ 0 h 1032"/>
                <a:gd name="T56" fmla="*/ 52 w 620"/>
                <a:gd name="T57" fmla="*/ 16 h 1032"/>
                <a:gd name="T58" fmla="*/ 0 w 620"/>
                <a:gd name="T59" fmla="*/ 137 h 1032"/>
                <a:gd name="T60" fmla="*/ 22 w 620"/>
                <a:gd name="T61" fmla="*/ 209 h 1032"/>
                <a:gd name="T62" fmla="*/ 22 w 620"/>
                <a:gd name="T63" fmla="*/ 20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0" h="1032">
                  <a:moveTo>
                    <a:pt x="22" y="209"/>
                  </a:moveTo>
                  <a:lnTo>
                    <a:pt x="4" y="289"/>
                  </a:lnTo>
                  <a:lnTo>
                    <a:pt x="64" y="419"/>
                  </a:lnTo>
                  <a:lnTo>
                    <a:pt x="75" y="410"/>
                  </a:lnTo>
                  <a:lnTo>
                    <a:pt x="92" y="465"/>
                  </a:lnTo>
                  <a:lnTo>
                    <a:pt x="64" y="427"/>
                  </a:lnTo>
                  <a:lnTo>
                    <a:pt x="57" y="486"/>
                  </a:lnTo>
                  <a:lnTo>
                    <a:pt x="90" y="523"/>
                  </a:lnTo>
                  <a:lnTo>
                    <a:pt x="68" y="573"/>
                  </a:lnTo>
                  <a:lnTo>
                    <a:pt x="133" y="711"/>
                  </a:lnTo>
                  <a:lnTo>
                    <a:pt x="118" y="761"/>
                  </a:lnTo>
                  <a:lnTo>
                    <a:pt x="204" y="800"/>
                  </a:lnTo>
                  <a:lnTo>
                    <a:pt x="235" y="841"/>
                  </a:lnTo>
                  <a:lnTo>
                    <a:pt x="271" y="855"/>
                  </a:lnTo>
                  <a:lnTo>
                    <a:pt x="272" y="879"/>
                  </a:lnTo>
                  <a:lnTo>
                    <a:pt x="295" y="885"/>
                  </a:lnTo>
                  <a:lnTo>
                    <a:pt x="345" y="964"/>
                  </a:lnTo>
                  <a:lnTo>
                    <a:pt x="345" y="1019"/>
                  </a:lnTo>
                  <a:lnTo>
                    <a:pt x="565" y="1032"/>
                  </a:lnTo>
                  <a:lnTo>
                    <a:pt x="552" y="1008"/>
                  </a:lnTo>
                  <a:lnTo>
                    <a:pt x="559" y="976"/>
                  </a:lnTo>
                  <a:lnTo>
                    <a:pt x="594" y="919"/>
                  </a:lnTo>
                  <a:lnTo>
                    <a:pt x="620" y="904"/>
                  </a:lnTo>
                  <a:lnTo>
                    <a:pt x="605" y="883"/>
                  </a:lnTo>
                  <a:lnTo>
                    <a:pt x="594" y="828"/>
                  </a:lnTo>
                  <a:lnTo>
                    <a:pt x="279" y="355"/>
                  </a:lnTo>
                  <a:lnTo>
                    <a:pt x="352" y="80"/>
                  </a:lnTo>
                  <a:lnTo>
                    <a:pt x="60" y="0"/>
                  </a:lnTo>
                  <a:lnTo>
                    <a:pt x="52" y="16"/>
                  </a:lnTo>
                  <a:lnTo>
                    <a:pt x="0" y="137"/>
                  </a:lnTo>
                  <a:lnTo>
                    <a:pt x="22" y="209"/>
                  </a:lnTo>
                  <a:lnTo>
                    <a:pt x="22" y="20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2" name="Freeform 16"/>
            <p:cNvSpPr>
              <a:spLocks/>
            </p:cNvSpPr>
            <p:nvPr/>
          </p:nvSpPr>
          <p:spPr bwMode="auto">
            <a:xfrm>
              <a:off x="4006" y="917"/>
              <a:ext cx="116" cy="157"/>
            </a:xfrm>
            <a:custGeom>
              <a:avLst/>
              <a:gdLst>
                <a:gd name="T0" fmla="*/ 0 w 496"/>
                <a:gd name="T1" fmla="*/ 275 h 748"/>
                <a:gd name="T2" fmla="*/ 315 w 496"/>
                <a:gd name="T3" fmla="*/ 748 h 748"/>
                <a:gd name="T4" fmla="*/ 327 w 496"/>
                <a:gd name="T5" fmla="*/ 647 h 748"/>
                <a:gd name="T6" fmla="*/ 345 w 496"/>
                <a:gd name="T7" fmla="*/ 642 h 748"/>
                <a:gd name="T8" fmla="*/ 375 w 496"/>
                <a:gd name="T9" fmla="*/ 659 h 748"/>
                <a:gd name="T10" fmla="*/ 401 w 496"/>
                <a:gd name="T11" fmla="*/ 570 h 748"/>
                <a:gd name="T12" fmla="*/ 496 w 496"/>
                <a:gd name="T13" fmla="*/ 95 h 748"/>
                <a:gd name="T14" fmla="*/ 284 w 496"/>
                <a:gd name="T15" fmla="*/ 50 h 748"/>
                <a:gd name="T16" fmla="*/ 73 w 496"/>
                <a:gd name="T17" fmla="*/ 0 h 748"/>
                <a:gd name="T18" fmla="*/ 0 w 496"/>
                <a:gd name="T19" fmla="*/ 275 h 748"/>
                <a:gd name="T20" fmla="*/ 0 w 496"/>
                <a:gd name="T21" fmla="*/ 27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6" h="748">
                  <a:moveTo>
                    <a:pt x="0" y="275"/>
                  </a:moveTo>
                  <a:lnTo>
                    <a:pt x="315" y="748"/>
                  </a:lnTo>
                  <a:lnTo>
                    <a:pt x="327" y="647"/>
                  </a:lnTo>
                  <a:lnTo>
                    <a:pt x="345" y="642"/>
                  </a:lnTo>
                  <a:lnTo>
                    <a:pt x="375" y="659"/>
                  </a:lnTo>
                  <a:lnTo>
                    <a:pt x="401" y="570"/>
                  </a:lnTo>
                  <a:lnTo>
                    <a:pt x="496" y="95"/>
                  </a:lnTo>
                  <a:lnTo>
                    <a:pt x="284" y="50"/>
                  </a:lnTo>
                  <a:lnTo>
                    <a:pt x="73" y="0"/>
                  </a:lnTo>
                  <a:lnTo>
                    <a:pt x="0" y="275"/>
                  </a:lnTo>
                  <a:lnTo>
                    <a:pt x="0" y="27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3" name="Freeform 17"/>
            <p:cNvSpPr>
              <a:spLocks/>
            </p:cNvSpPr>
            <p:nvPr/>
          </p:nvSpPr>
          <p:spPr bwMode="auto">
            <a:xfrm>
              <a:off x="4072" y="791"/>
              <a:ext cx="110" cy="154"/>
            </a:xfrm>
            <a:custGeom>
              <a:avLst/>
              <a:gdLst>
                <a:gd name="T0" fmla="*/ 0 w 467"/>
                <a:gd name="T1" fmla="*/ 649 h 732"/>
                <a:gd name="T2" fmla="*/ 38 w 467"/>
                <a:gd name="T3" fmla="*/ 494 h 732"/>
                <a:gd name="T4" fmla="*/ 57 w 467"/>
                <a:gd name="T5" fmla="*/ 451 h 732"/>
                <a:gd name="T6" fmla="*/ 39 w 467"/>
                <a:gd name="T7" fmla="*/ 432 h 732"/>
                <a:gd name="T8" fmla="*/ 43 w 467"/>
                <a:gd name="T9" fmla="*/ 413 h 732"/>
                <a:gd name="T10" fmla="*/ 73 w 467"/>
                <a:gd name="T11" fmla="*/ 387 h 732"/>
                <a:gd name="T12" fmla="*/ 119 w 467"/>
                <a:gd name="T13" fmla="*/ 316 h 732"/>
                <a:gd name="T14" fmla="*/ 103 w 467"/>
                <a:gd name="T15" fmla="*/ 293 h 732"/>
                <a:gd name="T16" fmla="*/ 96 w 467"/>
                <a:gd name="T17" fmla="*/ 277 h 732"/>
                <a:gd name="T18" fmla="*/ 99 w 467"/>
                <a:gd name="T19" fmla="*/ 238 h 732"/>
                <a:gd name="T20" fmla="*/ 156 w 467"/>
                <a:gd name="T21" fmla="*/ 0 h 732"/>
                <a:gd name="T22" fmla="*/ 217 w 467"/>
                <a:gd name="T23" fmla="*/ 12 h 732"/>
                <a:gd name="T24" fmla="*/ 197 w 467"/>
                <a:gd name="T25" fmla="*/ 106 h 732"/>
                <a:gd name="T26" fmla="*/ 210 w 467"/>
                <a:gd name="T27" fmla="*/ 138 h 732"/>
                <a:gd name="T28" fmla="*/ 212 w 467"/>
                <a:gd name="T29" fmla="*/ 159 h 732"/>
                <a:gd name="T30" fmla="*/ 205 w 467"/>
                <a:gd name="T31" fmla="*/ 163 h 732"/>
                <a:gd name="T32" fmla="*/ 228 w 467"/>
                <a:gd name="T33" fmla="*/ 184 h 732"/>
                <a:gd name="T34" fmla="*/ 253 w 467"/>
                <a:gd name="T35" fmla="*/ 244 h 732"/>
                <a:gd name="T36" fmla="*/ 261 w 467"/>
                <a:gd name="T37" fmla="*/ 297 h 732"/>
                <a:gd name="T38" fmla="*/ 265 w 467"/>
                <a:gd name="T39" fmla="*/ 326 h 732"/>
                <a:gd name="T40" fmla="*/ 247 w 467"/>
                <a:gd name="T41" fmla="*/ 353 h 732"/>
                <a:gd name="T42" fmla="*/ 259 w 467"/>
                <a:gd name="T43" fmla="*/ 365 h 732"/>
                <a:gd name="T44" fmla="*/ 292 w 467"/>
                <a:gd name="T45" fmla="*/ 348 h 732"/>
                <a:gd name="T46" fmla="*/ 314 w 467"/>
                <a:gd name="T47" fmla="*/ 441 h 732"/>
                <a:gd name="T48" fmla="*/ 329 w 467"/>
                <a:gd name="T49" fmla="*/ 445 h 732"/>
                <a:gd name="T50" fmla="*/ 331 w 467"/>
                <a:gd name="T51" fmla="*/ 473 h 732"/>
                <a:gd name="T52" fmla="*/ 374 w 467"/>
                <a:gd name="T53" fmla="*/ 484 h 732"/>
                <a:gd name="T54" fmla="*/ 439 w 467"/>
                <a:gd name="T55" fmla="*/ 485 h 732"/>
                <a:gd name="T56" fmla="*/ 467 w 467"/>
                <a:gd name="T57" fmla="*/ 497 h 732"/>
                <a:gd name="T58" fmla="*/ 427 w 467"/>
                <a:gd name="T59" fmla="*/ 732 h 732"/>
                <a:gd name="T60" fmla="*/ 212 w 467"/>
                <a:gd name="T61" fmla="*/ 694 h 732"/>
                <a:gd name="T62" fmla="*/ 0 w 467"/>
                <a:gd name="T63" fmla="*/ 649 h 732"/>
                <a:gd name="T64" fmla="*/ 0 w 467"/>
                <a:gd name="T65" fmla="*/ 64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732">
                  <a:moveTo>
                    <a:pt x="0" y="649"/>
                  </a:moveTo>
                  <a:lnTo>
                    <a:pt x="38" y="494"/>
                  </a:lnTo>
                  <a:lnTo>
                    <a:pt x="57" y="451"/>
                  </a:lnTo>
                  <a:lnTo>
                    <a:pt x="39" y="432"/>
                  </a:lnTo>
                  <a:lnTo>
                    <a:pt x="43" y="413"/>
                  </a:lnTo>
                  <a:lnTo>
                    <a:pt x="73" y="387"/>
                  </a:lnTo>
                  <a:lnTo>
                    <a:pt x="119" y="316"/>
                  </a:lnTo>
                  <a:lnTo>
                    <a:pt x="103" y="293"/>
                  </a:lnTo>
                  <a:lnTo>
                    <a:pt x="96" y="277"/>
                  </a:lnTo>
                  <a:lnTo>
                    <a:pt x="99" y="238"/>
                  </a:lnTo>
                  <a:lnTo>
                    <a:pt x="156" y="0"/>
                  </a:lnTo>
                  <a:lnTo>
                    <a:pt x="217" y="12"/>
                  </a:lnTo>
                  <a:lnTo>
                    <a:pt x="197" y="106"/>
                  </a:lnTo>
                  <a:lnTo>
                    <a:pt x="210" y="138"/>
                  </a:lnTo>
                  <a:lnTo>
                    <a:pt x="212" y="159"/>
                  </a:lnTo>
                  <a:lnTo>
                    <a:pt x="205" y="163"/>
                  </a:lnTo>
                  <a:lnTo>
                    <a:pt x="228" y="184"/>
                  </a:lnTo>
                  <a:lnTo>
                    <a:pt x="253" y="244"/>
                  </a:lnTo>
                  <a:lnTo>
                    <a:pt x="261" y="297"/>
                  </a:lnTo>
                  <a:lnTo>
                    <a:pt x="265" y="326"/>
                  </a:lnTo>
                  <a:lnTo>
                    <a:pt x="247" y="353"/>
                  </a:lnTo>
                  <a:lnTo>
                    <a:pt x="259" y="365"/>
                  </a:lnTo>
                  <a:lnTo>
                    <a:pt x="292" y="348"/>
                  </a:lnTo>
                  <a:lnTo>
                    <a:pt x="314" y="441"/>
                  </a:lnTo>
                  <a:lnTo>
                    <a:pt x="329" y="445"/>
                  </a:lnTo>
                  <a:lnTo>
                    <a:pt x="331" y="473"/>
                  </a:lnTo>
                  <a:lnTo>
                    <a:pt x="374" y="484"/>
                  </a:lnTo>
                  <a:lnTo>
                    <a:pt x="439" y="485"/>
                  </a:lnTo>
                  <a:lnTo>
                    <a:pt x="467" y="497"/>
                  </a:lnTo>
                  <a:lnTo>
                    <a:pt x="427" y="732"/>
                  </a:lnTo>
                  <a:lnTo>
                    <a:pt x="212" y="694"/>
                  </a:lnTo>
                  <a:lnTo>
                    <a:pt x="0" y="649"/>
                  </a:lnTo>
                  <a:lnTo>
                    <a:pt x="0" y="64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4" name="Freeform 18"/>
            <p:cNvSpPr>
              <a:spLocks/>
            </p:cNvSpPr>
            <p:nvPr/>
          </p:nvSpPr>
          <p:spPr bwMode="auto">
            <a:xfrm>
              <a:off x="4118" y="794"/>
              <a:ext cx="187" cy="104"/>
            </a:xfrm>
            <a:custGeom>
              <a:avLst/>
              <a:gdLst>
                <a:gd name="T0" fmla="*/ 13 w 799"/>
                <a:gd name="T1" fmla="*/ 126 h 496"/>
                <a:gd name="T2" fmla="*/ 15 w 799"/>
                <a:gd name="T3" fmla="*/ 147 h 496"/>
                <a:gd name="T4" fmla="*/ 8 w 799"/>
                <a:gd name="T5" fmla="*/ 151 h 496"/>
                <a:gd name="T6" fmla="*/ 31 w 799"/>
                <a:gd name="T7" fmla="*/ 172 h 496"/>
                <a:gd name="T8" fmla="*/ 56 w 799"/>
                <a:gd name="T9" fmla="*/ 232 h 496"/>
                <a:gd name="T10" fmla="*/ 64 w 799"/>
                <a:gd name="T11" fmla="*/ 285 h 496"/>
                <a:gd name="T12" fmla="*/ 68 w 799"/>
                <a:gd name="T13" fmla="*/ 314 h 496"/>
                <a:gd name="T14" fmla="*/ 50 w 799"/>
                <a:gd name="T15" fmla="*/ 341 h 496"/>
                <a:gd name="T16" fmla="*/ 62 w 799"/>
                <a:gd name="T17" fmla="*/ 353 h 496"/>
                <a:gd name="T18" fmla="*/ 95 w 799"/>
                <a:gd name="T19" fmla="*/ 336 h 496"/>
                <a:gd name="T20" fmla="*/ 117 w 799"/>
                <a:gd name="T21" fmla="*/ 429 h 496"/>
                <a:gd name="T22" fmla="*/ 132 w 799"/>
                <a:gd name="T23" fmla="*/ 433 h 496"/>
                <a:gd name="T24" fmla="*/ 134 w 799"/>
                <a:gd name="T25" fmla="*/ 461 h 496"/>
                <a:gd name="T26" fmla="*/ 145 w 799"/>
                <a:gd name="T27" fmla="*/ 474 h 496"/>
                <a:gd name="T28" fmla="*/ 177 w 799"/>
                <a:gd name="T29" fmla="*/ 472 h 496"/>
                <a:gd name="T30" fmla="*/ 242 w 799"/>
                <a:gd name="T31" fmla="*/ 473 h 496"/>
                <a:gd name="T32" fmla="*/ 270 w 799"/>
                <a:gd name="T33" fmla="*/ 485 h 496"/>
                <a:gd name="T34" fmla="*/ 278 w 799"/>
                <a:gd name="T35" fmla="*/ 436 h 496"/>
                <a:gd name="T36" fmla="*/ 496 w 799"/>
                <a:gd name="T37" fmla="*/ 469 h 496"/>
                <a:gd name="T38" fmla="*/ 762 w 799"/>
                <a:gd name="T39" fmla="*/ 496 h 496"/>
                <a:gd name="T40" fmla="*/ 772 w 799"/>
                <a:gd name="T41" fmla="*/ 406 h 496"/>
                <a:gd name="T42" fmla="*/ 799 w 799"/>
                <a:gd name="T43" fmla="*/ 117 h 496"/>
                <a:gd name="T44" fmla="*/ 444 w 799"/>
                <a:gd name="T45" fmla="*/ 76 h 496"/>
                <a:gd name="T46" fmla="*/ 269 w 799"/>
                <a:gd name="T47" fmla="*/ 47 h 496"/>
                <a:gd name="T48" fmla="*/ 20 w 799"/>
                <a:gd name="T49" fmla="*/ 0 h 496"/>
                <a:gd name="T50" fmla="*/ 0 w 799"/>
                <a:gd name="T51" fmla="*/ 94 h 496"/>
                <a:gd name="T52" fmla="*/ 13 w 799"/>
                <a:gd name="T53" fmla="*/ 126 h 496"/>
                <a:gd name="T54" fmla="*/ 13 w 799"/>
                <a:gd name="T55" fmla="*/ 1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9" h="496">
                  <a:moveTo>
                    <a:pt x="13" y="126"/>
                  </a:moveTo>
                  <a:lnTo>
                    <a:pt x="15" y="147"/>
                  </a:lnTo>
                  <a:lnTo>
                    <a:pt x="8" y="151"/>
                  </a:lnTo>
                  <a:lnTo>
                    <a:pt x="31" y="172"/>
                  </a:lnTo>
                  <a:lnTo>
                    <a:pt x="56" y="232"/>
                  </a:lnTo>
                  <a:lnTo>
                    <a:pt x="64" y="285"/>
                  </a:lnTo>
                  <a:lnTo>
                    <a:pt x="68" y="314"/>
                  </a:lnTo>
                  <a:lnTo>
                    <a:pt x="50" y="341"/>
                  </a:lnTo>
                  <a:lnTo>
                    <a:pt x="62" y="353"/>
                  </a:lnTo>
                  <a:lnTo>
                    <a:pt x="95" y="336"/>
                  </a:lnTo>
                  <a:lnTo>
                    <a:pt x="117" y="429"/>
                  </a:lnTo>
                  <a:lnTo>
                    <a:pt x="132" y="433"/>
                  </a:lnTo>
                  <a:lnTo>
                    <a:pt x="134" y="461"/>
                  </a:lnTo>
                  <a:lnTo>
                    <a:pt x="145" y="474"/>
                  </a:lnTo>
                  <a:lnTo>
                    <a:pt x="177" y="472"/>
                  </a:lnTo>
                  <a:lnTo>
                    <a:pt x="242" y="473"/>
                  </a:lnTo>
                  <a:lnTo>
                    <a:pt x="270" y="485"/>
                  </a:lnTo>
                  <a:lnTo>
                    <a:pt x="278" y="436"/>
                  </a:lnTo>
                  <a:lnTo>
                    <a:pt x="496" y="469"/>
                  </a:lnTo>
                  <a:lnTo>
                    <a:pt x="762" y="496"/>
                  </a:lnTo>
                  <a:lnTo>
                    <a:pt x="772" y="406"/>
                  </a:lnTo>
                  <a:lnTo>
                    <a:pt x="799" y="117"/>
                  </a:lnTo>
                  <a:lnTo>
                    <a:pt x="444" y="76"/>
                  </a:lnTo>
                  <a:lnTo>
                    <a:pt x="269" y="47"/>
                  </a:lnTo>
                  <a:lnTo>
                    <a:pt x="20" y="0"/>
                  </a:lnTo>
                  <a:lnTo>
                    <a:pt x="0" y="94"/>
                  </a:lnTo>
                  <a:lnTo>
                    <a:pt x="13" y="126"/>
                  </a:lnTo>
                  <a:lnTo>
                    <a:pt x="13" y="12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5" name="Freeform 19"/>
            <p:cNvSpPr>
              <a:spLocks/>
            </p:cNvSpPr>
            <p:nvPr/>
          </p:nvSpPr>
          <p:spPr bwMode="auto">
            <a:xfrm>
              <a:off x="4065" y="1037"/>
              <a:ext cx="125" cy="125"/>
            </a:xfrm>
            <a:custGeom>
              <a:avLst/>
              <a:gdLst>
                <a:gd name="T0" fmla="*/ 34 w 533"/>
                <a:gd name="T1" fmla="*/ 382 h 600"/>
                <a:gd name="T2" fmla="*/ 21 w 533"/>
                <a:gd name="T3" fmla="*/ 358 h 600"/>
                <a:gd name="T4" fmla="*/ 28 w 533"/>
                <a:gd name="T5" fmla="*/ 326 h 600"/>
                <a:gd name="T6" fmla="*/ 63 w 533"/>
                <a:gd name="T7" fmla="*/ 269 h 600"/>
                <a:gd name="T8" fmla="*/ 89 w 533"/>
                <a:gd name="T9" fmla="*/ 254 h 600"/>
                <a:gd name="T10" fmla="*/ 74 w 533"/>
                <a:gd name="T11" fmla="*/ 233 h 600"/>
                <a:gd name="T12" fmla="*/ 63 w 533"/>
                <a:gd name="T13" fmla="*/ 178 h 600"/>
                <a:gd name="T14" fmla="*/ 75 w 533"/>
                <a:gd name="T15" fmla="*/ 77 h 600"/>
                <a:gd name="T16" fmla="*/ 93 w 533"/>
                <a:gd name="T17" fmla="*/ 72 h 600"/>
                <a:gd name="T18" fmla="*/ 123 w 533"/>
                <a:gd name="T19" fmla="*/ 89 h 600"/>
                <a:gd name="T20" fmla="*/ 149 w 533"/>
                <a:gd name="T21" fmla="*/ 0 h 600"/>
                <a:gd name="T22" fmla="*/ 533 w 533"/>
                <a:gd name="T23" fmla="*/ 63 h 600"/>
                <a:gd name="T24" fmla="*/ 453 w 533"/>
                <a:gd name="T25" fmla="*/ 600 h 600"/>
                <a:gd name="T26" fmla="*/ 335 w 533"/>
                <a:gd name="T27" fmla="*/ 584 h 600"/>
                <a:gd name="T28" fmla="*/ 261 w 533"/>
                <a:gd name="T29" fmla="*/ 564 h 600"/>
                <a:gd name="T30" fmla="*/ 111 w 533"/>
                <a:gd name="T31" fmla="*/ 504 h 600"/>
                <a:gd name="T32" fmla="*/ 0 w 533"/>
                <a:gd name="T33" fmla="*/ 411 h 600"/>
                <a:gd name="T34" fmla="*/ 34 w 533"/>
                <a:gd name="T35" fmla="*/ 382 h 600"/>
                <a:gd name="T36" fmla="*/ 34 w 533"/>
                <a:gd name="T37" fmla="*/ 38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600">
                  <a:moveTo>
                    <a:pt x="34" y="382"/>
                  </a:moveTo>
                  <a:lnTo>
                    <a:pt x="21" y="358"/>
                  </a:lnTo>
                  <a:lnTo>
                    <a:pt x="28" y="326"/>
                  </a:lnTo>
                  <a:lnTo>
                    <a:pt x="63" y="269"/>
                  </a:lnTo>
                  <a:lnTo>
                    <a:pt x="89" y="254"/>
                  </a:lnTo>
                  <a:lnTo>
                    <a:pt x="74" y="233"/>
                  </a:lnTo>
                  <a:lnTo>
                    <a:pt x="63" y="178"/>
                  </a:lnTo>
                  <a:lnTo>
                    <a:pt x="75" y="77"/>
                  </a:lnTo>
                  <a:lnTo>
                    <a:pt x="93" y="72"/>
                  </a:lnTo>
                  <a:lnTo>
                    <a:pt x="123" y="89"/>
                  </a:lnTo>
                  <a:lnTo>
                    <a:pt x="149" y="0"/>
                  </a:lnTo>
                  <a:lnTo>
                    <a:pt x="533" y="63"/>
                  </a:lnTo>
                  <a:lnTo>
                    <a:pt x="453" y="600"/>
                  </a:lnTo>
                  <a:lnTo>
                    <a:pt x="335" y="584"/>
                  </a:lnTo>
                  <a:lnTo>
                    <a:pt x="261" y="564"/>
                  </a:lnTo>
                  <a:lnTo>
                    <a:pt x="111" y="504"/>
                  </a:lnTo>
                  <a:lnTo>
                    <a:pt x="0" y="411"/>
                  </a:lnTo>
                  <a:lnTo>
                    <a:pt x="34" y="382"/>
                  </a:lnTo>
                  <a:lnTo>
                    <a:pt x="34" y="38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6" name="Freeform 20"/>
            <p:cNvSpPr>
              <a:spLocks/>
            </p:cNvSpPr>
            <p:nvPr/>
          </p:nvSpPr>
          <p:spPr bwMode="auto">
            <a:xfrm>
              <a:off x="4168" y="885"/>
              <a:ext cx="129" cy="93"/>
            </a:xfrm>
            <a:custGeom>
              <a:avLst/>
              <a:gdLst>
                <a:gd name="T0" fmla="*/ 0 w 549"/>
                <a:gd name="T1" fmla="*/ 379 h 442"/>
                <a:gd name="T2" fmla="*/ 65 w 549"/>
                <a:gd name="T3" fmla="*/ 0 h 442"/>
                <a:gd name="T4" fmla="*/ 283 w 549"/>
                <a:gd name="T5" fmla="*/ 33 h 442"/>
                <a:gd name="T6" fmla="*/ 549 w 549"/>
                <a:gd name="T7" fmla="*/ 60 h 442"/>
                <a:gd name="T8" fmla="*/ 532 w 549"/>
                <a:gd name="T9" fmla="*/ 252 h 442"/>
                <a:gd name="T10" fmla="*/ 514 w 549"/>
                <a:gd name="T11" fmla="*/ 442 h 442"/>
                <a:gd name="T12" fmla="*/ 148 w 549"/>
                <a:gd name="T13" fmla="*/ 403 h 442"/>
                <a:gd name="T14" fmla="*/ 0 w 549"/>
                <a:gd name="T15" fmla="*/ 379 h 442"/>
                <a:gd name="T16" fmla="*/ 0 w 549"/>
                <a:gd name="T17" fmla="*/ 37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442">
                  <a:moveTo>
                    <a:pt x="0" y="379"/>
                  </a:moveTo>
                  <a:lnTo>
                    <a:pt x="65" y="0"/>
                  </a:lnTo>
                  <a:lnTo>
                    <a:pt x="283" y="33"/>
                  </a:lnTo>
                  <a:lnTo>
                    <a:pt x="549" y="60"/>
                  </a:lnTo>
                  <a:lnTo>
                    <a:pt x="532" y="252"/>
                  </a:lnTo>
                  <a:lnTo>
                    <a:pt x="514" y="442"/>
                  </a:lnTo>
                  <a:lnTo>
                    <a:pt x="148" y="403"/>
                  </a:lnTo>
                  <a:lnTo>
                    <a:pt x="0" y="379"/>
                  </a:lnTo>
                  <a:lnTo>
                    <a:pt x="0" y="37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7" name="Freeform 21"/>
            <p:cNvSpPr>
              <a:spLocks/>
            </p:cNvSpPr>
            <p:nvPr/>
          </p:nvSpPr>
          <p:spPr bwMode="auto">
            <a:xfrm>
              <a:off x="4190" y="970"/>
              <a:ext cx="133" cy="91"/>
            </a:xfrm>
            <a:custGeom>
              <a:avLst/>
              <a:gdLst>
                <a:gd name="T0" fmla="*/ 57 w 570"/>
                <a:gd name="T1" fmla="*/ 0 h 437"/>
                <a:gd name="T2" fmla="*/ 423 w 570"/>
                <a:gd name="T3" fmla="*/ 39 h 437"/>
                <a:gd name="T4" fmla="*/ 570 w 570"/>
                <a:gd name="T5" fmla="*/ 53 h 437"/>
                <a:gd name="T6" fmla="*/ 563 w 570"/>
                <a:gd name="T7" fmla="*/ 146 h 437"/>
                <a:gd name="T8" fmla="*/ 544 w 570"/>
                <a:gd name="T9" fmla="*/ 437 h 437"/>
                <a:gd name="T10" fmla="*/ 469 w 570"/>
                <a:gd name="T11" fmla="*/ 432 h 437"/>
                <a:gd name="T12" fmla="*/ 235 w 570"/>
                <a:gd name="T13" fmla="*/ 411 h 437"/>
                <a:gd name="T14" fmla="*/ 0 w 570"/>
                <a:gd name="T15" fmla="*/ 381 h 437"/>
                <a:gd name="T16" fmla="*/ 57 w 570"/>
                <a:gd name="T17" fmla="*/ 0 h 437"/>
                <a:gd name="T18" fmla="*/ 57 w 570"/>
                <a:gd name="T19"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437">
                  <a:moveTo>
                    <a:pt x="57" y="0"/>
                  </a:moveTo>
                  <a:lnTo>
                    <a:pt x="423" y="39"/>
                  </a:lnTo>
                  <a:lnTo>
                    <a:pt x="570" y="53"/>
                  </a:lnTo>
                  <a:lnTo>
                    <a:pt x="563" y="146"/>
                  </a:lnTo>
                  <a:lnTo>
                    <a:pt x="544" y="437"/>
                  </a:lnTo>
                  <a:lnTo>
                    <a:pt x="469" y="432"/>
                  </a:lnTo>
                  <a:lnTo>
                    <a:pt x="235" y="411"/>
                  </a:lnTo>
                  <a:lnTo>
                    <a:pt x="0" y="381"/>
                  </a:lnTo>
                  <a:lnTo>
                    <a:pt x="57" y="0"/>
                  </a:lnTo>
                  <a:lnTo>
                    <a:pt x="5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8" name="Freeform 22"/>
            <p:cNvSpPr>
              <a:spLocks/>
            </p:cNvSpPr>
            <p:nvPr/>
          </p:nvSpPr>
          <p:spPr bwMode="auto">
            <a:xfrm>
              <a:off x="4171" y="1050"/>
              <a:ext cx="128" cy="114"/>
            </a:xfrm>
            <a:custGeom>
              <a:avLst/>
              <a:gdLst>
                <a:gd name="T0" fmla="*/ 69 w 549"/>
                <a:gd name="T1" fmla="*/ 547 h 547"/>
                <a:gd name="T2" fmla="*/ 76 w 549"/>
                <a:gd name="T3" fmla="*/ 506 h 547"/>
                <a:gd name="T4" fmla="*/ 214 w 549"/>
                <a:gd name="T5" fmla="*/ 524 h 547"/>
                <a:gd name="T6" fmla="*/ 207 w 549"/>
                <a:gd name="T7" fmla="*/ 503 h 547"/>
                <a:gd name="T8" fmla="*/ 504 w 549"/>
                <a:gd name="T9" fmla="*/ 531 h 547"/>
                <a:gd name="T10" fmla="*/ 549 w 549"/>
                <a:gd name="T11" fmla="*/ 51 h 547"/>
                <a:gd name="T12" fmla="*/ 315 w 549"/>
                <a:gd name="T13" fmla="*/ 30 h 547"/>
                <a:gd name="T14" fmla="*/ 80 w 549"/>
                <a:gd name="T15" fmla="*/ 0 h 547"/>
                <a:gd name="T16" fmla="*/ 0 w 549"/>
                <a:gd name="T17" fmla="*/ 537 h 547"/>
                <a:gd name="T18" fmla="*/ 69 w 549"/>
                <a:gd name="T19" fmla="*/ 547 h 547"/>
                <a:gd name="T20" fmla="*/ 69 w 549"/>
                <a:gd name="T21" fmla="*/ 54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547">
                  <a:moveTo>
                    <a:pt x="69" y="547"/>
                  </a:moveTo>
                  <a:lnTo>
                    <a:pt x="76" y="506"/>
                  </a:lnTo>
                  <a:lnTo>
                    <a:pt x="214" y="524"/>
                  </a:lnTo>
                  <a:lnTo>
                    <a:pt x="207" y="503"/>
                  </a:lnTo>
                  <a:lnTo>
                    <a:pt x="504" y="531"/>
                  </a:lnTo>
                  <a:lnTo>
                    <a:pt x="549" y="51"/>
                  </a:lnTo>
                  <a:lnTo>
                    <a:pt x="315" y="30"/>
                  </a:lnTo>
                  <a:lnTo>
                    <a:pt x="80" y="0"/>
                  </a:lnTo>
                  <a:lnTo>
                    <a:pt x="0" y="537"/>
                  </a:lnTo>
                  <a:lnTo>
                    <a:pt x="69" y="547"/>
                  </a:lnTo>
                  <a:lnTo>
                    <a:pt x="69" y="547"/>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59" name="Freeform 23"/>
            <p:cNvSpPr>
              <a:spLocks/>
            </p:cNvSpPr>
            <p:nvPr/>
          </p:nvSpPr>
          <p:spPr bwMode="auto">
            <a:xfrm>
              <a:off x="4219" y="1071"/>
              <a:ext cx="256" cy="216"/>
            </a:xfrm>
            <a:custGeom>
              <a:avLst/>
              <a:gdLst>
                <a:gd name="T0" fmla="*/ 0 w 1093"/>
                <a:gd name="T1" fmla="*/ 402 h 1029"/>
                <a:gd name="T2" fmla="*/ 297 w 1093"/>
                <a:gd name="T3" fmla="*/ 430 h 1029"/>
                <a:gd name="T4" fmla="*/ 338 w 1093"/>
                <a:gd name="T5" fmla="*/ 0 h 1029"/>
                <a:gd name="T6" fmla="*/ 575 w 1093"/>
                <a:gd name="T7" fmla="*/ 14 h 1029"/>
                <a:gd name="T8" fmla="*/ 567 w 1093"/>
                <a:gd name="T9" fmla="*/ 198 h 1029"/>
                <a:gd name="T10" fmla="*/ 590 w 1093"/>
                <a:gd name="T11" fmla="*/ 218 h 1029"/>
                <a:gd name="T12" fmla="*/ 611 w 1093"/>
                <a:gd name="T13" fmla="*/ 218 h 1029"/>
                <a:gd name="T14" fmla="*/ 629 w 1093"/>
                <a:gd name="T15" fmla="*/ 235 h 1029"/>
                <a:gd name="T16" fmla="*/ 664 w 1093"/>
                <a:gd name="T17" fmla="*/ 243 h 1029"/>
                <a:gd name="T18" fmla="*/ 735 w 1093"/>
                <a:gd name="T19" fmla="*/ 275 h 1029"/>
                <a:gd name="T20" fmla="*/ 749 w 1093"/>
                <a:gd name="T21" fmla="*/ 261 h 1029"/>
                <a:gd name="T22" fmla="*/ 795 w 1093"/>
                <a:gd name="T23" fmla="*/ 287 h 1029"/>
                <a:gd name="T24" fmla="*/ 856 w 1093"/>
                <a:gd name="T25" fmla="*/ 287 h 1029"/>
                <a:gd name="T26" fmla="*/ 898 w 1093"/>
                <a:gd name="T27" fmla="*/ 275 h 1029"/>
                <a:gd name="T28" fmla="*/ 955 w 1093"/>
                <a:gd name="T29" fmla="*/ 264 h 1029"/>
                <a:gd name="T30" fmla="*/ 1010 w 1093"/>
                <a:gd name="T31" fmla="*/ 292 h 1029"/>
                <a:gd name="T32" fmla="*/ 1018 w 1093"/>
                <a:gd name="T33" fmla="*/ 302 h 1029"/>
                <a:gd name="T34" fmla="*/ 1045 w 1093"/>
                <a:gd name="T35" fmla="*/ 302 h 1029"/>
                <a:gd name="T36" fmla="*/ 1052 w 1093"/>
                <a:gd name="T37" fmla="*/ 454 h 1029"/>
                <a:gd name="T38" fmla="*/ 1093 w 1093"/>
                <a:gd name="T39" fmla="*/ 529 h 1029"/>
                <a:gd name="T40" fmla="*/ 1078 w 1093"/>
                <a:gd name="T41" fmla="*/ 587 h 1029"/>
                <a:gd name="T42" fmla="*/ 1080 w 1093"/>
                <a:gd name="T43" fmla="*/ 636 h 1029"/>
                <a:gd name="T44" fmla="*/ 1061 w 1093"/>
                <a:gd name="T45" fmla="*/ 661 h 1029"/>
                <a:gd name="T46" fmla="*/ 1069 w 1093"/>
                <a:gd name="T47" fmla="*/ 669 h 1029"/>
                <a:gd name="T48" fmla="*/ 1025 w 1093"/>
                <a:gd name="T49" fmla="*/ 682 h 1029"/>
                <a:gd name="T50" fmla="*/ 989 w 1093"/>
                <a:gd name="T51" fmla="*/ 686 h 1029"/>
                <a:gd name="T52" fmla="*/ 996 w 1093"/>
                <a:gd name="T53" fmla="*/ 659 h 1029"/>
                <a:gd name="T54" fmla="*/ 976 w 1093"/>
                <a:gd name="T55" fmla="*/ 674 h 1029"/>
                <a:gd name="T56" fmla="*/ 977 w 1093"/>
                <a:gd name="T57" fmla="*/ 705 h 1029"/>
                <a:gd name="T58" fmla="*/ 954 w 1093"/>
                <a:gd name="T59" fmla="*/ 737 h 1029"/>
                <a:gd name="T60" fmla="*/ 825 w 1093"/>
                <a:gd name="T61" fmla="*/ 802 h 1029"/>
                <a:gd name="T62" fmla="*/ 783 w 1093"/>
                <a:gd name="T63" fmla="*/ 844 h 1029"/>
                <a:gd name="T64" fmla="*/ 746 w 1093"/>
                <a:gd name="T65" fmla="*/ 934 h 1029"/>
                <a:gd name="T66" fmla="*/ 777 w 1093"/>
                <a:gd name="T67" fmla="*/ 1029 h 1029"/>
                <a:gd name="T68" fmla="*/ 746 w 1093"/>
                <a:gd name="T69" fmla="*/ 1029 h 1029"/>
                <a:gd name="T70" fmla="*/ 607 w 1093"/>
                <a:gd name="T71" fmla="*/ 980 h 1029"/>
                <a:gd name="T72" fmla="*/ 592 w 1093"/>
                <a:gd name="T73" fmla="*/ 939 h 1029"/>
                <a:gd name="T74" fmla="*/ 577 w 1093"/>
                <a:gd name="T75" fmla="*/ 920 h 1029"/>
                <a:gd name="T76" fmla="*/ 572 w 1093"/>
                <a:gd name="T77" fmla="*/ 867 h 1029"/>
                <a:gd name="T78" fmla="*/ 546 w 1093"/>
                <a:gd name="T79" fmla="*/ 847 h 1029"/>
                <a:gd name="T80" fmla="*/ 470 w 1093"/>
                <a:gd name="T81" fmla="*/ 704 h 1029"/>
                <a:gd name="T82" fmla="*/ 435 w 1093"/>
                <a:gd name="T83" fmla="*/ 677 h 1029"/>
                <a:gd name="T84" fmla="*/ 424 w 1093"/>
                <a:gd name="T85" fmla="*/ 654 h 1029"/>
                <a:gd name="T86" fmla="*/ 314 w 1093"/>
                <a:gd name="T87" fmla="*/ 648 h 1029"/>
                <a:gd name="T88" fmla="*/ 255 w 1093"/>
                <a:gd name="T89" fmla="*/ 716 h 1029"/>
                <a:gd name="T90" fmla="*/ 155 w 1093"/>
                <a:gd name="T91" fmla="*/ 646 h 1029"/>
                <a:gd name="T92" fmla="*/ 126 w 1093"/>
                <a:gd name="T93" fmla="*/ 548 h 1029"/>
                <a:gd name="T94" fmla="*/ 31 w 1093"/>
                <a:gd name="T95" fmla="*/ 455 h 1029"/>
                <a:gd name="T96" fmla="*/ 19 w 1093"/>
                <a:gd name="T97" fmla="*/ 427 h 1029"/>
                <a:gd name="T98" fmla="*/ 7 w 1093"/>
                <a:gd name="T99" fmla="*/ 423 h 1029"/>
                <a:gd name="T100" fmla="*/ 0 w 1093"/>
                <a:gd name="T101" fmla="*/ 402 h 1029"/>
                <a:gd name="T102" fmla="*/ 0 w 1093"/>
                <a:gd name="T103" fmla="*/ 402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3" h="1029">
                  <a:moveTo>
                    <a:pt x="0" y="402"/>
                  </a:moveTo>
                  <a:lnTo>
                    <a:pt x="297" y="430"/>
                  </a:lnTo>
                  <a:lnTo>
                    <a:pt x="338" y="0"/>
                  </a:lnTo>
                  <a:lnTo>
                    <a:pt x="575" y="14"/>
                  </a:lnTo>
                  <a:lnTo>
                    <a:pt x="567" y="198"/>
                  </a:lnTo>
                  <a:lnTo>
                    <a:pt x="590" y="218"/>
                  </a:lnTo>
                  <a:lnTo>
                    <a:pt x="611" y="218"/>
                  </a:lnTo>
                  <a:lnTo>
                    <a:pt x="629" y="235"/>
                  </a:lnTo>
                  <a:lnTo>
                    <a:pt x="664" y="243"/>
                  </a:lnTo>
                  <a:lnTo>
                    <a:pt x="735" y="275"/>
                  </a:lnTo>
                  <a:lnTo>
                    <a:pt x="749" y="261"/>
                  </a:lnTo>
                  <a:lnTo>
                    <a:pt x="795" y="287"/>
                  </a:lnTo>
                  <a:lnTo>
                    <a:pt x="856" y="287"/>
                  </a:lnTo>
                  <a:lnTo>
                    <a:pt x="898" y="275"/>
                  </a:lnTo>
                  <a:lnTo>
                    <a:pt x="955" y="264"/>
                  </a:lnTo>
                  <a:lnTo>
                    <a:pt x="1010" y="292"/>
                  </a:lnTo>
                  <a:lnTo>
                    <a:pt x="1018" y="302"/>
                  </a:lnTo>
                  <a:lnTo>
                    <a:pt x="1045" y="302"/>
                  </a:lnTo>
                  <a:lnTo>
                    <a:pt x="1052" y="454"/>
                  </a:lnTo>
                  <a:lnTo>
                    <a:pt x="1093" y="529"/>
                  </a:lnTo>
                  <a:lnTo>
                    <a:pt x="1078" y="587"/>
                  </a:lnTo>
                  <a:lnTo>
                    <a:pt x="1080" y="636"/>
                  </a:lnTo>
                  <a:lnTo>
                    <a:pt x="1061" y="661"/>
                  </a:lnTo>
                  <a:lnTo>
                    <a:pt x="1069" y="669"/>
                  </a:lnTo>
                  <a:lnTo>
                    <a:pt x="1025" y="682"/>
                  </a:lnTo>
                  <a:lnTo>
                    <a:pt x="989" y="686"/>
                  </a:lnTo>
                  <a:lnTo>
                    <a:pt x="996" y="659"/>
                  </a:lnTo>
                  <a:lnTo>
                    <a:pt x="976" y="674"/>
                  </a:lnTo>
                  <a:lnTo>
                    <a:pt x="977" y="705"/>
                  </a:lnTo>
                  <a:lnTo>
                    <a:pt x="954" y="737"/>
                  </a:lnTo>
                  <a:lnTo>
                    <a:pt x="825" y="802"/>
                  </a:lnTo>
                  <a:lnTo>
                    <a:pt x="783" y="844"/>
                  </a:lnTo>
                  <a:lnTo>
                    <a:pt x="746" y="934"/>
                  </a:lnTo>
                  <a:lnTo>
                    <a:pt x="777" y="1029"/>
                  </a:lnTo>
                  <a:lnTo>
                    <a:pt x="746" y="1029"/>
                  </a:lnTo>
                  <a:lnTo>
                    <a:pt x="607" y="980"/>
                  </a:lnTo>
                  <a:lnTo>
                    <a:pt x="592" y="939"/>
                  </a:lnTo>
                  <a:lnTo>
                    <a:pt x="577" y="920"/>
                  </a:lnTo>
                  <a:lnTo>
                    <a:pt x="572" y="867"/>
                  </a:lnTo>
                  <a:lnTo>
                    <a:pt x="546" y="847"/>
                  </a:lnTo>
                  <a:lnTo>
                    <a:pt x="470" y="704"/>
                  </a:lnTo>
                  <a:lnTo>
                    <a:pt x="435" y="677"/>
                  </a:lnTo>
                  <a:lnTo>
                    <a:pt x="424" y="654"/>
                  </a:lnTo>
                  <a:lnTo>
                    <a:pt x="314" y="648"/>
                  </a:lnTo>
                  <a:lnTo>
                    <a:pt x="255" y="716"/>
                  </a:lnTo>
                  <a:lnTo>
                    <a:pt x="155" y="646"/>
                  </a:lnTo>
                  <a:lnTo>
                    <a:pt x="126" y="548"/>
                  </a:lnTo>
                  <a:lnTo>
                    <a:pt x="31" y="455"/>
                  </a:lnTo>
                  <a:lnTo>
                    <a:pt x="19" y="427"/>
                  </a:lnTo>
                  <a:lnTo>
                    <a:pt x="7" y="423"/>
                  </a:lnTo>
                  <a:lnTo>
                    <a:pt x="0" y="402"/>
                  </a:lnTo>
                  <a:lnTo>
                    <a:pt x="0" y="40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0" name="Freeform 24"/>
            <p:cNvSpPr>
              <a:spLocks/>
            </p:cNvSpPr>
            <p:nvPr/>
          </p:nvSpPr>
          <p:spPr bwMode="auto">
            <a:xfrm>
              <a:off x="4299" y="819"/>
              <a:ext cx="120" cy="66"/>
            </a:xfrm>
            <a:custGeom>
              <a:avLst/>
              <a:gdLst>
                <a:gd name="T0" fmla="*/ 27 w 514"/>
                <a:gd name="T1" fmla="*/ 0 h 315"/>
                <a:gd name="T2" fmla="*/ 474 w 514"/>
                <a:gd name="T3" fmla="*/ 23 h 315"/>
                <a:gd name="T4" fmla="*/ 477 w 514"/>
                <a:gd name="T5" fmla="*/ 102 h 315"/>
                <a:gd name="T6" fmla="*/ 497 w 514"/>
                <a:gd name="T7" fmla="*/ 166 h 315"/>
                <a:gd name="T8" fmla="*/ 500 w 514"/>
                <a:gd name="T9" fmla="*/ 249 h 315"/>
                <a:gd name="T10" fmla="*/ 514 w 514"/>
                <a:gd name="T11" fmla="*/ 315 h 315"/>
                <a:gd name="T12" fmla="*/ 243 w 514"/>
                <a:gd name="T13" fmla="*/ 307 h 315"/>
                <a:gd name="T14" fmla="*/ 0 w 514"/>
                <a:gd name="T15" fmla="*/ 289 h 315"/>
                <a:gd name="T16" fmla="*/ 27 w 514"/>
                <a:gd name="T17" fmla="*/ 0 h 315"/>
                <a:gd name="T18" fmla="*/ 27 w 514"/>
                <a:gd name="T1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4" h="315">
                  <a:moveTo>
                    <a:pt x="27" y="0"/>
                  </a:moveTo>
                  <a:lnTo>
                    <a:pt x="474" y="23"/>
                  </a:lnTo>
                  <a:lnTo>
                    <a:pt x="477" y="102"/>
                  </a:lnTo>
                  <a:lnTo>
                    <a:pt x="497" y="166"/>
                  </a:lnTo>
                  <a:lnTo>
                    <a:pt x="500" y="249"/>
                  </a:lnTo>
                  <a:lnTo>
                    <a:pt x="514" y="315"/>
                  </a:lnTo>
                  <a:lnTo>
                    <a:pt x="243" y="307"/>
                  </a:lnTo>
                  <a:lnTo>
                    <a:pt x="0" y="289"/>
                  </a:lnTo>
                  <a:lnTo>
                    <a:pt x="27" y="0"/>
                  </a:lnTo>
                  <a:lnTo>
                    <a:pt x="2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1" name="Freeform 25"/>
            <p:cNvSpPr>
              <a:spLocks/>
            </p:cNvSpPr>
            <p:nvPr/>
          </p:nvSpPr>
          <p:spPr bwMode="auto">
            <a:xfrm>
              <a:off x="4293" y="879"/>
              <a:ext cx="128" cy="75"/>
            </a:xfrm>
            <a:custGeom>
              <a:avLst/>
              <a:gdLst>
                <a:gd name="T0" fmla="*/ 27 w 549"/>
                <a:gd name="T1" fmla="*/ 0 h 359"/>
                <a:gd name="T2" fmla="*/ 270 w 549"/>
                <a:gd name="T3" fmla="*/ 18 h 359"/>
                <a:gd name="T4" fmla="*/ 541 w 549"/>
                <a:gd name="T5" fmla="*/ 26 h 359"/>
                <a:gd name="T6" fmla="*/ 522 w 549"/>
                <a:gd name="T7" fmla="*/ 60 h 359"/>
                <a:gd name="T8" fmla="*/ 549 w 549"/>
                <a:gd name="T9" fmla="*/ 85 h 359"/>
                <a:gd name="T10" fmla="*/ 547 w 549"/>
                <a:gd name="T11" fmla="*/ 261 h 359"/>
                <a:gd name="T12" fmla="*/ 537 w 549"/>
                <a:gd name="T13" fmla="*/ 260 h 359"/>
                <a:gd name="T14" fmla="*/ 537 w 549"/>
                <a:gd name="T15" fmla="*/ 283 h 359"/>
                <a:gd name="T16" fmla="*/ 546 w 549"/>
                <a:gd name="T17" fmla="*/ 299 h 359"/>
                <a:gd name="T18" fmla="*/ 541 w 549"/>
                <a:gd name="T19" fmla="*/ 317 h 359"/>
                <a:gd name="T20" fmla="*/ 546 w 549"/>
                <a:gd name="T21" fmla="*/ 359 h 359"/>
                <a:gd name="T22" fmla="*/ 534 w 549"/>
                <a:gd name="T23" fmla="*/ 354 h 359"/>
                <a:gd name="T24" fmla="*/ 519 w 549"/>
                <a:gd name="T25" fmla="*/ 339 h 359"/>
                <a:gd name="T26" fmla="*/ 471 w 549"/>
                <a:gd name="T27" fmla="*/ 322 h 359"/>
                <a:gd name="T28" fmla="*/ 424 w 549"/>
                <a:gd name="T29" fmla="*/ 325 h 359"/>
                <a:gd name="T30" fmla="*/ 397 w 549"/>
                <a:gd name="T31" fmla="*/ 305 h 359"/>
                <a:gd name="T32" fmla="*/ 0 w 549"/>
                <a:gd name="T33" fmla="*/ 282 h 359"/>
                <a:gd name="T34" fmla="*/ 27 w 549"/>
                <a:gd name="T35" fmla="*/ 0 h 359"/>
                <a:gd name="T36" fmla="*/ 27 w 549"/>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9" h="359">
                  <a:moveTo>
                    <a:pt x="27" y="0"/>
                  </a:moveTo>
                  <a:lnTo>
                    <a:pt x="270" y="18"/>
                  </a:lnTo>
                  <a:lnTo>
                    <a:pt x="541" y="26"/>
                  </a:lnTo>
                  <a:lnTo>
                    <a:pt x="522" y="60"/>
                  </a:lnTo>
                  <a:lnTo>
                    <a:pt x="549" y="85"/>
                  </a:lnTo>
                  <a:lnTo>
                    <a:pt x="547" y="261"/>
                  </a:lnTo>
                  <a:lnTo>
                    <a:pt x="537" y="260"/>
                  </a:lnTo>
                  <a:lnTo>
                    <a:pt x="537" y="283"/>
                  </a:lnTo>
                  <a:lnTo>
                    <a:pt x="546" y="299"/>
                  </a:lnTo>
                  <a:lnTo>
                    <a:pt x="541" y="317"/>
                  </a:lnTo>
                  <a:lnTo>
                    <a:pt x="546" y="359"/>
                  </a:lnTo>
                  <a:lnTo>
                    <a:pt x="534" y="354"/>
                  </a:lnTo>
                  <a:lnTo>
                    <a:pt x="519" y="339"/>
                  </a:lnTo>
                  <a:lnTo>
                    <a:pt x="471" y="322"/>
                  </a:lnTo>
                  <a:lnTo>
                    <a:pt x="424" y="325"/>
                  </a:lnTo>
                  <a:lnTo>
                    <a:pt x="397" y="305"/>
                  </a:lnTo>
                  <a:lnTo>
                    <a:pt x="0" y="282"/>
                  </a:lnTo>
                  <a:lnTo>
                    <a:pt x="27" y="0"/>
                  </a:lnTo>
                  <a:lnTo>
                    <a:pt x="2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2" name="Freeform 26"/>
            <p:cNvSpPr>
              <a:spLocks/>
            </p:cNvSpPr>
            <p:nvPr/>
          </p:nvSpPr>
          <p:spPr bwMode="auto">
            <a:xfrm>
              <a:off x="4289" y="938"/>
              <a:ext cx="150" cy="66"/>
            </a:xfrm>
            <a:custGeom>
              <a:avLst/>
              <a:gdLst>
                <a:gd name="T0" fmla="*/ 18 w 644"/>
                <a:gd name="T1" fmla="*/ 0 h 314"/>
                <a:gd name="T2" fmla="*/ 415 w 644"/>
                <a:gd name="T3" fmla="*/ 23 h 314"/>
                <a:gd name="T4" fmla="*/ 442 w 644"/>
                <a:gd name="T5" fmla="*/ 43 h 314"/>
                <a:gd name="T6" fmla="*/ 489 w 644"/>
                <a:gd name="T7" fmla="*/ 40 h 314"/>
                <a:gd name="T8" fmla="*/ 537 w 644"/>
                <a:gd name="T9" fmla="*/ 57 h 314"/>
                <a:gd name="T10" fmla="*/ 552 w 644"/>
                <a:gd name="T11" fmla="*/ 72 h 314"/>
                <a:gd name="T12" fmla="*/ 564 w 644"/>
                <a:gd name="T13" fmla="*/ 77 h 314"/>
                <a:gd name="T14" fmla="*/ 586 w 644"/>
                <a:gd name="T15" fmla="*/ 137 h 314"/>
                <a:gd name="T16" fmla="*/ 586 w 644"/>
                <a:gd name="T17" fmla="*/ 155 h 314"/>
                <a:gd name="T18" fmla="*/ 601 w 644"/>
                <a:gd name="T19" fmla="*/ 183 h 314"/>
                <a:gd name="T20" fmla="*/ 608 w 644"/>
                <a:gd name="T21" fmla="*/ 228 h 314"/>
                <a:gd name="T22" fmla="*/ 604 w 644"/>
                <a:gd name="T23" fmla="*/ 242 h 314"/>
                <a:gd name="T24" fmla="*/ 613 w 644"/>
                <a:gd name="T25" fmla="*/ 257 h 314"/>
                <a:gd name="T26" fmla="*/ 644 w 644"/>
                <a:gd name="T27" fmla="*/ 314 h 314"/>
                <a:gd name="T28" fmla="*/ 358 w 644"/>
                <a:gd name="T29" fmla="*/ 311 h 314"/>
                <a:gd name="T30" fmla="*/ 140 w 644"/>
                <a:gd name="T31" fmla="*/ 297 h 314"/>
                <a:gd name="T32" fmla="*/ 147 w 644"/>
                <a:gd name="T33" fmla="*/ 204 h 314"/>
                <a:gd name="T34" fmla="*/ 0 w 644"/>
                <a:gd name="T35" fmla="*/ 190 h 314"/>
                <a:gd name="T36" fmla="*/ 18 w 644"/>
                <a:gd name="T37" fmla="*/ 0 h 314"/>
                <a:gd name="T38" fmla="*/ 18 w 644"/>
                <a:gd name="T3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4" h="314">
                  <a:moveTo>
                    <a:pt x="18" y="0"/>
                  </a:moveTo>
                  <a:lnTo>
                    <a:pt x="415" y="23"/>
                  </a:lnTo>
                  <a:lnTo>
                    <a:pt x="442" y="43"/>
                  </a:lnTo>
                  <a:lnTo>
                    <a:pt x="489" y="40"/>
                  </a:lnTo>
                  <a:lnTo>
                    <a:pt x="537" y="57"/>
                  </a:lnTo>
                  <a:lnTo>
                    <a:pt x="552" y="72"/>
                  </a:lnTo>
                  <a:lnTo>
                    <a:pt x="564" y="77"/>
                  </a:lnTo>
                  <a:lnTo>
                    <a:pt x="586" y="137"/>
                  </a:lnTo>
                  <a:lnTo>
                    <a:pt x="586" y="155"/>
                  </a:lnTo>
                  <a:lnTo>
                    <a:pt x="601" y="183"/>
                  </a:lnTo>
                  <a:lnTo>
                    <a:pt x="608" y="228"/>
                  </a:lnTo>
                  <a:lnTo>
                    <a:pt x="604" y="242"/>
                  </a:lnTo>
                  <a:lnTo>
                    <a:pt x="613" y="257"/>
                  </a:lnTo>
                  <a:lnTo>
                    <a:pt x="644" y="314"/>
                  </a:lnTo>
                  <a:lnTo>
                    <a:pt x="358" y="311"/>
                  </a:lnTo>
                  <a:lnTo>
                    <a:pt x="140" y="297"/>
                  </a:lnTo>
                  <a:lnTo>
                    <a:pt x="147" y="204"/>
                  </a:lnTo>
                  <a:lnTo>
                    <a:pt x="0" y="190"/>
                  </a:lnTo>
                  <a:lnTo>
                    <a:pt x="18" y="0"/>
                  </a:lnTo>
                  <a:lnTo>
                    <a:pt x="18"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3" name="Freeform 27"/>
            <p:cNvSpPr>
              <a:spLocks/>
            </p:cNvSpPr>
            <p:nvPr/>
          </p:nvSpPr>
          <p:spPr bwMode="auto">
            <a:xfrm>
              <a:off x="4317" y="1000"/>
              <a:ext cx="136" cy="65"/>
            </a:xfrm>
            <a:custGeom>
              <a:avLst/>
              <a:gdLst>
                <a:gd name="T0" fmla="*/ 19 w 580"/>
                <a:gd name="T1" fmla="*/ 0 h 306"/>
                <a:gd name="T2" fmla="*/ 237 w 580"/>
                <a:gd name="T3" fmla="*/ 14 h 306"/>
                <a:gd name="T4" fmla="*/ 523 w 580"/>
                <a:gd name="T5" fmla="*/ 17 h 306"/>
                <a:gd name="T6" fmla="*/ 538 w 580"/>
                <a:gd name="T7" fmla="*/ 30 h 306"/>
                <a:gd name="T8" fmla="*/ 548 w 580"/>
                <a:gd name="T9" fmla="*/ 27 h 306"/>
                <a:gd name="T10" fmla="*/ 559 w 580"/>
                <a:gd name="T11" fmla="*/ 42 h 306"/>
                <a:gd name="T12" fmla="*/ 549 w 580"/>
                <a:gd name="T13" fmla="*/ 42 h 306"/>
                <a:gd name="T14" fmla="*/ 540 w 580"/>
                <a:gd name="T15" fmla="*/ 61 h 306"/>
                <a:gd name="T16" fmla="*/ 563 w 580"/>
                <a:gd name="T17" fmla="*/ 94 h 306"/>
                <a:gd name="T18" fmla="*/ 580 w 580"/>
                <a:gd name="T19" fmla="*/ 100 h 306"/>
                <a:gd name="T20" fmla="*/ 578 w 580"/>
                <a:gd name="T21" fmla="*/ 305 h 306"/>
                <a:gd name="T22" fmla="*/ 332 w 580"/>
                <a:gd name="T23" fmla="*/ 306 h 306"/>
                <a:gd name="T24" fmla="*/ 0 w 580"/>
                <a:gd name="T25" fmla="*/ 291 h 306"/>
                <a:gd name="T26" fmla="*/ 19 w 580"/>
                <a:gd name="T27" fmla="*/ 0 h 306"/>
                <a:gd name="T28" fmla="*/ 19 w 580"/>
                <a:gd name="T2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306">
                  <a:moveTo>
                    <a:pt x="19" y="0"/>
                  </a:moveTo>
                  <a:lnTo>
                    <a:pt x="237" y="14"/>
                  </a:lnTo>
                  <a:lnTo>
                    <a:pt x="523" y="17"/>
                  </a:lnTo>
                  <a:lnTo>
                    <a:pt x="538" y="30"/>
                  </a:lnTo>
                  <a:lnTo>
                    <a:pt x="548" y="27"/>
                  </a:lnTo>
                  <a:lnTo>
                    <a:pt x="559" y="42"/>
                  </a:lnTo>
                  <a:lnTo>
                    <a:pt x="549" y="42"/>
                  </a:lnTo>
                  <a:lnTo>
                    <a:pt x="540" y="61"/>
                  </a:lnTo>
                  <a:lnTo>
                    <a:pt x="563" y="94"/>
                  </a:lnTo>
                  <a:lnTo>
                    <a:pt x="580" y="100"/>
                  </a:lnTo>
                  <a:lnTo>
                    <a:pt x="578" y="305"/>
                  </a:lnTo>
                  <a:lnTo>
                    <a:pt x="332" y="306"/>
                  </a:lnTo>
                  <a:lnTo>
                    <a:pt x="0" y="291"/>
                  </a:lnTo>
                  <a:lnTo>
                    <a:pt x="19" y="0"/>
                  </a:lnTo>
                  <a:lnTo>
                    <a:pt x="19"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4" name="Freeform 28"/>
            <p:cNvSpPr>
              <a:spLocks/>
            </p:cNvSpPr>
            <p:nvPr/>
          </p:nvSpPr>
          <p:spPr bwMode="auto">
            <a:xfrm>
              <a:off x="4298" y="1060"/>
              <a:ext cx="158" cy="72"/>
            </a:xfrm>
            <a:custGeom>
              <a:avLst/>
              <a:gdLst>
                <a:gd name="T0" fmla="*/ 4 w 674"/>
                <a:gd name="T1" fmla="*/ 0 h 342"/>
                <a:gd name="T2" fmla="*/ 79 w 674"/>
                <a:gd name="T3" fmla="*/ 5 h 342"/>
                <a:gd name="T4" fmla="*/ 411 w 674"/>
                <a:gd name="T5" fmla="*/ 20 h 342"/>
                <a:gd name="T6" fmla="*/ 657 w 674"/>
                <a:gd name="T7" fmla="*/ 19 h 342"/>
                <a:gd name="T8" fmla="*/ 659 w 674"/>
                <a:gd name="T9" fmla="*/ 69 h 342"/>
                <a:gd name="T10" fmla="*/ 674 w 674"/>
                <a:gd name="T11" fmla="*/ 175 h 342"/>
                <a:gd name="T12" fmla="*/ 672 w 674"/>
                <a:gd name="T13" fmla="*/ 342 h 342"/>
                <a:gd name="T14" fmla="*/ 617 w 674"/>
                <a:gd name="T15" fmla="*/ 314 h 342"/>
                <a:gd name="T16" fmla="*/ 560 w 674"/>
                <a:gd name="T17" fmla="*/ 325 h 342"/>
                <a:gd name="T18" fmla="*/ 518 w 674"/>
                <a:gd name="T19" fmla="*/ 337 h 342"/>
                <a:gd name="T20" fmla="*/ 457 w 674"/>
                <a:gd name="T21" fmla="*/ 337 h 342"/>
                <a:gd name="T22" fmla="*/ 411 w 674"/>
                <a:gd name="T23" fmla="*/ 311 h 342"/>
                <a:gd name="T24" fmla="*/ 397 w 674"/>
                <a:gd name="T25" fmla="*/ 325 h 342"/>
                <a:gd name="T26" fmla="*/ 326 w 674"/>
                <a:gd name="T27" fmla="*/ 293 h 342"/>
                <a:gd name="T28" fmla="*/ 291 w 674"/>
                <a:gd name="T29" fmla="*/ 285 h 342"/>
                <a:gd name="T30" fmla="*/ 273 w 674"/>
                <a:gd name="T31" fmla="*/ 268 h 342"/>
                <a:gd name="T32" fmla="*/ 252 w 674"/>
                <a:gd name="T33" fmla="*/ 268 h 342"/>
                <a:gd name="T34" fmla="*/ 229 w 674"/>
                <a:gd name="T35" fmla="*/ 248 h 342"/>
                <a:gd name="T36" fmla="*/ 237 w 674"/>
                <a:gd name="T37" fmla="*/ 64 h 342"/>
                <a:gd name="T38" fmla="*/ 0 w 674"/>
                <a:gd name="T39" fmla="*/ 50 h 342"/>
                <a:gd name="T40" fmla="*/ 4 w 674"/>
                <a:gd name="T41" fmla="*/ 0 h 342"/>
                <a:gd name="T42" fmla="*/ 4 w 674"/>
                <a:gd name="T43"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4" h="342">
                  <a:moveTo>
                    <a:pt x="4" y="0"/>
                  </a:moveTo>
                  <a:lnTo>
                    <a:pt x="79" y="5"/>
                  </a:lnTo>
                  <a:lnTo>
                    <a:pt x="411" y="20"/>
                  </a:lnTo>
                  <a:lnTo>
                    <a:pt x="657" y="19"/>
                  </a:lnTo>
                  <a:lnTo>
                    <a:pt x="659" y="69"/>
                  </a:lnTo>
                  <a:lnTo>
                    <a:pt x="674" y="175"/>
                  </a:lnTo>
                  <a:lnTo>
                    <a:pt x="672" y="342"/>
                  </a:lnTo>
                  <a:lnTo>
                    <a:pt x="617" y="314"/>
                  </a:lnTo>
                  <a:lnTo>
                    <a:pt x="560" y="325"/>
                  </a:lnTo>
                  <a:lnTo>
                    <a:pt x="518" y="337"/>
                  </a:lnTo>
                  <a:lnTo>
                    <a:pt x="457" y="337"/>
                  </a:lnTo>
                  <a:lnTo>
                    <a:pt x="411" y="311"/>
                  </a:lnTo>
                  <a:lnTo>
                    <a:pt x="397" y="325"/>
                  </a:lnTo>
                  <a:lnTo>
                    <a:pt x="326" y="293"/>
                  </a:lnTo>
                  <a:lnTo>
                    <a:pt x="291" y="285"/>
                  </a:lnTo>
                  <a:lnTo>
                    <a:pt x="273" y="268"/>
                  </a:lnTo>
                  <a:lnTo>
                    <a:pt x="252" y="268"/>
                  </a:lnTo>
                  <a:lnTo>
                    <a:pt x="229" y="248"/>
                  </a:lnTo>
                  <a:lnTo>
                    <a:pt x="237" y="64"/>
                  </a:lnTo>
                  <a:lnTo>
                    <a:pt x="0" y="50"/>
                  </a:lnTo>
                  <a:lnTo>
                    <a:pt x="4" y="0"/>
                  </a:lnTo>
                  <a:lnTo>
                    <a:pt x="4"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5" name="Freeform 29"/>
            <p:cNvSpPr>
              <a:spLocks/>
            </p:cNvSpPr>
            <p:nvPr/>
          </p:nvSpPr>
          <p:spPr bwMode="auto">
            <a:xfrm>
              <a:off x="4410" y="818"/>
              <a:ext cx="119" cy="116"/>
            </a:xfrm>
            <a:custGeom>
              <a:avLst/>
              <a:gdLst>
                <a:gd name="T0" fmla="*/ 3 w 509"/>
                <a:gd name="T1" fmla="*/ 105 h 553"/>
                <a:gd name="T2" fmla="*/ 23 w 509"/>
                <a:gd name="T3" fmla="*/ 169 h 553"/>
                <a:gd name="T4" fmla="*/ 26 w 509"/>
                <a:gd name="T5" fmla="*/ 252 h 553"/>
                <a:gd name="T6" fmla="*/ 40 w 509"/>
                <a:gd name="T7" fmla="*/ 318 h 553"/>
                <a:gd name="T8" fmla="*/ 21 w 509"/>
                <a:gd name="T9" fmla="*/ 352 h 553"/>
                <a:gd name="T10" fmla="*/ 48 w 509"/>
                <a:gd name="T11" fmla="*/ 377 h 553"/>
                <a:gd name="T12" fmla="*/ 46 w 509"/>
                <a:gd name="T13" fmla="*/ 553 h 553"/>
                <a:gd name="T14" fmla="*/ 418 w 509"/>
                <a:gd name="T15" fmla="*/ 545 h 553"/>
                <a:gd name="T16" fmla="*/ 411 w 509"/>
                <a:gd name="T17" fmla="*/ 511 h 553"/>
                <a:gd name="T18" fmla="*/ 371 w 509"/>
                <a:gd name="T19" fmla="*/ 481 h 553"/>
                <a:gd name="T20" fmla="*/ 351 w 509"/>
                <a:gd name="T21" fmla="*/ 459 h 553"/>
                <a:gd name="T22" fmla="*/ 301 w 509"/>
                <a:gd name="T23" fmla="*/ 428 h 553"/>
                <a:gd name="T24" fmla="*/ 302 w 509"/>
                <a:gd name="T25" fmla="*/ 377 h 553"/>
                <a:gd name="T26" fmla="*/ 291 w 509"/>
                <a:gd name="T27" fmla="*/ 344 h 553"/>
                <a:gd name="T28" fmla="*/ 333 w 509"/>
                <a:gd name="T29" fmla="*/ 295 h 553"/>
                <a:gd name="T30" fmla="*/ 331 w 509"/>
                <a:gd name="T31" fmla="*/ 246 h 553"/>
                <a:gd name="T32" fmla="*/ 399 w 509"/>
                <a:gd name="T33" fmla="*/ 196 h 553"/>
                <a:gd name="T34" fmla="*/ 415 w 509"/>
                <a:gd name="T35" fmla="*/ 167 h 553"/>
                <a:gd name="T36" fmla="*/ 509 w 509"/>
                <a:gd name="T37" fmla="*/ 118 h 553"/>
                <a:gd name="T38" fmla="*/ 466 w 509"/>
                <a:gd name="T39" fmla="*/ 101 h 553"/>
                <a:gd name="T40" fmla="*/ 430 w 509"/>
                <a:gd name="T41" fmla="*/ 103 h 553"/>
                <a:gd name="T42" fmla="*/ 422 w 509"/>
                <a:gd name="T43" fmla="*/ 90 h 553"/>
                <a:gd name="T44" fmla="*/ 354 w 509"/>
                <a:gd name="T45" fmla="*/ 88 h 553"/>
                <a:gd name="T46" fmla="*/ 309 w 509"/>
                <a:gd name="T47" fmla="*/ 76 h 553"/>
                <a:gd name="T48" fmla="*/ 215 w 509"/>
                <a:gd name="T49" fmla="*/ 67 h 553"/>
                <a:gd name="T50" fmla="*/ 201 w 509"/>
                <a:gd name="T51" fmla="*/ 50 h 553"/>
                <a:gd name="T52" fmla="*/ 163 w 509"/>
                <a:gd name="T53" fmla="*/ 34 h 553"/>
                <a:gd name="T54" fmla="*/ 157 w 509"/>
                <a:gd name="T55" fmla="*/ 0 h 553"/>
                <a:gd name="T56" fmla="*/ 132 w 509"/>
                <a:gd name="T57" fmla="*/ 0 h 553"/>
                <a:gd name="T58" fmla="*/ 132 w 509"/>
                <a:gd name="T59" fmla="*/ 26 h 553"/>
                <a:gd name="T60" fmla="*/ 0 w 509"/>
                <a:gd name="T61" fmla="*/ 26 h 553"/>
                <a:gd name="T62" fmla="*/ 3 w 509"/>
                <a:gd name="T63" fmla="*/ 105 h 553"/>
                <a:gd name="T64" fmla="*/ 3 w 509"/>
                <a:gd name="T65" fmla="*/ 10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53">
                  <a:moveTo>
                    <a:pt x="3" y="105"/>
                  </a:moveTo>
                  <a:lnTo>
                    <a:pt x="23" y="169"/>
                  </a:lnTo>
                  <a:lnTo>
                    <a:pt x="26" y="252"/>
                  </a:lnTo>
                  <a:lnTo>
                    <a:pt x="40" y="318"/>
                  </a:lnTo>
                  <a:lnTo>
                    <a:pt x="21" y="352"/>
                  </a:lnTo>
                  <a:lnTo>
                    <a:pt x="48" y="377"/>
                  </a:lnTo>
                  <a:lnTo>
                    <a:pt x="46" y="553"/>
                  </a:lnTo>
                  <a:lnTo>
                    <a:pt x="418" y="545"/>
                  </a:lnTo>
                  <a:lnTo>
                    <a:pt x="411" y="511"/>
                  </a:lnTo>
                  <a:lnTo>
                    <a:pt x="371" y="481"/>
                  </a:lnTo>
                  <a:lnTo>
                    <a:pt x="351" y="459"/>
                  </a:lnTo>
                  <a:lnTo>
                    <a:pt x="301" y="428"/>
                  </a:lnTo>
                  <a:lnTo>
                    <a:pt x="302" y="377"/>
                  </a:lnTo>
                  <a:lnTo>
                    <a:pt x="291" y="344"/>
                  </a:lnTo>
                  <a:lnTo>
                    <a:pt x="333" y="295"/>
                  </a:lnTo>
                  <a:lnTo>
                    <a:pt x="331" y="246"/>
                  </a:lnTo>
                  <a:lnTo>
                    <a:pt x="399" y="196"/>
                  </a:lnTo>
                  <a:lnTo>
                    <a:pt x="415" y="167"/>
                  </a:lnTo>
                  <a:lnTo>
                    <a:pt x="509" y="118"/>
                  </a:lnTo>
                  <a:lnTo>
                    <a:pt x="466" y="101"/>
                  </a:lnTo>
                  <a:lnTo>
                    <a:pt x="430" y="103"/>
                  </a:lnTo>
                  <a:lnTo>
                    <a:pt x="422" y="90"/>
                  </a:lnTo>
                  <a:lnTo>
                    <a:pt x="354" y="88"/>
                  </a:lnTo>
                  <a:lnTo>
                    <a:pt x="309" y="76"/>
                  </a:lnTo>
                  <a:lnTo>
                    <a:pt x="215" y="67"/>
                  </a:lnTo>
                  <a:lnTo>
                    <a:pt x="201" y="50"/>
                  </a:lnTo>
                  <a:lnTo>
                    <a:pt x="163" y="34"/>
                  </a:lnTo>
                  <a:lnTo>
                    <a:pt x="157" y="0"/>
                  </a:lnTo>
                  <a:lnTo>
                    <a:pt x="132" y="0"/>
                  </a:lnTo>
                  <a:lnTo>
                    <a:pt x="132" y="26"/>
                  </a:lnTo>
                  <a:lnTo>
                    <a:pt x="0" y="26"/>
                  </a:lnTo>
                  <a:lnTo>
                    <a:pt x="3" y="105"/>
                  </a:lnTo>
                  <a:lnTo>
                    <a:pt x="3" y="10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6" name="Freeform 30"/>
            <p:cNvSpPr>
              <a:spLocks/>
            </p:cNvSpPr>
            <p:nvPr/>
          </p:nvSpPr>
          <p:spPr bwMode="auto">
            <a:xfrm>
              <a:off x="4418" y="932"/>
              <a:ext cx="110" cy="63"/>
            </a:xfrm>
            <a:custGeom>
              <a:avLst/>
              <a:gdLst>
                <a:gd name="T0" fmla="*/ 0 w 466"/>
                <a:gd name="T1" fmla="*/ 30 h 302"/>
                <a:gd name="T2" fmla="*/ 9 w 466"/>
                <a:gd name="T3" fmla="*/ 46 h 302"/>
                <a:gd name="T4" fmla="*/ 4 w 466"/>
                <a:gd name="T5" fmla="*/ 64 h 302"/>
                <a:gd name="T6" fmla="*/ 9 w 466"/>
                <a:gd name="T7" fmla="*/ 106 h 302"/>
                <a:gd name="T8" fmla="*/ 31 w 466"/>
                <a:gd name="T9" fmla="*/ 166 h 302"/>
                <a:gd name="T10" fmla="*/ 31 w 466"/>
                <a:gd name="T11" fmla="*/ 184 h 302"/>
                <a:gd name="T12" fmla="*/ 46 w 466"/>
                <a:gd name="T13" fmla="*/ 212 h 302"/>
                <a:gd name="T14" fmla="*/ 53 w 466"/>
                <a:gd name="T15" fmla="*/ 257 h 302"/>
                <a:gd name="T16" fmla="*/ 49 w 466"/>
                <a:gd name="T17" fmla="*/ 271 h 302"/>
                <a:gd name="T18" fmla="*/ 58 w 466"/>
                <a:gd name="T19" fmla="*/ 286 h 302"/>
                <a:gd name="T20" fmla="*/ 360 w 466"/>
                <a:gd name="T21" fmla="*/ 279 h 302"/>
                <a:gd name="T22" fmla="*/ 382 w 466"/>
                <a:gd name="T23" fmla="*/ 302 h 302"/>
                <a:gd name="T24" fmla="*/ 413 w 466"/>
                <a:gd name="T25" fmla="*/ 234 h 302"/>
                <a:gd name="T26" fmla="*/ 403 w 466"/>
                <a:gd name="T27" fmla="*/ 208 h 302"/>
                <a:gd name="T28" fmla="*/ 455 w 466"/>
                <a:gd name="T29" fmla="*/ 167 h 302"/>
                <a:gd name="T30" fmla="*/ 466 w 466"/>
                <a:gd name="T31" fmla="*/ 137 h 302"/>
                <a:gd name="T32" fmla="*/ 428 w 466"/>
                <a:gd name="T33" fmla="*/ 94 h 302"/>
                <a:gd name="T34" fmla="*/ 388 w 466"/>
                <a:gd name="T35" fmla="*/ 49 h 302"/>
                <a:gd name="T36" fmla="*/ 382 w 466"/>
                <a:gd name="T37" fmla="*/ 0 h 302"/>
                <a:gd name="T38" fmla="*/ 10 w 466"/>
                <a:gd name="T39" fmla="*/ 8 h 302"/>
                <a:gd name="T40" fmla="*/ 0 w 466"/>
                <a:gd name="T41" fmla="*/ 7 h 302"/>
                <a:gd name="T42" fmla="*/ 0 w 466"/>
                <a:gd name="T43" fmla="*/ 30 h 302"/>
                <a:gd name="T44" fmla="*/ 0 w 466"/>
                <a:gd name="T45" fmla="*/ 3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02">
                  <a:moveTo>
                    <a:pt x="0" y="30"/>
                  </a:moveTo>
                  <a:lnTo>
                    <a:pt x="9" y="46"/>
                  </a:lnTo>
                  <a:lnTo>
                    <a:pt x="4" y="64"/>
                  </a:lnTo>
                  <a:lnTo>
                    <a:pt x="9" y="106"/>
                  </a:lnTo>
                  <a:lnTo>
                    <a:pt x="31" y="166"/>
                  </a:lnTo>
                  <a:lnTo>
                    <a:pt x="31" y="184"/>
                  </a:lnTo>
                  <a:lnTo>
                    <a:pt x="46" y="212"/>
                  </a:lnTo>
                  <a:lnTo>
                    <a:pt x="53" y="257"/>
                  </a:lnTo>
                  <a:lnTo>
                    <a:pt x="49" y="271"/>
                  </a:lnTo>
                  <a:lnTo>
                    <a:pt x="58" y="286"/>
                  </a:lnTo>
                  <a:lnTo>
                    <a:pt x="360" y="279"/>
                  </a:lnTo>
                  <a:lnTo>
                    <a:pt x="382" y="302"/>
                  </a:lnTo>
                  <a:lnTo>
                    <a:pt x="413" y="234"/>
                  </a:lnTo>
                  <a:lnTo>
                    <a:pt x="403" y="208"/>
                  </a:lnTo>
                  <a:lnTo>
                    <a:pt x="455" y="167"/>
                  </a:lnTo>
                  <a:lnTo>
                    <a:pt x="466" y="137"/>
                  </a:lnTo>
                  <a:lnTo>
                    <a:pt x="428" y="94"/>
                  </a:lnTo>
                  <a:lnTo>
                    <a:pt x="388" y="49"/>
                  </a:lnTo>
                  <a:lnTo>
                    <a:pt x="382" y="0"/>
                  </a:lnTo>
                  <a:lnTo>
                    <a:pt x="10" y="8"/>
                  </a:lnTo>
                  <a:lnTo>
                    <a:pt x="0" y="7"/>
                  </a:lnTo>
                  <a:lnTo>
                    <a:pt x="0" y="30"/>
                  </a:lnTo>
                  <a:lnTo>
                    <a:pt x="0" y="3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7" name="Freeform 31"/>
            <p:cNvSpPr>
              <a:spLocks/>
            </p:cNvSpPr>
            <p:nvPr/>
          </p:nvSpPr>
          <p:spPr bwMode="auto">
            <a:xfrm>
              <a:off x="4432" y="991"/>
              <a:ext cx="122" cy="92"/>
            </a:xfrm>
            <a:custGeom>
              <a:avLst/>
              <a:gdLst>
                <a:gd name="T0" fmla="*/ 31 w 519"/>
                <a:gd name="T1" fmla="*/ 64 h 440"/>
                <a:gd name="T2" fmla="*/ 46 w 519"/>
                <a:gd name="T3" fmla="*/ 77 h 440"/>
                <a:gd name="T4" fmla="*/ 56 w 519"/>
                <a:gd name="T5" fmla="*/ 74 h 440"/>
                <a:gd name="T6" fmla="*/ 67 w 519"/>
                <a:gd name="T7" fmla="*/ 89 h 440"/>
                <a:gd name="T8" fmla="*/ 57 w 519"/>
                <a:gd name="T9" fmla="*/ 89 h 440"/>
                <a:gd name="T10" fmla="*/ 48 w 519"/>
                <a:gd name="T11" fmla="*/ 108 h 440"/>
                <a:gd name="T12" fmla="*/ 71 w 519"/>
                <a:gd name="T13" fmla="*/ 141 h 440"/>
                <a:gd name="T14" fmla="*/ 88 w 519"/>
                <a:gd name="T15" fmla="*/ 147 h 440"/>
                <a:gd name="T16" fmla="*/ 86 w 519"/>
                <a:gd name="T17" fmla="*/ 352 h 440"/>
                <a:gd name="T18" fmla="*/ 88 w 519"/>
                <a:gd name="T19" fmla="*/ 402 h 440"/>
                <a:gd name="T20" fmla="*/ 434 w 519"/>
                <a:gd name="T21" fmla="*/ 391 h 440"/>
                <a:gd name="T22" fmla="*/ 436 w 519"/>
                <a:gd name="T23" fmla="*/ 421 h 440"/>
                <a:gd name="T24" fmla="*/ 423 w 519"/>
                <a:gd name="T25" fmla="*/ 440 h 440"/>
                <a:gd name="T26" fmla="*/ 476 w 519"/>
                <a:gd name="T27" fmla="*/ 437 h 440"/>
                <a:gd name="T28" fmla="*/ 485 w 519"/>
                <a:gd name="T29" fmla="*/ 421 h 440"/>
                <a:gd name="T30" fmla="*/ 485 w 519"/>
                <a:gd name="T31" fmla="*/ 402 h 440"/>
                <a:gd name="T32" fmla="*/ 498 w 519"/>
                <a:gd name="T33" fmla="*/ 388 h 440"/>
                <a:gd name="T34" fmla="*/ 502 w 519"/>
                <a:gd name="T35" fmla="*/ 374 h 440"/>
                <a:gd name="T36" fmla="*/ 515 w 519"/>
                <a:gd name="T37" fmla="*/ 372 h 440"/>
                <a:gd name="T38" fmla="*/ 519 w 519"/>
                <a:gd name="T39" fmla="*/ 342 h 440"/>
                <a:gd name="T40" fmla="*/ 500 w 519"/>
                <a:gd name="T41" fmla="*/ 338 h 440"/>
                <a:gd name="T42" fmla="*/ 488 w 519"/>
                <a:gd name="T43" fmla="*/ 316 h 440"/>
                <a:gd name="T44" fmla="*/ 469 w 519"/>
                <a:gd name="T45" fmla="*/ 263 h 440"/>
                <a:gd name="T46" fmla="*/ 447 w 519"/>
                <a:gd name="T47" fmla="*/ 255 h 440"/>
                <a:gd name="T48" fmla="*/ 423 w 519"/>
                <a:gd name="T49" fmla="*/ 236 h 440"/>
                <a:gd name="T50" fmla="*/ 413 w 519"/>
                <a:gd name="T51" fmla="*/ 209 h 440"/>
                <a:gd name="T52" fmla="*/ 428 w 519"/>
                <a:gd name="T53" fmla="*/ 167 h 440"/>
                <a:gd name="T54" fmla="*/ 416 w 519"/>
                <a:gd name="T55" fmla="*/ 159 h 440"/>
                <a:gd name="T56" fmla="*/ 386 w 519"/>
                <a:gd name="T57" fmla="*/ 159 h 440"/>
                <a:gd name="T58" fmla="*/ 379 w 519"/>
                <a:gd name="T59" fmla="*/ 133 h 440"/>
                <a:gd name="T60" fmla="*/ 329 w 519"/>
                <a:gd name="T61" fmla="*/ 81 h 440"/>
                <a:gd name="T62" fmla="*/ 318 w 519"/>
                <a:gd name="T63" fmla="*/ 39 h 440"/>
                <a:gd name="T64" fmla="*/ 324 w 519"/>
                <a:gd name="T65" fmla="*/ 23 h 440"/>
                <a:gd name="T66" fmla="*/ 302 w 519"/>
                <a:gd name="T67" fmla="*/ 0 h 440"/>
                <a:gd name="T68" fmla="*/ 0 w 519"/>
                <a:gd name="T69" fmla="*/ 7 h 440"/>
                <a:gd name="T70" fmla="*/ 31 w 519"/>
                <a:gd name="T71" fmla="*/ 64 h 440"/>
                <a:gd name="T72" fmla="*/ 31 w 519"/>
                <a:gd name="T73" fmla="*/ 6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9" h="440">
                  <a:moveTo>
                    <a:pt x="31" y="64"/>
                  </a:moveTo>
                  <a:lnTo>
                    <a:pt x="46" y="77"/>
                  </a:lnTo>
                  <a:lnTo>
                    <a:pt x="56" y="74"/>
                  </a:lnTo>
                  <a:lnTo>
                    <a:pt x="67" y="89"/>
                  </a:lnTo>
                  <a:lnTo>
                    <a:pt x="57" y="89"/>
                  </a:lnTo>
                  <a:lnTo>
                    <a:pt x="48" y="108"/>
                  </a:lnTo>
                  <a:lnTo>
                    <a:pt x="71" y="141"/>
                  </a:lnTo>
                  <a:lnTo>
                    <a:pt x="88" y="147"/>
                  </a:lnTo>
                  <a:lnTo>
                    <a:pt x="86" y="352"/>
                  </a:lnTo>
                  <a:lnTo>
                    <a:pt x="88" y="402"/>
                  </a:lnTo>
                  <a:lnTo>
                    <a:pt x="434" y="391"/>
                  </a:lnTo>
                  <a:lnTo>
                    <a:pt x="436" y="421"/>
                  </a:lnTo>
                  <a:lnTo>
                    <a:pt x="423" y="440"/>
                  </a:lnTo>
                  <a:lnTo>
                    <a:pt x="476" y="437"/>
                  </a:lnTo>
                  <a:lnTo>
                    <a:pt x="485" y="421"/>
                  </a:lnTo>
                  <a:lnTo>
                    <a:pt x="485" y="402"/>
                  </a:lnTo>
                  <a:lnTo>
                    <a:pt x="498" y="388"/>
                  </a:lnTo>
                  <a:lnTo>
                    <a:pt x="502" y="374"/>
                  </a:lnTo>
                  <a:lnTo>
                    <a:pt x="515" y="372"/>
                  </a:lnTo>
                  <a:lnTo>
                    <a:pt x="519" y="342"/>
                  </a:lnTo>
                  <a:lnTo>
                    <a:pt x="500" y="338"/>
                  </a:lnTo>
                  <a:lnTo>
                    <a:pt x="488" y="316"/>
                  </a:lnTo>
                  <a:lnTo>
                    <a:pt x="469" y="263"/>
                  </a:lnTo>
                  <a:lnTo>
                    <a:pt x="447" y="255"/>
                  </a:lnTo>
                  <a:lnTo>
                    <a:pt x="423" y="236"/>
                  </a:lnTo>
                  <a:lnTo>
                    <a:pt x="413" y="209"/>
                  </a:lnTo>
                  <a:lnTo>
                    <a:pt x="428" y="167"/>
                  </a:lnTo>
                  <a:lnTo>
                    <a:pt x="416" y="159"/>
                  </a:lnTo>
                  <a:lnTo>
                    <a:pt x="386" y="159"/>
                  </a:lnTo>
                  <a:lnTo>
                    <a:pt x="379" y="133"/>
                  </a:lnTo>
                  <a:lnTo>
                    <a:pt x="329" y="81"/>
                  </a:lnTo>
                  <a:lnTo>
                    <a:pt x="318" y="39"/>
                  </a:lnTo>
                  <a:lnTo>
                    <a:pt x="324" y="23"/>
                  </a:lnTo>
                  <a:lnTo>
                    <a:pt x="302" y="0"/>
                  </a:lnTo>
                  <a:lnTo>
                    <a:pt x="0" y="7"/>
                  </a:lnTo>
                  <a:lnTo>
                    <a:pt x="31" y="64"/>
                  </a:lnTo>
                  <a:lnTo>
                    <a:pt x="31" y="6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8" name="Freeform 32"/>
            <p:cNvSpPr>
              <a:spLocks/>
            </p:cNvSpPr>
            <p:nvPr/>
          </p:nvSpPr>
          <p:spPr bwMode="auto">
            <a:xfrm>
              <a:off x="4453" y="1073"/>
              <a:ext cx="92" cy="72"/>
            </a:xfrm>
            <a:custGeom>
              <a:avLst/>
              <a:gdLst>
                <a:gd name="T0" fmla="*/ 15 w 393"/>
                <a:gd name="T1" fmla="*/ 117 h 344"/>
                <a:gd name="T2" fmla="*/ 13 w 393"/>
                <a:gd name="T3" fmla="*/ 284 h 344"/>
                <a:gd name="T4" fmla="*/ 21 w 393"/>
                <a:gd name="T5" fmla="*/ 294 h 344"/>
                <a:gd name="T6" fmla="*/ 48 w 393"/>
                <a:gd name="T7" fmla="*/ 294 h 344"/>
                <a:gd name="T8" fmla="*/ 49 w 393"/>
                <a:gd name="T9" fmla="*/ 344 h 344"/>
                <a:gd name="T10" fmla="*/ 284 w 393"/>
                <a:gd name="T11" fmla="*/ 341 h 344"/>
                <a:gd name="T12" fmla="*/ 279 w 393"/>
                <a:gd name="T13" fmla="*/ 290 h 344"/>
                <a:gd name="T14" fmla="*/ 299 w 393"/>
                <a:gd name="T15" fmla="*/ 233 h 344"/>
                <a:gd name="T16" fmla="*/ 329 w 393"/>
                <a:gd name="T17" fmla="*/ 192 h 344"/>
                <a:gd name="T18" fmla="*/ 327 w 393"/>
                <a:gd name="T19" fmla="*/ 181 h 344"/>
                <a:gd name="T20" fmla="*/ 348 w 393"/>
                <a:gd name="T21" fmla="*/ 146 h 344"/>
                <a:gd name="T22" fmla="*/ 361 w 393"/>
                <a:gd name="T23" fmla="*/ 106 h 344"/>
                <a:gd name="T24" fmla="*/ 357 w 393"/>
                <a:gd name="T25" fmla="*/ 103 h 344"/>
                <a:gd name="T26" fmla="*/ 376 w 393"/>
                <a:gd name="T27" fmla="*/ 89 h 344"/>
                <a:gd name="T28" fmla="*/ 393 w 393"/>
                <a:gd name="T29" fmla="*/ 55 h 344"/>
                <a:gd name="T30" fmla="*/ 388 w 393"/>
                <a:gd name="T31" fmla="*/ 46 h 344"/>
                <a:gd name="T32" fmla="*/ 335 w 393"/>
                <a:gd name="T33" fmla="*/ 49 h 344"/>
                <a:gd name="T34" fmla="*/ 348 w 393"/>
                <a:gd name="T35" fmla="*/ 30 h 344"/>
                <a:gd name="T36" fmla="*/ 346 w 393"/>
                <a:gd name="T37" fmla="*/ 0 h 344"/>
                <a:gd name="T38" fmla="*/ 0 w 393"/>
                <a:gd name="T39" fmla="*/ 11 h 344"/>
                <a:gd name="T40" fmla="*/ 15 w 393"/>
                <a:gd name="T41" fmla="*/ 117 h 344"/>
                <a:gd name="T42" fmla="*/ 15 w 393"/>
                <a:gd name="T43" fmla="*/ 11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44">
                  <a:moveTo>
                    <a:pt x="15" y="117"/>
                  </a:moveTo>
                  <a:lnTo>
                    <a:pt x="13" y="284"/>
                  </a:lnTo>
                  <a:lnTo>
                    <a:pt x="21" y="294"/>
                  </a:lnTo>
                  <a:lnTo>
                    <a:pt x="48" y="294"/>
                  </a:lnTo>
                  <a:lnTo>
                    <a:pt x="49" y="344"/>
                  </a:lnTo>
                  <a:lnTo>
                    <a:pt x="284" y="341"/>
                  </a:lnTo>
                  <a:lnTo>
                    <a:pt x="279" y="290"/>
                  </a:lnTo>
                  <a:lnTo>
                    <a:pt x="299" y="233"/>
                  </a:lnTo>
                  <a:lnTo>
                    <a:pt x="329" y="192"/>
                  </a:lnTo>
                  <a:lnTo>
                    <a:pt x="327" y="181"/>
                  </a:lnTo>
                  <a:lnTo>
                    <a:pt x="348" y="146"/>
                  </a:lnTo>
                  <a:lnTo>
                    <a:pt x="361" y="106"/>
                  </a:lnTo>
                  <a:lnTo>
                    <a:pt x="357" y="103"/>
                  </a:lnTo>
                  <a:lnTo>
                    <a:pt x="376" y="89"/>
                  </a:lnTo>
                  <a:lnTo>
                    <a:pt x="393" y="55"/>
                  </a:lnTo>
                  <a:lnTo>
                    <a:pt x="388" y="46"/>
                  </a:lnTo>
                  <a:lnTo>
                    <a:pt x="335" y="49"/>
                  </a:lnTo>
                  <a:lnTo>
                    <a:pt x="348" y="30"/>
                  </a:lnTo>
                  <a:lnTo>
                    <a:pt x="346" y="0"/>
                  </a:lnTo>
                  <a:lnTo>
                    <a:pt x="0" y="11"/>
                  </a:lnTo>
                  <a:lnTo>
                    <a:pt x="15" y="117"/>
                  </a:lnTo>
                  <a:lnTo>
                    <a:pt x="15" y="117"/>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69" name="Freeform 33"/>
            <p:cNvSpPr>
              <a:spLocks/>
            </p:cNvSpPr>
            <p:nvPr/>
          </p:nvSpPr>
          <p:spPr bwMode="auto">
            <a:xfrm>
              <a:off x="4464" y="1144"/>
              <a:ext cx="105" cy="79"/>
            </a:xfrm>
            <a:custGeom>
              <a:avLst/>
              <a:gdLst>
                <a:gd name="T0" fmla="*/ 0 w 448"/>
                <a:gd name="T1" fmla="*/ 3 h 378"/>
                <a:gd name="T2" fmla="*/ 6 w 448"/>
                <a:gd name="T3" fmla="*/ 105 h 378"/>
                <a:gd name="T4" fmla="*/ 47 w 448"/>
                <a:gd name="T5" fmla="*/ 180 h 378"/>
                <a:gd name="T6" fmla="*/ 32 w 448"/>
                <a:gd name="T7" fmla="*/ 238 h 378"/>
                <a:gd name="T8" fmla="*/ 34 w 448"/>
                <a:gd name="T9" fmla="*/ 287 h 378"/>
                <a:gd name="T10" fmla="*/ 15 w 448"/>
                <a:gd name="T11" fmla="*/ 312 h 378"/>
                <a:gd name="T12" fmla="*/ 23 w 448"/>
                <a:gd name="T13" fmla="*/ 320 h 378"/>
                <a:gd name="T14" fmla="*/ 82 w 448"/>
                <a:gd name="T15" fmla="*/ 312 h 378"/>
                <a:gd name="T16" fmla="*/ 157 w 448"/>
                <a:gd name="T17" fmla="*/ 332 h 378"/>
                <a:gd name="T18" fmla="*/ 180 w 448"/>
                <a:gd name="T19" fmla="*/ 313 h 378"/>
                <a:gd name="T20" fmla="*/ 252 w 448"/>
                <a:gd name="T21" fmla="*/ 343 h 378"/>
                <a:gd name="T22" fmla="*/ 259 w 448"/>
                <a:gd name="T23" fmla="*/ 359 h 378"/>
                <a:gd name="T24" fmla="*/ 286 w 448"/>
                <a:gd name="T25" fmla="*/ 371 h 378"/>
                <a:gd name="T26" fmla="*/ 299 w 448"/>
                <a:gd name="T27" fmla="*/ 356 h 378"/>
                <a:gd name="T28" fmla="*/ 335 w 448"/>
                <a:gd name="T29" fmla="*/ 370 h 378"/>
                <a:gd name="T30" fmla="*/ 356 w 448"/>
                <a:gd name="T31" fmla="*/ 359 h 378"/>
                <a:gd name="T32" fmla="*/ 352 w 448"/>
                <a:gd name="T33" fmla="*/ 337 h 378"/>
                <a:gd name="T34" fmla="*/ 411 w 448"/>
                <a:gd name="T35" fmla="*/ 356 h 378"/>
                <a:gd name="T36" fmla="*/ 408 w 448"/>
                <a:gd name="T37" fmla="*/ 378 h 378"/>
                <a:gd name="T38" fmla="*/ 448 w 448"/>
                <a:gd name="T39" fmla="*/ 350 h 378"/>
                <a:gd name="T40" fmla="*/ 412 w 448"/>
                <a:gd name="T41" fmla="*/ 346 h 378"/>
                <a:gd name="T42" fmla="*/ 385 w 448"/>
                <a:gd name="T43" fmla="*/ 318 h 378"/>
                <a:gd name="T44" fmla="*/ 419 w 448"/>
                <a:gd name="T45" fmla="*/ 283 h 378"/>
                <a:gd name="T46" fmla="*/ 419 w 448"/>
                <a:gd name="T47" fmla="*/ 263 h 378"/>
                <a:gd name="T48" fmla="*/ 382 w 448"/>
                <a:gd name="T49" fmla="*/ 293 h 378"/>
                <a:gd name="T50" fmla="*/ 365 w 448"/>
                <a:gd name="T51" fmla="*/ 283 h 378"/>
                <a:gd name="T52" fmla="*/ 380 w 448"/>
                <a:gd name="T53" fmla="*/ 265 h 378"/>
                <a:gd name="T54" fmla="*/ 339 w 448"/>
                <a:gd name="T55" fmla="*/ 278 h 378"/>
                <a:gd name="T56" fmla="*/ 313 w 448"/>
                <a:gd name="T57" fmla="*/ 267 h 378"/>
                <a:gd name="T58" fmla="*/ 320 w 448"/>
                <a:gd name="T59" fmla="*/ 249 h 378"/>
                <a:gd name="T60" fmla="*/ 389 w 448"/>
                <a:gd name="T61" fmla="*/ 263 h 378"/>
                <a:gd name="T62" fmla="*/ 362 w 448"/>
                <a:gd name="T63" fmla="*/ 218 h 378"/>
                <a:gd name="T64" fmla="*/ 366 w 448"/>
                <a:gd name="T65" fmla="*/ 185 h 378"/>
                <a:gd name="T66" fmla="*/ 208 w 448"/>
                <a:gd name="T67" fmla="*/ 192 h 378"/>
                <a:gd name="T68" fmla="*/ 227 w 448"/>
                <a:gd name="T69" fmla="*/ 121 h 378"/>
                <a:gd name="T70" fmla="*/ 255 w 448"/>
                <a:gd name="T71" fmla="*/ 85 h 378"/>
                <a:gd name="T72" fmla="*/ 245 w 448"/>
                <a:gd name="T73" fmla="*/ 75 h 378"/>
                <a:gd name="T74" fmla="*/ 235 w 448"/>
                <a:gd name="T75" fmla="*/ 0 h 378"/>
                <a:gd name="T76" fmla="*/ 0 w 448"/>
                <a:gd name="T77" fmla="*/ 3 h 378"/>
                <a:gd name="T78" fmla="*/ 0 w 448"/>
                <a:gd name="T79" fmla="*/ 3 h 378"/>
                <a:gd name="T80" fmla="*/ 0 w 448"/>
                <a:gd name="T81" fmla="*/ 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8" h="378">
                  <a:moveTo>
                    <a:pt x="0" y="3"/>
                  </a:moveTo>
                  <a:lnTo>
                    <a:pt x="6" y="105"/>
                  </a:lnTo>
                  <a:lnTo>
                    <a:pt x="47" y="180"/>
                  </a:lnTo>
                  <a:lnTo>
                    <a:pt x="32" y="238"/>
                  </a:lnTo>
                  <a:lnTo>
                    <a:pt x="34" y="287"/>
                  </a:lnTo>
                  <a:lnTo>
                    <a:pt x="15" y="312"/>
                  </a:lnTo>
                  <a:lnTo>
                    <a:pt x="23" y="320"/>
                  </a:lnTo>
                  <a:lnTo>
                    <a:pt x="82" y="312"/>
                  </a:lnTo>
                  <a:lnTo>
                    <a:pt x="157" y="332"/>
                  </a:lnTo>
                  <a:lnTo>
                    <a:pt x="180" y="313"/>
                  </a:lnTo>
                  <a:lnTo>
                    <a:pt x="252" y="343"/>
                  </a:lnTo>
                  <a:lnTo>
                    <a:pt x="259" y="359"/>
                  </a:lnTo>
                  <a:lnTo>
                    <a:pt x="286" y="371"/>
                  </a:lnTo>
                  <a:lnTo>
                    <a:pt x="299" y="356"/>
                  </a:lnTo>
                  <a:lnTo>
                    <a:pt x="335" y="370"/>
                  </a:lnTo>
                  <a:lnTo>
                    <a:pt x="356" y="359"/>
                  </a:lnTo>
                  <a:lnTo>
                    <a:pt x="352" y="337"/>
                  </a:lnTo>
                  <a:lnTo>
                    <a:pt x="411" y="356"/>
                  </a:lnTo>
                  <a:lnTo>
                    <a:pt x="408" y="378"/>
                  </a:lnTo>
                  <a:lnTo>
                    <a:pt x="448" y="350"/>
                  </a:lnTo>
                  <a:lnTo>
                    <a:pt x="412" y="346"/>
                  </a:lnTo>
                  <a:lnTo>
                    <a:pt x="385" y="318"/>
                  </a:lnTo>
                  <a:lnTo>
                    <a:pt x="419" y="283"/>
                  </a:lnTo>
                  <a:lnTo>
                    <a:pt x="419" y="263"/>
                  </a:lnTo>
                  <a:lnTo>
                    <a:pt x="382" y="293"/>
                  </a:lnTo>
                  <a:lnTo>
                    <a:pt x="365" y="283"/>
                  </a:lnTo>
                  <a:lnTo>
                    <a:pt x="380" y="265"/>
                  </a:lnTo>
                  <a:lnTo>
                    <a:pt x="339" y="278"/>
                  </a:lnTo>
                  <a:lnTo>
                    <a:pt x="313" y="267"/>
                  </a:lnTo>
                  <a:lnTo>
                    <a:pt x="320" y="249"/>
                  </a:lnTo>
                  <a:lnTo>
                    <a:pt x="389" y="263"/>
                  </a:lnTo>
                  <a:lnTo>
                    <a:pt x="362" y="218"/>
                  </a:lnTo>
                  <a:lnTo>
                    <a:pt x="366" y="185"/>
                  </a:lnTo>
                  <a:lnTo>
                    <a:pt x="208" y="192"/>
                  </a:lnTo>
                  <a:lnTo>
                    <a:pt x="227" y="121"/>
                  </a:lnTo>
                  <a:lnTo>
                    <a:pt x="255" y="85"/>
                  </a:lnTo>
                  <a:lnTo>
                    <a:pt x="245" y="75"/>
                  </a:lnTo>
                  <a:lnTo>
                    <a:pt x="235" y="0"/>
                  </a:lnTo>
                  <a:lnTo>
                    <a:pt x="0" y="3"/>
                  </a:lnTo>
                  <a:lnTo>
                    <a:pt x="0" y="3"/>
                  </a:lnTo>
                  <a:lnTo>
                    <a:pt x="0" y="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0" name="Freeform 34"/>
            <p:cNvSpPr>
              <a:spLocks/>
            </p:cNvSpPr>
            <p:nvPr/>
          </p:nvSpPr>
          <p:spPr bwMode="auto">
            <a:xfrm>
              <a:off x="4517" y="850"/>
              <a:ext cx="104" cy="47"/>
            </a:xfrm>
            <a:custGeom>
              <a:avLst/>
              <a:gdLst>
                <a:gd name="T0" fmla="*/ 161 w 445"/>
                <a:gd name="T1" fmla="*/ 145 h 222"/>
                <a:gd name="T2" fmla="*/ 168 w 445"/>
                <a:gd name="T3" fmla="*/ 159 h 222"/>
                <a:gd name="T4" fmla="*/ 182 w 445"/>
                <a:gd name="T5" fmla="*/ 163 h 222"/>
                <a:gd name="T6" fmla="*/ 204 w 445"/>
                <a:gd name="T7" fmla="*/ 222 h 222"/>
                <a:gd name="T8" fmla="*/ 244 w 445"/>
                <a:gd name="T9" fmla="*/ 141 h 222"/>
                <a:gd name="T10" fmla="*/ 264 w 445"/>
                <a:gd name="T11" fmla="*/ 144 h 222"/>
                <a:gd name="T12" fmla="*/ 288 w 445"/>
                <a:gd name="T13" fmla="*/ 132 h 222"/>
                <a:gd name="T14" fmla="*/ 332 w 445"/>
                <a:gd name="T15" fmla="*/ 132 h 222"/>
                <a:gd name="T16" fmla="*/ 347 w 445"/>
                <a:gd name="T17" fmla="*/ 113 h 222"/>
                <a:gd name="T18" fmla="*/ 430 w 445"/>
                <a:gd name="T19" fmla="*/ 116 h 222"/>
                <a:gd name="T20" fmla="*/ 445 w 445"/>
                <a:gd name="T21" fmla="*/ 103 h 222"/>
                <a:gd name="T22" fmla="*/ 419 w 445"/>
                <a:gd name="T23" fmla="*/ 72 h 222"/>
                <a:gd name="T24" fmla="*/ 367 w 445"/>
                <a:gd name="T25" fmla="*/ 73 h 222"/>
                <a:gd name="T26" fmla="*/ 328 w 445"/>
                <a:gd name="T27" fmla="*/ 68 h 222"/>
                <a:gd name="T28" fmla="*/ 276 w 445"/>
                <a:gd name="T29" fmla="*/ 68 h 222"/>
                <a:gd name="T30" fmla="*/ 259 w 445"/>
                <a:gd name="T31" fmla="*/ 94 h 222"/>
                <a:gd name="T32" fmla="*/ 233 w 445"/>
                <a:gd name="T33" fmla="*/ 79 h 222"/>
                <a:gd name="T34" fmla="*/ 206 w 445"/>
                <a:gd name="T35" fmla="*/ 82 h 222"/>
                <a:gd name="T36" fmla="*/ 195 w 445"/>
                <a:gd name="T37" fmla="*/ 54 h 222"/>
                <a:gd name="T38" fmla="*/ 138 w 445"/>
                <a:gd name="T39" fmla="*/ 50 h 222"/>
                <a:gd name="T40" fmla="*/ 131 w 445"/>
                <a:gd name="T41" fmla="*/ 39 h 222"/>
                <a:gd name="T42" fmla="*/ 157 w 445"/>
                <a:gd name="T43" fmla="*/ 12 h 222"/>
                <a:gd name="T44" fmla="*/ 177 w 445"/>
                <a:gd name="T45" fmla="*/ 10 h 222"/>
                <a:gd name="T46" fmla="*/ 157 w 445"/>
                <a:gd name="T47" fmla="*/ 0 h 222"/>
                <a:gd name="T48" fmla="*/ 124 w 445"/>
                <a:gd name="T49" fmla="*/ 8 h 222"/>
                <a:gd name="T50" fmla="*/ 70 w 445"/>
                <a:gd name="T51" fmla="*/ 63 h 222"/>
                <a:gd name="T52" fmla="*/ 42 w 445"/>
                <a:gd name="T53" fmla="*/ 68 h 222"/>
                <a:gd name="T54" fmla="*/ 0 w 445"/>
                <a:gd name="T55" fmla="*/ 95 h 222"/>
                <a:gd name="T56" fmla="*/ 161 w 445"/>
                <a:gd name="T57" fmla="*/ 145 h 222"/>
                <a:gd name="T58" fmla="*/ 161 w 445"/>
                <a:gd name="T59" fmla="*/ 14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5" h="222">
                  <a:moveTo>
                    <a:pt x="161" y="145"/>
                  </a:moveTo>
                  <a:lnTo>
                    <a:pt x="168" y="159"/>
                  </a:lnTo>
                  <a:lnTo>
                    <a:pt x="182" y="163"/>
                  </a:lnTo>
                  <a:lnTo>
                    <a:pt x="204" y="222"/>
                  </a:lnTo>
                  <a:lnTo>
                    <a:pt x="244" y="141"/>
                  </a:lnTo>
                  <a:lnTo>
                    <a:pt x="264" y="144"/>
                  </a:lnTo>
                  <a:lnTo>
                    <a:pt x="288" y="132"/>
                  </a:lnTo>
                  <a:lnTo>
                    <a:pt x="332" y="132"/>
                  </a:lnTo>
                  <a:lnTo>
                    <a:pt x="347" y="113"/>
                  </a:lnTo>
                  <a:lnTo>
                    <a:pt x="430" y="116"/>
                  </a:lnTo>
                  <a:lnTo>
                    <a:pt x="445" y="103"/>
                  </a:lnTo>
                  <a:lnTo>
                    <a:pt x="419" y="72"/>
                  </a:lnTo>
                  <a:lnTo>
                    <a:pt x="367" y="73"/>
                  </a:lnTo>
                  <a:lnTo>
                    <a:pt x="328" y="68"/>
                  </a:lnTo>
                  <a:lnTo>
                    <a:pt x="276" y="68"/>
                  </a:lnTo>
                  <a:lnTo>
                    <a:pt x="259" y="94"/>
                  </a:lnTo>
                  <a:lnTo>
                    <a:pt x="233" y="79"/>
                  </a:lnTo>
                  <a:lnTo>
                    <a:pt x="206" y="82"/>
                  </a:lnTo>
                  <a:lnTo>
                    <a:pt x="195" y="54"/>
                  </a:lnTo>
                  <a:lnTo>
                    <a:pt x="138" y="50"/>
                  </a:lnTo>
                  <a:lnTo>
                    <a:pt x="131" y="39"/>
                  </a:lnTo>
                  <a:lnTo>
                    <a:pt x="157" y="12"/>
                  </a:lnTo>
                  <a:lnTo>
                    <a:pt x="177" y="10"/>
                  </a:lnTo>
                  <a:lnTo>
                    <a:pt x="157" y="0"/>
                  </a:lnTo>
                  <a:lnTo>
                    <a:pt x="124" y="8"/>
                  </a:lnTo>
                  <a:lnTo>
                    <a:pt x="70" y="63"/>
                  </a:lnTo>
                  <a:lnTo>
                    <a:pt x="42" y="68"/>
                  </a:lnTo>
                  <a:lnTo>
                    <a:pt x="0" y="95"/>
                  </a:lnTo>
                  <a:lnTo>
                    <a:pt x="161" y="145"/>
                  </a:lnTo>
                  <a:lnTo>
                    <a:pt x="161" y="14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1" name="Freeform 35"/>
            <p:cNvSpPr>
              <a:spLocks/>
            </p:cNvSpPr>
            <p:nvPr/>
          </p:nvSpPr>
          <p:spPr bwMode="auto">
            <a:xfrm>
              <a:off x="4585" y="879"/>
              <a:ext cx="70" cy="84"/>
            </a:xfrm>
            <a:custGeom>
              <a:avLst/>
              <a:gdLst>
                <a:gd name="T0" fmla="*/ 34 w 301"/>
                <a:gd name="T1" fmla="*/ 332 h 400"/>
                <a:gd name="T2" fmla="*/ 29 w 301"/>
                <a:gd name="T3" fmla="*/ 265 h 400"/>
                <a:gd name="T4" fmla="*/ 5 w 301"/>
                <a:gd name="T5" fmla="*/ 215 h 400"/>
                <a:gd name="T6" fmla="*/ 15 w 301"/>
                <a:gd name="T7" fmla="*/ 114 h 400"/>
                <a:gd name="T8" fmla="*/ 59 w 301"/>
                <a:gd name="T9" fmla="*/ 60 h 400"/>
                <a:gd name="T10" fmla="*/ 56 w 301"/>
                <a:gd name="T11" fmla="*/ 101 h 400"/>
                <a:gd name="T12" fmla="*/ 70 w 301"/>
                <a:gd name="T13" fmla="*/ 91 h 400"/>
                <a:gd name="T14" fmla="*/ 70 w 301"/>
                <a:gd name="T15" fmla="*/ 60 h 400"/>
                <a:gd name="T16" fmla="*/ 86 w 301"/>
                <a:gd name="T17" fmla="*/ 41 h 400"/>
                <a:gd name="T18" fmla="*/ 92 w 301"/>
                <a:gd name="T19" fmla="*/ 4 h 400"/>
                <a:gd name="T20" fmla="*/ 107 w 301"/>
                <a:gd name="T21" fmla="*/ 0 h 400"/>
                <a:gd name="T22" fmla="*/ 198 w 301"/>
                <a:gd name="T23" fmla="*/ 32 h 400"/>
                <a:gd name="T24" fmla="*/ 206 w 301"/>
                <a:gd name="T25" fmla="*/ 57 h 400"/>
                <a:gd name="T26" fmla="*/ 218 w 301"/>
                <a:gd name="T27" fmla="*/ 82 h 400"/>
                <a:gd name="T28" fmla="*/ 221 w 301"/>
                <a:gd name="T29" fmla="*/ 125 h 400"/>
                <a:gd name="T30" fmla="*/ 189 w 301"/>
                <a:gd name="T31" fmla="*/ 162 h 400"/>
                <a:gd name="T32" fmla="*/ 188 w 301"/>
                <a:gd name="T33" fmla="*/ 192 h 400"/>
                <a:gd name="T34" fmla="*/ 206 w 301"/>
                <a:gd name="T35" fmla="*/ 201 h 400"/>
                <a:gd name="T36" fmla="*/ 230 w 301"/>
                <a:gd name="T37" fmla="*/ 162 h 400"/>
                <a:gd name="T38" fmla="*/ 255 w 301"/>
                <a:gd name="T39" fmla="*/ 148 h 400"/>
                <a:gd name="T40" fmla="*/ 271 w 301"/>
                <a:gd name="T41" fmla="*/ 157 h 400"/>
                <a:gd name="T42" fmla="*/ 301 w 301"/>
                <a:gd name="T43" fmla="*/ 245 h 400"/>
                <a:gd name="T44" fmla="*/ 280 w 301"/>
                <a:gd name="T45" fmla="*/ 283 h 400"/>
                <a:gd name="T46" fmla="*/ 275 w 301"/>
                <a:gd name="T47" fmla="*/ 309 h 400"/>
                <a:gd name="T48" fmla="*/ 263 w 301"/>
                <a:gd name="T49" fmla="*/ 318 h 400"/>
                <a:gd name="T50" fmla="*/ 261 w 301"/>
                <a:gd name="T51" fmla="*/ 343 h 400"/>
                <a:gd name="T52" fmla="*/ 247 w 301"/>
                <a:gd name="T53" fmla="*/ 374 h 400"/>
                <a:gd name="T54" fmla="*/ 147 w 301"/>
                <a:gd name="T55" fmla="*/ 389 h 400"/>
                <a:gd name="T56" fmla="*/ 145 w 301"/>
                <a:gd name="T57" fmla="*/ 384 h 400"/>
                <a:gd name="T58" fmla="*/ 0 w 301"/>
                <a:gd name="T59" fmla="*/ 400 h 400"/>
                <a:gd name="T60" fmla="*/ 34 w 301"/>
                <a:gd name="T61" fmla="*/ 332 h 400"/>
                <a:gd name="T62" fmla="*/ 34 w 301"/>
                <a:gd name="T63" fmla="*/ 33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1" h="400">
                  <a:moveTo>
                    <a:pt x="34" y="332"/>
                  </a:moveTo>
                  <a:lnTo>
                    <a:pt x="29" y="265"/>
                  </a:lnTo>
                  <a:lnTo>
                    <a:pt x="5" y="215"/>
                  </a:lnTo>
                  <a:lnTo>
                    <a:pt x="15" y="114"/>
                  </a:lnTo>
                  <a:lnTo>
                    <a:pt x="59" y="60"/>
                  </a:lnTo>
                  <a:lnTo>
                    <a:pt x="56" y="101"/>
                  </a:lnTo>
                  <a:lnTo>
                    <a:pt x="70" y="91"/>
                  </a:lnTo>
                  <a:lnTo>
                    <a:pt x="70" y="60"/>
                  </a:lnTo>
                  <a:lnTo>
                    <a:pt x="86" y="41"/>
                  </a:lnTo>
                  <a:lnTo>
                    <a:pt x="92" y="4"/>
                  </a:lnTo>
                  <a:lnTo>
                    <a:pt x="107" y="0"/>
                  </a:lnTo>
                  <a:lnTo>
                    <a:pt x="198" y="32"/>
                  </a:lnTo>
                  <a:lnTo>
                    <a:pt x="206" y="57"/>
                  </a:lnTo>
                  <a:lnTo>
                    <a:pt x="218" y="82"/>
                  </a:lnTo>
                  <a:lnTo>
                    <a:pt x="221" y="125"/>
                  </a:lnTo>
                  <a:lnTo>
                    <a:pt x="189" y="162"/>
                  </a:lnTo>
                  <a:lnTo>
                    <a:pt x="188" y="192"/>
                  </a:lnTo>
                  <a:lnTo>
                    <a:pt x="206" y="201"/>
                  </a:lnTo>
                  <a:lnTo>
                    <a:pt x="230" y="162"/>
                  </a:lnTo>
                  <a:lnTo>
                    <a:pt x="255" y="148"/>
                  </a:lnTo>
                  <a:lnTo>
                    <a:pt x="271" y="157"/>
                  </a:lnTo>
                  <a:lnTo>
                    <a:pt x="301" y="245"/>
                  </a:lnTo>
                  <a:lnTo>
                    <a:pt x="280" y="283"/>
                  </a:lnTo>
                  <a:lnTo>
                    <a:pt x="275" y="309"/>
                  </a:lnTo>
                  <a:lnTo>
                    <a:pt x="263" y="318"/>
                  </a:lnTo>
                  <a:lnTo>
                    <a:pt x="261" y="343"/>
                  </a:lnTo>
                  <a:lnTo>
                    <a:pt x="247" y="374"/>
                  </a:lnTo>
                  <a:lnTo>
                    <a:pt x="147" y="389"/>
                  </a:lnTo>
                  <a:lnTo>
                    <a:pt x="145" y="384"/>
                  </a:lnTo>
                  <a:lnTo>
                    <a:pt x="0" y="400"/>
                  </a:lnTo>
                  <a:lnTo>
                    <a:pt x="34" y="332"/>
                  </a:lnTo>
                  <a:lnTo>
                    <a:pt x="34" y="33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2" name="Freeform 36"/>
            <p:cNvSpPr>
              <a:spLocks/>
            </p:cNvSpPr>
            <p:nvPr/>
          </p:nvSpPr>
          <p:spPr bwMode="auto">
            <a:xfrm>
              <a:off x="4478" y="863"/>
              <a:ext cx="97" cy="89"/>
            </a:xfrm>
            <a:custGeom>
              <a:avLst/>
              <a:gdLst>
                <a:gd name="T0" fmla="*/ 11 w 415"/>
                <a:gd name="T1" fmla="*/ 161 h 423"/>
                <a:gd name="T2" fmla="*/ 10 w 415"/>
                <a:gd name="T3" fmla="*/ 212 h 423"/>
                <a:gd name="T4" fmla="*/ 60 w 415"/>
                <a:gd name="T5" fmla="*/ 243 h 423"/>
                <a:gd name="T6" fmla="*/ 80 w 415"/>
                <a:gd name="T7" fmla="*/ 265 h 423"/>
                <a:gd name="T8" fmla="*/ 120 w 415"/>
                <a:gd name="T9" fmla="*/ 295 h 423"/>
                <a:gd name="T10" fmla="*/ 127 w 415"/>
                <a:gd name="T11" fmla="*/ 329 h 423"/>
                <a:gd name="T12" fmla="*/ 133 w 415"/>
                <a:gd name="T13" fmla="*/ 378 h 423"/>
                <a:gd name="T14" fmla="*/ 173 w 415"/>
                <a:gd name="T15" fmla="*/ 423 h 423"/>
                <a:gd name="T16" fmla="*/ 378 w 415"/>
                <a:gd name="T17" fmla="*/ 411 h 423"/>
                <a:gd name="T18" fmla="*/ 366 w 415"/>
                <a:gd name="T19" fmla="*/ 345 h 423"/>
                <a:gd name="T20" fmla="*/ 385 w 415"/>
                <a:gd name="T21" fmla="*/ 246 h 423"/>
                <a:gd name="T22" fmla="*/ 383 w 415"/>
                <a:gd name="T23" fmla="*/ 219 h 423"/>
                <a:gd name="T24" fmla="*/ 415 w 415"/>
                <a:gd name="T25" fmla="*/ 142 h 423"/>
                <a:gd name="T26" fmla="*/ 407 w 415"/>
                <a:gd name="T27" fmla="*/ 139 h 423"/>
                <a:gd name="T28" fmla="*/ 388 w 415"/>
                <a:gd name="T29" fmla="*/ 184 h 423"/>
                <a:gd name="T30" fmla="*/ 371 w 415"/>
                <a:gd name="T31" fmla="*/ 186 h 423"/>
                <a:gd name="T32" fmla="*/ 363 w 415"/>
                <a:gd name="T33" fmla="*/ 205 h 423"/>
                <a:gd name="T34" fmla="*/ 347 w 415"/>
                <a:gd name="T35" fmla="*/ 218 h 423"/>
                <a:gd name="T36" fmla="*/ 359 w 415"/>
                <a:gd name="T37" fmla="*/ 177 h 423"/>
                <a:gd name="T38" fmla="*/ 371 w 415"/>
                <a:gd name="T39" fmla="*/ 161 h 423"/>
                <a:gd name="T40" fmla="*/ 349 w 415"/>
                <a:gd name="T41" fmla="*/ 102 h 423"/>
                <a:gd name="T42" fmla="*/ 335 w 415"/>
                <a:gd name="T43" fmla="*/ 98 h 423"/>
                <a:gd name="T44" fmla="*/ 328 w 415"/>
                <a:gd name="T45" fmla="*/ 84 h 423"/>
                <a:gd name="T46" fmla="*/ 167 w 415"/>
                <a:gd name="T47" fmla="*/ 34 h 423"/>
                <a:gd name="T48" fmla="*/ 148 w 415"/>
                <a:gd name="T49" fmla="*/ 25 h 423"/>
                <a:gd name="T50" fmla="*/ 136 w 415"/>
                <a:gd name="T51" fmla="*/ 34 h 423"/>
                <a:gd name="T52" fmla="*/ 132 w 415"/>
                <a:gd name="T53" fmla="*/ 31 h 423"/>
                <a:gd name="T54" fmla="*/ 139 w 415"/>
                <a:gd name="T55" fmla="*/ 14 h 423"/>
                <a:gd name="T56" fmla="*/ 143 w 415"/>
                <a:gd name="T57" fmla="*/ 3 h 423"/>
                <a:gd name="T58" fmla="*/ 137 w 415"/>
                <a:gd name="T59" fmla="*/ 0 h 423"/>
                <a:gd name="T60" fmla="*/ 72 w 415"/>
                <a:gd name="T61" fmla="*/ 27 h 423"/>
                <a:gd name="T62" fmla="*/ 64 w 415"/>
                <a:gd name="T63" fmla="*/ 27 h 423"/>
                <a:gd name="T64" fmla="*/ 52 w 415"/>
                <a:gd name="T65" fmla="*/ 22 h 423"/>
                <a:gd name="T66" fmla="*/ 40 w 415"/>
                <a:gd name="T67" fmla="*/ 30 h 423"/>
                <a:gd name="T68" fmla="*/ 42 w 415"/>
                <a:gd name="T69" fmla="*/ 79 h 423"/>
                <a:gd name="T70" fmla="*/ 0 w 415"/>
                <a:gd name="T71" fmla="*/ 128 h 423"/>
                <a:gd name="T72" fmla="*/ 11 w 415"/>
                <a:gd name="T73" fmla="*/ 161 h 423"/>
                <a:gd name="T74" fmla="*/ 11 w 415"/>
                <a:gd name="T75" fmla="*/ 16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5" h="423">
                  <a:moveTo>
                    <a:pt x="11" y="161"/>
                  </a:moveTo>
                  <a:lnTo>
                    <a:pt x="10" y="212"/>
                  </a:lnTo>
                  <a:lnTo>
                    <a:pt x="60" y="243"/>
                  </a:lnTo>
                  <a:lnTo>
                    <a:pt x="80" y="265"/>
                  </a:lnTo>
                  <a:lnTo>
                    <a:pt x="120" y="295"/>
                  </a:lnTo>
                  <a:lnTo>
                    <a:pt x="127" y="329"/>
                  </a:lnTo>
                  <a:lnTo>
                    <a:pt x="133" y="378"/>
                  </a:lnTo>
                  <a:lnTo>
                    <a:pt x="173" y="423"/>
                  </a:lnTo>
                  <a:lnTo>
                    <a:pt x="378" y="411"/>
                  </a:lnTo>
                  <a:lnTo>
                    <a:pt x="366" y="345"/>
                  </a:lnTo>
                  <a:lnTo>
                    <a:pt x="385" y="246"/>
                  </a:lnTo>
                  <a:lnTo>
                    <a:pt x="383" y="219"/>
                  </a:lnTo>
                  <a:lnTo>
                    <a:pt x="415" y="142"/>
                  </a:lnTo>
                  <a:lnTo>
                    <a:pt x="407" y="139"/>
                  </a:lnTo>
                  <a:lnTo>
                    <a:pt x="388" y="184"/>
                  </a:lnTo>
                  <a:lnTo>
                    <a:pt x="371" y="186"/>
                  </a:lnTo>
                  <a:lnTo>
                    <a:pt x="363" y="205"/>
                  </a:lnTo>
                  <a:lnTo>
                    <a:pt x="347" y="218"/>
                  </a:lnTo>
                  <a:lnTo>
                    <a:pt x="359" y="177"/>
                  </a:lnTo>
                  <a:lnTo>
                    <a:pt x="371" y="161"/>
                  </a:lnTo>
                  <a:lnTo>
                    <a:pt x="349" y="102"/>
                  </a:lnTo>
                  <a:lnTo>
                    <a:pt x="335" y="98"/>
                  </a:lnTo>
                  <a:lnTo>
                    <a:pt x="328" y="84"/>
                  </a:lnTo>
                  <a:lnTo>
                    <a:pt x="167" y="34"/>
                  </a:lnTo>
                  <a:lnTo>
                    <a:pt x="148" y="25"/>
                  </a:lnTo>
                  <a:lnTo>
                    <a:pt x="136" y="34"/>
                  </a:lnTo>
                  <a:lnTo>
                    <a:pt x="132" y="31"/>
                  </a:lnTo>
                  <a:lnTo>
                    <a:pt x="139" y="14"/>
                  </a:lnTo>
                  <a:lnTo>
                    <a:pt x="143" y="3"/>
                  </a:lnTo>
                  <a:lnTo>
                    <a:pt x="137" y="0"/>
                  </a:lnTo>
                  <a:lnTo>
                    <a:pt x="72" y="27"/>
                  </a:lnTo>
                  <a:lnTo>
                    <a:pt x="64" y="27"/>
                  </a:lnTo>
                  <a:lnTo>
                    <a:pt x="52" y="22"/>
                  </a:lnTo>
                  <a:lnTo>
                    <a:pt x="40" y="30"/>
                  </a:lnTo>
                  <a:lnTo>
                    <a:pt x="42" y="79"/>
                  </a:lnTo>
                  <a:lnTo>
                    <a:pt x="0" y="128"/>
                  </a:lnTo>
                  <a:lnTo>
                    <a:pt x="11" y="161"/>
                  </a:lnTo>
                  <a:lnTo>
                    <a:pt x="11" y="16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3" name="Freeform 37"/>
            <p:cNvSpPr>
              <a:spLocks/>
            </p:cNvSpPr>
            <p:nvPr/>
          </p:nvSpPr>
          <p:spPr bwMode="auto">
            <a:xfrm>
              <a:off x="4506" y="949"/>
              <a:ext cx="72" cy="113"/>
            </a:xfrm>
            <a:custGeom>
              <a:avLst/>
              <a:gdLst>
                <a:gd name="T0" fmla="*/ 6 w 306"/>
                <a:gd name="T1" fmla="*/ 220 h 538"/>
                <a:gd name="T2" fmla="*/ 37 w 306"/>
                <a:gd name="T3" fmla="*/ 152 h 538"/>
                <a:gd name="T4" fmla="*/ 27 w 306"/>
                <a:gd name="T5" fmla="*/ 126 h 538"/>
                <a:gd name="T6" fmla="*/ 79 w 306"/>
                <a:gd name="T7" fmla="*/ 85 h 538"/>
                <a:gd name="T8" fmla="*/ 90 w 306"/>
                <a:gd name="T9" fmla="*/ 55 h 538"/>
                <a:gd name="T10" fmla="*/ 52 w 306"/>
                <a:gd name="T11" fmla="*/ 12 h 538"/>
                <a:gd name="T12" fmla="*/ 257 w 306"/>
                <a:gd name="T13" fmla="*/ 0 h 538"/>
                <a:gd name="T14" fmla="*/ 261 w 306"/>
                <a:gd name="T15" fmla="*/ 31 h 538"/>
                <a:gd name="T16" fmla="*/ 283 w 306"/>
                <a:gd name="T17" fmla="*/ 70 h 538"/>
                <a:gd name="T18" fmla="*/ 301 w 306"/>
                <a:gd name="T19" fmla="*/ 276 h 538"/>
                <a:gd name="T20" fmla="*/ 296 w 306"/>
                <a:gd name="T21" fmla="*/ 319 h 538"/>
                <a:gd name="T22" fmla="*/ 306 w 306"/>
                <a:gd name="T23" fmla="*/ 344 h 538"/>
                <a:gd name="T24" fmla="*/ 295 w 306"/>
                <a:gd name="T25" fmla="*/ 390 h 538"/>
                <a:gd name="T26" fmla="*/ 279 w 306"/>
                <a:gd name="T27" fmla="*/ 410 h 538"/>
                <a:gd name="T28" fmla="*/ 271 w 306"/>
                <a:gd name="T29" fmla="*/ 443 h 538"/>
                <a:gd name="T30" fmla="*/ 280 w 306"/>
                <a:gd name="T31" fmla="*/ 455 h 538"/>
                <a:gd name="T32" fmla="*/ 272 w 306"/>
                <a:gd name="T33" fmla="*/ 473 h 538"/>
                <a:gd name="T34" fmla="*/ 276 w 306"/>
                <a:gd name="T35" fmla="*/ 481 h 538"/>
                <a:gd name="T36" fmla="*/ 252 w 306"/>
                <a:gd name="T37" fmla="*/ 490 h 538"/>
                <a:gd name="T38" fmla="*/ 246 w 306"/>
                <a:gd name="T39" fmla="*/ 524 h 538"/>
                <a:gd name="T40" fmla="*/ 211 w 306"/>
                <a:gd name="T41" fmla="*/ 513 h 538"/>
                <a:gd name="T42" fmla="*/ 193 w 306"/>
                <a:gd name="T43" fmla="*/ 538 h 538"/>
                <a:gd name="T44" fmla="*/ 182 w 306"/>
                <a:gd name="T45" fmla="*/ 535 h 538"/>
                <a:gd name="T46" fmla="*/ 170 w 306"/>
                <a:gd name="T47" fmla="*/ 513 h 538"/>
                <a:gd name="T48" fmla="*/ 151 w 306"/>
                <a:gd name="T49" fmla="*/ 460 h 538"/>
                <a:gd name="T50" fmla="*/ 105 w 306"/>
                <a:gd name="T51" fmla="*/ 433 h 538"/>
                <a:gd name="T52" fmla="*/ 95 w 306"/>
                <a:gd name="T53" fmla="*/ 406 h 538"/>
                <a:gd name="T54" fmla="*/ 110 w 306"/>
                <a:gd name="T55" fmla="*/ 364 h 538"/>
                <a:gd name="T56" fmla="*/ 98 w 306"/>
                <a:gd name="T57" fmla="*/ 356 h 538"/>
                <a:gd name="T58" fmla="*/ 68 w 306"/>
                <a:gd name="T59" fmla="*/ 356 h 538"/>
                <a:gd name="T60" fmla="*/ 61 w 306"/>
                <a:gd name="T61" fmla="*/ 330 h 538"/>
                <a:gd name="T62" fmla="*/ 11 w 306"/>
                <a:gd name="T63" fmla="*/ 278 h 538"/>
                <a:gd name="T64" fmla="*/ 0 w 306"/>
                <a:gd name="T65" fmla="*/ 236 h 538"/>
                <a:gd name="T66" fmla="*/ 6 w 306"/>
                <a:gd name="T67" fmla="*/ 220 h 538"/>
                <a:gd name="T68" fmla="*/ 6 w 306"/>
                <a:gd name="T69" fmla="*/ 2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 h="538">
                  <a:moveTo>
                    <a:pt x="6" y="220"/>
                  </a:moveTo>
                  <a:lnTo>
                    <a:pt x="37" y="152"/>
                  </a:lnTo>
                  <a:lnTo>
                    <a:pt x="27" y="126"/>
                  </a:lnTo>
                  <a:lnTo>
                    <a:pt x="79" y="85"/>
                  </a:lnTo>
                  <a:lnTo>
                    <a:pt x="90" y="55"/>
                  </a:lnTo>
                  <a:lnTo>
                    <a:pt x="52" y="12"/>
                  </a:lnTo>
                  <a:lnTo>
                    <a:pt x="257" y="0"/>
                  </a:lnTo>
                  <a:lnTo>
                    <a:pt x="261" y="31"/>
                  </a:lnTo>
                  <a:lnTo>
                    <a:pt x="283" y="70"/>
                  </a:lnTo>
                  <a:lnTo>
                    <a:pt x="301" y="276"/>
                  </a:lnTo>
                  <a:lnTo>
                    <a:pt x="296" y="319"/>
                  </a:lnTo>
                  <a:lnTo>
                    <a:pt x="306" y="344"/>
                  </a:lnTo>
                  <a:lnTo>
                    <a:pt x="295" y="390"/>
                  </a:lnTo>
                  <a:lnTo>
                    <a:pt x="279" y="410"/>
                  </a:lnTo>
                  <a:lnTo>
                    <a:pt x="271" y="443"/>
                  </a:lnTo>
                  <a:lnTo>
                    <a:pt x="280" y="455"/>
                  </a:lnTo>
                  <a:lnTo>
                    <a:pt x="272" y="473"/>
                  </a:lnTo>
                  <a:lnTo>
                    <a:pt x="276" y="481"/>
                  </a:lnTo>
                  <a:lnTo>
                    <a:pt x="252" y="490"/>
                  </a:lnTo>
                  <a:lnTo>
                    <a:pt x="246" y="524"/>
                  </a:lnTo>
                  <a:lnTo>
                    <a:pt x="211" y="513"/>
                  </a:lnTo>
                  <a:lnTo>
                    <a:pt x="193" y="538"/>
                  </a:lnTo>
                  <a:lnTo>
                    <a:pt x="182" y="535"/>
                  </a:lnTo>
                  <a:lnTo>
                    <a:pt x="170" y="513"/>
                  </a:lnTo>
                  <a:lnTo>
                    <a:pt x="151" y="460"/>
                  </a:lnTo>
                  <a:lnTo>
                    <a:pt x="105" y="433"/>
                  </a:lnTo>
                  <a:lnTo>
                    <a:pt x="95" y="406"/>
                  </a:lnTo>
                  <a:lnTo>
                    <a:pt x="110" y="364"/>
                  </a:lnTo>
                  <a:lnTo>
                    <a:pt x="98" y="356"/>
                  </a:lnTo>
                  <a:lnTo>
                    <a:pt x="68" y="356"/>
                  </a:lnTo>
                  <a:lnTo>
                    <a:pt x="61" y="330"/>
                  </a:lnTo>
                  <a:lnTo>
                    <a:pt x="11" y="278"/>
                  </a:lnTo>
                  <a:lnTo>
                    <a:pt x="0" y="236"/>
                  </a:lnTo>
                  <a:lnTo>
                    <a:pt x="6" y="220"/>
                  </a:lnTo>
                  <a:lnTo>
                    <a:pt x="6" y="22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4" name="Freeform 38"/>
            <p:cNvSpPr>
              <a:spLocks/>
            </p:cNvSpPr>
            <p:nvPr/>
          </p:nvSpPr>
          <p:spPr bwMode="auto">
            <a:xfrm>
              <a:off x="4570" y="960"/>
              <a:ext cx="57" cy="84"/>
            </a:xfrm>
            <a:custGeom>
              <a:avLst/>
              <a:gdLst>
                <a:gd name="T0" fmla="*/ 8 w 242"/>
                <a:gd name="T1" fmla="*/ 403 h 403"/>
                <a:gd name="T2" fmla="*/ 15 w 242"/>
                <a:gd name="T3" fmla="*/ 392 h 403"/>
                <a:gd name="T4" fmla="*/ 61 w 242"/>
                <a:gd name="T5" fmla="*/ 390 h 403"/>
                <a:gd name="T6" fmla="*/ 99 w 242"/>
                <a:gd name="T7" fmla="*/ 377 h 403"/>
                <a:gd name="T8" fmla="*/ 136 w 242"/>
                <a:gd name="T9" fmla="*/ 354 h 403"/>
                <a:gd name="T10" fmla="*/ 167 w 242"/>
                <a:gd name="T11" fmla="*/ 353 h 403"/>
                <a:gd name="T12" fmla="*/ 203 w 242"/>
                <a:gd name="T13" fmla="*/ 295 h 403"/>
                <a:gd name="T14" fmla="*/ 214 w 242"/>
                <a:gd name="T15" fmla="*/ 299 h 403"/>
                <a:gd name="T16" fmla="*/ 242 w 242"/>
                <a:gd name="T17" fmla="*/ 278 h 403"/>
                <a:gd name="T18" fmla="*/ 235 w 242"/>
                <a:gd name="T19" fmla="*/ 263 h 403"/>
                <a:gd name="T20" fmla="*/ 237 w 242"/>
                <a:gd name="T21" fmla="*/ 254 h 403"/>
                <a:gd name="T22" fmla="*/ 210 w 242"/>
                <a:gd name="T23" fmla="*/ 5 h 403"/>
                <a:gd name="T24" fmla="*/ 208 w 242"/>
                <a:gd name="T25" fmla="*/ 0 h 403"/>
                <a:gd name="T26" fmla="*/ 63 w 242"/>
                <a:gd name="T27" fmla="*/ 16 h 403"/>
                <a:gd name="T28" fmla="*/ 36 w 242"/>
                <a:gd name="T29" fmla="*/ 29 h 403"/>
                <a:gd name="T30" fmla="*/ 12 w 242"/>
                <a:gd name="T31" fmla="*/ 21 h 403"/>
                <a:gd name="T32" fmla="*/ 30 w 242"/>
                <a:gd name="T33" fmla="*/ 227 h 403"/>
                <a:gd name="T34" fmla="*/ 25 w 242"/>
                <a:gd name="T35" fmla="*/ 270 h 403"/>
                <a:gd name="T36" fmla="*/ 35 w 242"/>
                <a:gd name="T37" fmla="*/ 295 h 403"/>
                <a:gd name="T38" fmla="*/ 24 w 242"/>
                <a:gd name="T39" fmla="*/ 341 h 403"/>
                <a:gd name="T40" fmla="*/ 8 w 242"/>
                <a:gd name="T41" fmla="*/ 361 h 403"/>
                <a:gd name="T42" fmla="*/ 0 w 242"/>
                <a:gd name="T43" fmla="*/ 394 h 403"/>
                <a:gd name="T44" fmla="*/ 8 w 242"/>
                <a:gd name="T45" fmla="*/ 403 h 403"/>
                <a:gd name="T46" fmla="*/ 8 w 242"/>
                <a:gd name="T47"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403">
                  <a:moveTo>
                    <a:pt x="8" y="403"/>
                  </a:moveTo>
                  <a:lnTo>
                    <a:pt x="15" y="392"/>
                  </a:lnTo>
                  <a:lnTo>
                    <a:pt x="61" y="390"/>
                  </a:lnTo>
                  <a:lnTo>
                    <a:pt x="99" y="377"/>
                  </a:lnTo>
                  <a:lnTo>
                    <a:pt x="136" y="354"/>
                  </a:lnTo>
                  <a:lnTo>
                    <a:pt x="167" y="353"/>
                  </a:lnTo>
                  <a:lnTo>
                    <a:pt x="203" y="295"/>
                  </a:lnTo>
                  <a:lnTo>
                    <a:pt x="214" y="299"/>
                  </a:lnTo>
                  <a:lnTo>
                    <a:pt x="242" y="278"/>
                  </a:lnTo>
                  <a:lnTo>
                    <a:pt x="235" y="263"/>
                  </a:lnTo>
                  <a:lnTo>
                    <a:pt x="237" y="254"/>
                  </a:lnTo>
                  <a:lnTo>
                    <a:pt x="210" y="5"/>
                  </a:lnTo>
                  <a:lnTo>
                    <a:pt x="208" y="0"/>
                  </a:lnTo>
                  <a:lnTo>
                    <a:pt x="63" y="16"/>
                  </a:lnTo>
                  <a:lnTo>
                    <a:pt x="36" y="29"/>
                  </a:lnTo>
                  <a:lnTo>
                    <a:pt x="12" y="21"/>
                  </a:lnTo>
                  <a:lnTo>
                    <a:pt x="30" y="227"/>
                  </a:lnTo>
                  <a:lnTo>
                    <a:pt x="25" y="270"/>
                  </a:lnTo>
                  <a:lnTo>
                    <a:pt x="35" y="295"/>
                  </a:lnTo>
                  <a:lnTo>
                    <a:pt x="24" y="341"/>
                  </a:lnTo>
                  <a:lnTo>
                    <a:pt x="8" y="361"/>
                  </a:lnTo>
                  <a:lnTo>
                    <a:pt x="0" y="394"/>
                  </a:lnTo>
                  <a:lnTo>
                    <a:pt x="8" y="403"/>
                  </a:lnTo>
                  <a:lnTo>
                    <a:pt x="8" y="40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5" name="Freeform 39"/>
            <p:cNvSpPr>
              <a:spLocks/>
            </p:cNvSpPr>
            <p:nvPr/>
          </p:nvSpPr>
          <p:spPr bwMode="auto">
            <a:xfrm>
              <a:off x="4549" y="1013"/>
              <a:ext cx="132" cy="59"/>
            </a:xfrm>
            <a:custGeom>
              <a:avLst/>
              <a:gdLst>
                <a:gd name="T0" fmla="*/ 4 w 566"/>
                <a:gd name="T1" fmla="*/ 268 h 282"/>
                <a:gd name="T2" fmla="*/ 17 w 566"/>
                <a:gd name="T3" fmla="*/ 266 h 282"/>
                <a:gd name="T4" fmla="*/ 21 w 566"/>
                <a:gd name="T5" fmla="*/ 236 h 282"/>
                <a:gd name="T6" fmla="*/ 13 w 566"/>
                <a:gd name="T7" fmla="*/ 235 h 282"/>
                <a:gd name="T8" fmla="*/ 31 w 566"/>
                <a:gd name="T9" fmla="*/ 210 h 282"/>
                <a:gd name="T10" fmla="*/ 66 w 566"/>
                <a:gd name="T11" fmla="*/ 221 h 282"/>
                <a:gd name="T12" fmla="*/ 72 w 566"/>
                <a:gd name="T13" fmla="*/ 187 h 282"/>
                <a:gd name="T14" fmla="*/ 96 w 566"/>
                <a:gd name="T15" fmla="*/ 178 h 282"/>
                <a:gd name="T16" fmla="*/ 92 w 566"/>
                <a:gd name="T17" fmla="*/ 170 h 282"/>
                <a:gd name="T18" fmla="*/ 106 w 566"/>
                <a:gd name="T19" fmla="*/ 138 h 282"/>
                <a:gd name="T20" fmla="*/ 152 w 566"/>
                <a:gd name="T21" fmla="*/ 136 h 282"/>
                <a:gd name="T22" fmla="*/ 190 w 566"/>
                <a:gd name="T23" fmla="*/ 123 h 282"/>
                <a:gd name="T24" fmla="*/ 214 w 566"/>
                <a:gd name="T25" fmla="*/ 107 h 282"/>
                <a:gd name="T26" fmla="*/ 227 w 566"/>
                <a:gd name="T27" fmla="*/ 100 h 282"/>
                <a:gd name="T28" fmla="*/ 258 w 566"/>
                <a:gd name="T29" fmla="*/ 99 h 282"/>
                <a:gd name="T30" fmla="*/ 294 w 566"/>
                <a:gd name="T31" fmla="*/ 41 h 282"/>
                <a:gd name="T32" fmla="*/ 305 w 566"/>
                <a:gd name="T33" fmla="*/ 45 h 282"/>
                <a:gd name="T34" fmla="*/ 333 w 566"/>
                <a:gd name="T35" fmla="*/ 24 h 282"/>
                <a:gd name="T36" fmla="*/ 326 w 566"/>
                <a:gd name="T37" fmla="*/ 9 h 282"/>
                <a:gd name="T38" fmla="*/ 328 w 566"/>
                <a:gd name="T39" fmla="*/ 0 h 282"/>
                <a:gd name="T40" fmla="*/ 353 w 566"/>
                <a:gd name="T41" fmla="*/ 0 h 282"/>
                <a:gd name="T42" fmla="*/ 369 w 566"/>
                <a:gd name="T43" fmla="*/ 5 h 282"/>
                <a:gd name="T44" fmla="*/ 418 w 566"/>
                <a:gd name="T45" fmla="*/ 34 h 282"/>
                <a:gd name="T46" fmla="*/ 454 w 566"/>
                <a:gd name="T47" fmla="*/ 32 h 282"/>
                <a:gd name="T48" fmla="*/ 470 w 566"/>
                <a:gd name="T49" fmla="*/ 22 h 282"/>
                <a:gd name="T50" fmla="*/ 508 w 566"/>
                <a:gd name="T51" fmla="*/ 46 h 282"/>
                <a:gd name="T52" fmla="*/ 521 w 566"/>
                <a:gd name="T53" fmla="*/ 92 h 282"/>
                <a:gd name="T54" fmla="*/ 566 w 566"/>
                <a:gd name="T55" fmla="*/ 125 h 282"/>
                <a:gd name="T56" fmla="*/ 545 w 566"/>
                <a:gd name="T57" fmla="*/ 149 h 282"/>
                <a:gd name="T58" fmla="*/ 505 w 566"/>
                <a:gd name="T59" fmla="*/ 187 h 282"/>
                <a:gd name="T60" fmla="*/ 505 w 566"/>
                <a:gd name="T61" fmla="*/ 195 h 282"/>
                <a:gd name="T62" fmla="*/ 449 w 566"/>
                <a:gd name="T63" fmla="*/ 231 h 282"/>
                <a:gd name="T64" fmla="*/ 137 w 566"/>
                <a:gd name="T65" fmla="*/ 259 h 282"/>
                <a:gd name="T66" fmla="*/ 103 w 566"/>
                <a:gd name="T67" fmla="*/ 258 h 282"/>
                <a:gd name="T68" fmla="*/ 104 w 566"/>
                <a:gd name="T69" fmla="*/ 274 h 282"/>
                <a:gd name="T70" fmla="*/ 0 w 566"/>
                <a:gd name="T71" fmla="*/ 282 h 282"/>
                <a:gd name="T72" fmla="*/ 4 w 566"/>
                <a:gd name="T73" fmla="*/ 268 h 282"/>
                <a:gd name="T74" fmla="*/ 4 w 566"/>
                <a:gd name="T75" fmla="*/ 2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6" h="282">
                  <a:moveTo>
                    <a:pt x="4" y="268"/>
                  </a:moveTo>
                  <a:lnTo>
                    <a:pt x="17" y="266"/>
                  </a:lnTo>
                  <a:lnTo>
                    <a:pt x="21" y="236"/>
                  </a:lnTo>
                  <a:lnTo>
                    <a:pt x="13" y="235"/>
                  </a:lnTo>
                  <a:lnTo>
                    <a:pt x="31" y="210"/>
                  </a:lnTo>
                  <a:lnTo>
                    <a:pt x="66" y="221"/>
                  </a:lnTo>
                  <a:lnTo>
                    <a:pt x="72" y="187"/>
                  </a:lnTo>
                  <a:lnTo>
                    <a:pt x="96" y="178"/>
                  </a:lnTo>
                  <a:lnTo>
                    <a:pt x="92" y="170"/>
                  </a:lnTo>
                  <a:lnTo>
                    <a:pt x="106" y="138"/>
                  </a:lnTo>
                  <a:lnTo>
                    <a:pt x="152" y="136"/>
                  </a:lnTo>
                  <a:lnTo>
                    <a:pt x="190" y="123"/>
                  </a:lnTo>
                  <a:lnTo>
                    <a:pt x="214" y="107"/>
                  </a:lnTo>
                  <a:lnTo>
                    <a:pt x="227" y="100"/>
                  </a:lnTo>
                  <a:lnTo>
                    <a:pt x="258" y="99"/>
                  </a:lnTo>
                  <a:lnTo>
                    <a:pt x="294" y="41"/>
                  </a:lnTo>
                  <a:lnTo>
                    <a:pt x="305" y="45"/>
                  </a:lnTo>
                  <a:lnTo>
                    <a:pt x="333" y="24"/>
                  </a:lnTo>
                  <a:lnTo>
                    <a:pt x="326" y="9"/>
                  </a:lnTo>
                  <a:lnTo>
                    <a:pt x="328" y="0"/>
                  </a:lnTo>
                  <a:lnTo>
                    <a:pt x="353" y="0"/>
                  </a:lnTo>
                  <a:lnTo>
                    <a:pt x="369" y="5"/>
                  </a:lnTo>
                  <a:lnTo>
                    <a:pt x="418" y="34"/>
                  </a:lnTo>
                  <a:lnTo>
                    <a:pt x="454" y="32"/>
                  </a:lnTo>
                  <a:lnTo>
                    <a:pt x="470" y="22"/>
                  </a:lnTo>
                  <a:lnTo>
                    <a:pt x="508" y="46"/>
                  </a:lnTo>
                  <a:lnTo>
                    <a:pt x="521" y="92"/>
                  </a:lnTo>
                  <a:lnTo>
                    <a:pt x="566" y="125"/>
                  </a:lnTo>
                  <a:lnTo>
                    <a:pt x="545" y="149"/>
                  </a:lnTo>
                  <a:lnTo>
                    <a:pt x="505" y="187"/>
                  </a:lnTo>
                  <a:lnTo>
                    <a:pt x="505" y="195"/>
                  </a:lnTo>
                  <a:lnTo>
                    <a:pt x="449" y="231"/>
                  </a:lnTo>
                  <a:lnTo>
                    <a:pt x="137" y="259"/>
                  </a:lnTo>
                  <a:lnTo>
                    <a:pt x="103" y="258"/>
                  </a:lnTo>
                  <a:lnTo>
                    <a:pt x="104" y="274"/>
                  </a:lnTo>
                  <a:lnTo>
                    <a:pt x="0" y="282"/>
                  </a:lnTo>
                  <a:lnTo>
                    <a:pt x="4" y="268"/>
                  </a:lnTo>
                  <a:lnTo>
                    <a:pt x="4" y="268"/>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6" name="Freeform 40"/>
            <p:cNvSpPr>
              <a:spLocks/>
            </p:cNvSpPr>
            <p:nvPr/>
          </p:nvSpPr>
          <p:spPr bwMode="auto">
            <a:xfrm>
              <a:off x="4534" y="1057"/>
              <a:ext cx="156" cy="46"/>
            </a:xfrm>
            <a:custGeom>
              <a:avLst/>
              <a:gdLst>
                <a:gd name="T0" fmla="*/ 13 w 666"/>
                <a:gd name="T1" fmla="*/ 181 h 221"/>
                <a:gd name="T2" fmla="*/ 9 w 666"/>
                <a:gd name="T3" fmla="*/ 178 h 221"/>
                <a:gd name="T4" fmla="*/ 28 w 666"/>
                <a:gd name="T5" fmla="*/ 164 h 221"/>
                <a:gd name="T6" fmla="*/ 45 w 666"/>
                <a:gd name="T7" fmla="*/ 130 h 221"/>
                <a:gd name="T8" fmla="*/ 40 w 666"/>
                <a:gd name="T9" fmla="*/ 121 h 221"/>
                <a:gd name="T10" fmla="*/ 49 w 666"/>
                <a:gd name="T11" fmla="*/ 105 h 221"/>
                <a:gd name="T12" fmla="*/ 49 w 666"/>
                <a:gd name="T13" fmla="*/ 86 h 221"/>
                <a:gd name="T14" fmla="*/ 62 w 666"/>
                <a:gd name="T15" fmla="*/ 72 h 221"/>
                <a:gd name="T16" fmla="*/ 166 w 666"/>
                <a:gd name="T17" fmla="*/ 64 h 221"/>
                <a:gd name="T18" fmla="*/ 165 w 666"/>
                <a:gd name="T19" fmla="*/ 48 h 221"/>
                <a:gd name="T20" fmla="*/ 199 w 666"/>
                <a:gd name="T21" fmla="*/ 49 h 221"/>
                <a:gd name="T22" fmla="*/ 511 w 666"/>
                <a:gd name="T23" fmla="*/ 21 h 221"/>
                <a:gd name="T24" fmla="*/ 666 w 666"/>
                <a:gd name="T25" fmla="*/ 0 h 221"/>
                <a:gd name="T26" fmla="*/ 639 w 666"/>
                <a:gd name="T27" fmla="*/ 53 h 221"/>
                <a:gd name="T28" fmla="*/ 596 w 666"/>
                <a:gd name="T29" fmla="*/ 63 h 221"/>
                <a:gd name="T30" fmla="*/ 577 w 666"/>
                <a:gd name="T31" fmla="*/ 89 h 221"/>
                <a:gd name="T32" fmla="*/ 501 w 666"/>
                <a:gd name="T33" fmla="*/ 134 h 221"/>
                <a:gd name="T34" fmla="*/ 496 w 666"/>
                <a:gd name="T35" fmla="*/ 150 h 221"/>
                <a:gd name="T36" fmla="*/ 477 w 666"/>
                <a:gd name="T37" fmla="*/ 159 h 221"/>
                <a:gd name="T38" fmla="*/ 477 w 666"/>
                <a:gd name="T39" fmla="*/ 181 h 221"/>
                <a:gd name="T40" fmla="*/ 374 w 666"/>
                <a:gd name="T41" fmla="*/ 192 h 221"/>
                <a:gd name="T42" fmla="*/ 168 w 666"/>
                <a:gd name="T43" fmla="*/ 211 h 221"/>
                <a:gd name="T44" fmla="*/ 0 w 666"/>
                <a:gd name="T45" fmla="*/ 221 h 221"/>
                <a:gd name="T46" fmla="*/ 13 w 666"/>
                <a:gd name="T47" fmla="*/ 181 h 221"/>
                <a:gd name="T48" fmla="*/ 13 w 666"/>
                <a:gd name="T49" fmla="*/ 1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221">
                  <a:moveTo>
                    <a:pt x="13" y="181"/>
                  </a:moveTo>
                  <a:lnTo>
                    <a:pt x="9" y="178"/>
                  </a:lnTo>
                  <a:lnTo>
                    <a:pt x="28" y="164"/>
                  </a:lnTo>
                  <a:lnTo>
                    <a:pt x="45" y="130"/>
                  </a:lnTo>
                  <a:lnTo>
                    <a:pt x="40" y="121"/>
                  </a:lnTo>
                  <a:lnTo>
                    <a:pt x="49" y="105"/>
                  </a:lnTo>
                  <a:lnTo>
                    <a:pt x="49" y="86"/>
                  </a:lnTo>
                  <a:lnTo>
                    <a:pt x="62" y="72"/>
                  </a:lnTo>
                  <a:lnTo>
                    <a:pt x="166" y="64"/>
                  </a:lnTo>
                  <a:lnTo>
                    <a:pt x="165" y="48"/>
                  </a:lnTo>
                  <a:lnTo>
                    <a:pt x="199" y="49"/>
                  </a:lnTo>
                  <a:lnTo>
                    <a:pt x="511" y="21"/>
                  </a:lnTo>
                  <a:lnTo>
                    <a:pt x="666" y="0"/>
                  </a:lnTo>
                  <a:lnTo>
                    <a:pt x="639" y="53"/>
                  </a:lnTo>
                  <a:lnTo>
                    <a:pt x="596" y="63"/>
                  </a:lnTo>
                  <a:lnTo>
                    <a:pt x="577" y="89"/>
                  </a:lnTo>
                  <a:lnTo>
                    <a:pt x="501" y="134"/>
                  </a:lnTo>
                  <a:lnTo>
                    <a:pt x="496" y="150"/>
                  </a:lnTo>
                  <a:lnTo>
                    <a:pt x="477" y="159"/>
                  </a:lnTo>
                  <a:lnTo>
                    <a:pt x="477" y="181"/>
                  </a:lnTo>
                  <a:lnTo>
                    <a:pt x="374" y="192"/>
                  </a:lnTo>
                  <a:lnTo>
                    <a:pt x="168" y="211"/>
                  </a:lnTo>
                  <a:lnTo>
                    <a:pt x="0" y="221"/>
                  </a:lnTo>
                  <a:lnTo>
                    <a:pt x="13" y="181"/>
                  </a:lnTo>
                  <a:lnTo>
                    <a:pt x="13" y="18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7" name="Freeform 41"/>
            <p:cNvSpPr>
              <a:spLocks/>
            </p:cNvSpPr>
            <p:nvPr/>
          </p:nvSpPr>
          <p:spPr bwMode="auto">
            <a:xfrm>
              <a:off x="4513" y="1101"/>
              <a:ext cx="65" cy="98"/>
            </a:xfrm>
            <a:custGeom>
              <a:avLst/>
              <a:gdLst>
                <a:gd name="T0" fmla="*/ 19 w 278"/>
                <a:gd name="T1" fmla="*/ 326 h 468"/>
                <a:gd name="T2" fmla="*/ 47 w 278"/>
                <a:gd name="T3" fmla="*/ 290 h 468"/>
                <a:gd name="T4" fmla="*/ 37 w 278"/>
                <a:gd name="T5" fmla="*/ 280 h 468"/>
                <a:gd name="T6" fmla="*/ 27 w 278"/>
                <a:gd name="T7" fmla="*/ 205 h 468"/>
                <a:gd name="T8" fmla="*/ 22 w 278"/>
                <a:gd name="T9" fmla="*/ 154 h 468"/>
                <a:gd name="T10" fmla="*/ 42 w 278"/>
                <a:gd name="T11" fmla="*/ 97 h 468"/>
                <a:gd name="T12" fmla="*/ 72 w 278"/>
                <a:gd name="T13" fmla="*/ 56 h 468"/>
                <a:gd name="T14" fmla="*/ 70 w 278"/>
                <a:gd name="T15" fmla="*/ 45 h 468"/>
                <a:gd name="T16" fmla="*/ 91 w 278"/>
                <a:gd name="T17" fmla="*/ 10 h 468"/>
                <a:gd name="T18" fmla="*/ 259 w 278"/>
                <a:gd name="T19" fmla="*/ 0 h 468"/>
                <a:gd name="T20" fmla="*/ 267 w 278"/>
                <a:gd name="T21" fmla="*/ 8 h 468"/>
                <a:gd name="T22" fmla="*/ 259 w 278"/>
                <a:gd name="T23" fmla="*/ 299 h 468"/>
                <a:gd name="T24" fmla="*/ 278 w 278"/>
                <a:gd name="T25" fmla="*/ 439 h 468"/>
                <a:gd name="T26" fmla="*/ 271 w 278"/>
                <a:gd name="T27" fmla="*/ 446 h 468"/>
                <a:gd name="T28" fmla="*/ 234 w 278"/>
                <a:gd name="T29" fmla="*/ 438 h 468"/>
                <a:gd name="T30" fmla="*/ 181 w 278"/>
                <a:gd name="T31" fmla="*/ 468 h 468"/>
                <a:gd name="T32" fmla="*/ 154 w 278"/>
                <a:gd name="T33" fmla="*/ 423 h 468"/>
                <a:gd name="T34" fmla="*/ 158 w 278"/>
                <a:gd name="T35" fmla="*/ 390 h 468"/>
                <a:gd name="T36" fmla="*/ 0 w 278"/>
                <a:gd name="T37" fmla="*/ 397 h 468"/>
                <a:gd name="T38" fmla="*/ 19 w 278"/>
                <a:gd name="T39" fmla="*/ 326 h 468"/>
                <a:gd name="T40" fmla="*/ 19 w 278"/>
                <a:gd name="T41" fmla="*/ 32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468">
                  <a:moveTo>
                    <a:pt x="19" y="326"/>
                  </a:moveTo>
                  <a:lnTo>
                    <a:pt x="47" y="290"/>
                  </a:lnTo>
                  <a:lnTo>
                    <a:pt x="37" y="280"/>
                  </a:lnTo>
                  <a:lnTo>
                    <a:pt x="27" y="205"/>
                  </a:lnTo>
                  <a:lnTo>
                    <a:pt x="22" y="154"/>
                  </a:lnTo>
                  <a:lnTo>
                    <a:pt x="42" y="97"/>
                  </a:lnTo>
                  <a:lnTo>
                    <a:pt x="72" y="56"/>
                  </a:lnTo>
                  <a:lnTo>
                    <a:pt x="70" y="45"/>
                  </a:lnTo>
                  <a:lnTo>
                    <a:pt x="91" y="10"/>
                  </a:lnTo>
                  <a:lnTo>
                    <a:pt x="259" y="0"/>
                  </a:lnTo>
                  <a:lnTo>
                    <a:pt x="267" y="8"/>
                  </a:lnTo>
                  <a:lnTo>
                    <a:pt x="259" y="299"/>
                  </a:lnTo>
                  <a:lnTo>
                    <a:pt x="278" y="439"/>
                  </a:lnTo>
                  <a:lnTo>
                    <a:pt x="271" y="446"/>
                  </a:lnTo>
                  <a:lnTo>
                    <a:pt x="234" y="438"/>
                  </a:lnTo>
                  <a:lnTo>
                    <a:pt x="181" y="468"/>
                  </a:lnTo>
                  <a:lnTo>
                    <a:pt x="154" y="423"/>
                  </a:lnTo>
                  <a:lnTo>
                    <a:pt x="158" y="390"/>
                  </a:lnTo>
                  <a:lnTo>
                    <a:pt x="0" y="397"/>
                  </a:lnTo>
                  <a:lnTo>
                    <a:pt x="19" y="326"/>
                  </a:lnTo>
                  <a:lnTo>
                    <a:pt x="19" y="32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8" name="Freeform 42"/>
            <p:cNvSpPr>
              <a:spLocks/>
            </p:cNvSpPr>
            <p:nvPr/>
          </p:nvSpPr>
          <p:spPr bwMode="auto">
            <a:xfrm>
              <a:off x="4573" y="1097"/>
              <a:ext cx="70" cy="99"/>
            </a:xfrm>
            <a:custGeom>
              <a:avLst/>
              <a:gdLst>
                <a:gd name="T0" fmla="*/ 8 w 297"/>
                <a:gd name="T1" fmla="*/ 27 h 473"/>
                <a:gd name="T2" fmla="*/ 0 w 297"/>
                <a:gd name="T3" fmla="*/ 318 h 473"/>
                <a:gd name="T4" fmla="*/ 19 w 297"/>
                <a:gd name="T5" fmla="*/ 458 h 473"/>
                <a:gd name="T6" fmla="*/ 39 w 297"/>
                <a:gd name="T7" fmla="*/ 464 h 473"/>
                <a:gd name="T8" fmla="*/ 57 w 297"/>
                <a:gd name="T9" fmla="*/ 453 h 473"/>
                <a:gd name="T10" fmla="*/ 69 w 297"/>
                <a:gd name="T11" fmla="*/ 464 h 473"/>
                <a:gd name="T12" fmla="*/ 51 w 297"/>
                <a:gd name="T13" fmla="*/ 473 h 473"/>
                <a:gd name="T14" fmla="*/ 93 w 297"/>
                <a:gd name="T15" fmla="*/ 462 h 473"/>
                <a:gd name="T16" fmla="*/ 101 w 297"/>
                <a:gd name="T17" fmla="*/ 449 h 473"/>
                <a:gd name="T18" fmla="*/ 96 w 297"/>
                <a:gd name="T19" fmla="*/ 442 h 473"/>
                <a:gd name="T20" fmla="*/ 99 w 297"/>
                <a:gd name="T21" fmla="*/ 430 h 473"/>
                <a:gd name="T22" fmla="*/ 78 w 297"/>
                <a:gd name="T23" fmla="*/ 412 h 473"/>
                <a:gd name="T24" fmla="*/ 80 w 297"/>
                <a:gd name="T25" fmla="*/ 396 h 473"/>
                <a:gd name="T26" fmla="*/ 297 w 297"/>
                <a:gd name="T27" fmla="*/ 377 h 473"/>
                <a:gd name="T28" fmla="*/ 278 w 297"/>
                <a:gd name="T29" fmla="*/ 303 h 473"/>
                <a:gd name="T30" fmla="*/ 290 w 297"/>
                <a:gd name="T31" fmla="*/ 258 h 473"/>
                <a:gd name="T32" fmla="*/ 262 w 297"/>
                <a:gd name="T33" fmla="*/ 200 h 473"/>
                <a:gd name="T34" fmla="*/ 206 w 297"/>
                <a:gd name="T35" fmla="*/ 0 h 473"/>
                <a:gd name="T36" fmla="*/ 0 w 297"/>
                <a:gd name="T37" fmla="*/ 19 h 473"/>
                <a:gd name="T38" fmla="*/ 8 w 297"/>
                <a:gd name="T39" fmla="*/ 27 h 473"/>
                <a:gd name="T40" fmla="*/ 8 w 297"/>
                <a:gd name="T4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7" h="473">
                  <a:moveTo>
                    <a:pt x="8" y="27"/>
                  </a:moveTo>
                  <a:lnTo>
                    <a:pt x="0" y="318"/>
                  </a:lnTo>
                  <a:lnTo>
                    <a:pt x="19" y="458"/>
                  </a:lnTo>
                  <a:lnTo>
                    <a:pt x="39" y="464"/>
                  </a:lnTo>
                  <a:lnTo>
                    <a:pt x="57" y="453"/>
                  </a:lnTo>
                  <a:lnTo>
                    <a:pt x="69" y="464"/>
                  </a:lnTo>
                  <a:lnTo>
                    <a:pt x="51" y="473"/>
                  </a:lnTo>
                  <a:lnTo>
                    <a:pt x="93" y="462"/>
                  </a:lnTo>
                  <a:lnTo>
                    <a:pt x="101" y="449"/>
                  </a:lnTo>
                  <a:lnTo>
                    <a:pt x="96" y="442"/>
                  </a:lnTo>
                  <a:lnTo>
                    <a:pt x="99" y="430"/>
                  </a:lnTo>
                  <a:lnTo>
                    <a:pt x="78" y="412"/>
                  </a:lnTo>
                  <a:lnTo>
                    <a:pt x="80" y="396"/>
                  </a:lnTo>
                  <a:lnTo>
                    <a:pt x="297" y="377"/>
                  </a:lnTo>
                  <a:lnTo>
                    <a:pt x="278" y="303"/>
                  </a:lnTo>
                  <a:lnTo>
                    <a:pt x="290" y="258"/>
                  </a:lnTo>
                  <a:lnTo>
                    <a:pt x="262" y="200"/>
                  </a:lnTo>
                  <a:lnTo>
                    <a:pt x="206" y="0"/>
                  </a:lnTo>
                  <a:lnTo>
                    <a:pt x="0" y="19"/>
                  </a:lnTo>
                  <a:lnTo>
                    <a:pt x="8" y="27"/>
                  </a:lnTo>
                  <a:lnTo>
                    <a:pt x="8" y="27"/>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79" name="Freeform 43"/>
            <p:cNvSpPr>
              <a:spLocks/>
            </p:cNvSpPr>
            <p:nvPr/>
          </p:nvSpPr>
          <p:spPr bwMode="auto">
            <a:xfrm>
              <a:off x="4622" y="1092"/>
              <a:ext cx="98" cy="90"/>
            </a:xfrm>
            <a:custGeom>
              <a:avLst/>
              <a:gdLst>
                <a:gd name="T0" fmla="*/ 56 w 420"/>
                <a:gd name="T1" fmla="*/ 223 h 429"/>
                <a:gd name="T2" fmla="*/ 84 w 420"/>
                <a:gd name="T3" fmla="*/ 281 h 429"/>
                <a:gd name="T4" fmla="*/ 72 w 420"/>
                <a:gd name="T5" fmla="*/ 326 h 429"/>
                <a:gd name="T6" fmla="*/ 91 w 420"/>
                <a:gd name="T7" fmla="*/ 400 h 429"/>
                <a:gd name="T8" fmla="*/ 106 w 420"/>
                <a:gd name="T9" fmla="*/ 425 h 429"/>
                <a:gd name="T10" fmla="*/ 332 w 420"/>
                <a:gd name="T11" fmla="*/ 412 h 429"/>
                <a:gd name="T12" fmla="*/ 335 w 420"/>
                <a:gd name="T13" fmla="*/ 428 h 429"/>
                <a:gd name="T14" fmla="*/ 348 w 420"/>
                <a:gd name="T15" fmla="*/ 429 h 429"/>
                <a:gd name="T16" fmla="*/ 343 w 420"/>
                <a:gd name="T17" fmla="*/ 394 h 429"/>
                <a:gd name="T18" fmla="*/ 352 w 420"/>
                <a:gd name="T19" fmla="*/ 385 h 429"/>
                <a:gd name="T20" fmla="*/ 385 w 420"/>
                <a:gd name="T21" fmla="*/ 390 h 429"/>
                <a:gd name="T22" fmla="*/ 390 w 420"/>
                <a:gd name="T23" fmla="*/ 366 h 429"/>
                <a:gd name="T24" fmla="*/ 386 w 420"/>
                <a:gd name="T25" fmla="*/ 332 h 429"/>
                <a:gd name="T26" fmla="*/ 400 w 420"/>
                <a:gd name="T27" fmla="*/ 322 h 429"/>
                <a:gd name="T28" fmla="*/ 420 w 420"/>
                <a:gd name="T29" fmla="*/ 257 h 429"/>
                <a:gd name="T30" fmla="*/ 405 w 420"/>
                <a:gd name="T31" fmla="*/ 254 h 429"/>
                <a:gd name="T32" fmla="*/ 351 w 420"/>
                <a:gd name="T33" fmla="*/ 170 h 429"/>
                <a:gd name="T34" fmla="*/ 234 w 420"/>
                <a:gd name="T35" fmla="*/ 64 h 429"/>
                <a:gd name="T36" fmla="*/ 182 w 420"/>
                <a:gd name="T37" fmla="*/ 31 h 429"/>
                <a:gd name="T38" fmla="*/ 199 w 420"/>
                <a:gd name="T39" fmla="*/ 0 h 429"/>
                <a:gd name="T40" fmla="*/ 103 w 420"/>
                <a:gd name="T41" fmla="*/ 12 h 429"/>
                <a:gd name="T42" fmla="*/ 0 w 420"/>
                <a:gd name="T43" fmla="*/ 23 h 429"/>
                <a:gd name="T44" fmla="*/ 56 w 420"/>
                <a:gd name="T45" fmla="*/ 223 h 429"/>
                <a:gd name="T46" fmla="*/ 56 w 420"/>
                <a:gd name="T47" fmla="*/ 22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0" h="429">
                  <a:moveTo>
                    <a:pt x="56" y="223"/>
                  </a:moveTo>
                  <a:lnTo>
                    <a:pt x="84" y="281"/>
                  </a:lnTo>
                  <a:lnTo>
                    <a:pt x="72" y="326"/>
                  </a:lnTo>
                  <a:lnTo>
                    <a:pt x="91" y="400"/>
                  </a:lnTo>
                  <a:lnTo>
                    <a:pt x="106" y="425"/>
                  </a:lnTo>
                  <a:lnTo>
                    <a:pt x="332" y="412"/>
                  </a:lnTo>
                  <a:lnTo>
                    <a:pt x="335" y="428"/>
                  </a:lnTo>
                  <a:lnTo>
                    <a:pt x="348" y="429"/>
                  </a:lnTo>
                  <a:lnTo>
                    <a:pt x="343" y="394"/>
                  </a:lnTo>
                  <a:lnTo>
                    <a:pt x="352" y="385"/>
                  </a:lnTo>
                  <a:lnTo>
                    <a:pt x="385" y="390"/>
                  </a:lnTo>
                  <a:lnTo>
                    <a:pt x="390" y="366"/>
                  </a:lnTo>
                  <a:lnTo>
                    <a:pt x="386" y="332"/>
                  </a:lnTo>
                  <a:lnTo>
                    <a:pt x="400" y="322"/>
                  </a:lnTo>
                  <a:lnTo>
                    <a:pt x="420" y="257"/>
                  </a:lnTo>
                  <a:lnTo>
                    <a:pt x="405" y="254"/>
                  </a:lnTo>
                  <a:lnTo>
                    <a:pt x="351" y="170"/>
                  </a:lnTo>
                  <a:lnTo>
                    <a:pt x="234" y="64"/>
                  </a:lnTo>
                  <a:lnTo>
                    <a:pt x="182" y="31"/>
                  </a:lnTo>
                  <a:lnTo>
                    <a:pt x="199" y="0"/>
                  </a:lnTo>
                  <a:lnTo>
                    <a:pt x="103" y="12"/>
                  </a:lnTo>
                  <a:lnTo>
                    <a:pt x="0" y="23"/>
                  </a:lnTo>
                  <a:lnTo>
                    <a:pt x="56" y="223"/>
                  </a:lnTo>
                  <a:lnTo>
                    <a:pt x="56" y="22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0" name="Freeform 44"/>
            <p:cNvSpPr>
              <a:spLocks/>
            </p:cNvSpPr>
            <p:nvPr/>
          </p:nvSpPr>
          <p:spPr bwMode="auto">
            <a:xfrm>
              <a:off x="4592" y="1173"/>
              <a:ext cx="166" cy="109"/>
            </a:xfrm>
            <a:custGeom>
              <a:avLst/>
              <a:gdLst>
                <a:gd name="T0" fmla="*/ 0 w 710"/>
                <a:gd name="T1" fmla="*/ 50 h 522"/>
                <a:gd name="T2" fmla="*/ 21 w 710"/>
                <a:gd name="T3" fmla="*/ 68 h 522"/>
                <a:gd name="T4" fmla="*/ 18 w 710"/>
                <a:gd name="T5" fmla="*/ 80 h 522"/>
                <a:gd name="T6" fmla="*/ 23 w 710"/>
                <a:gd name="T7" fmla="*/ 87 h 522"/>
                <a:gd name="T8" fmla="*/ 15 w 710"/>
                <a:gd name="T9" fmla="*/ 100 h 522"/>
                <a:gd name="T10" fmla="*/ 98 w 710"/>
                <a:gd name="T11" fmla="*/ 72 h 522"/>
                <a:gd name="T12" fmla="*/ 204 w 710"/>
                <a:gd name="T13" fmla="*/ 138 h 522"/>
                <a:gd name="T14" fmla="*/ 291 w 710"/>
                <a:gd name="T15" fmla="*/ 92 h 522"/>
                <a:gd name="T16" fmla="*/ 342 w 710"/>
                <a:gd name="T17" fmla="*/ 103 h 522"/>
                <a:gd name="T18" fmla="*/ 405 w 710"/>
                <a:gd name="T19" fmla="*/ 165 h 522"/>
                <a:gd name="T20" fmla="*/ 427 w 710"/>
                <a:gd name="T21" fmla="*/ 165 h 522"/>
                <a:gd name="T22" fmla="*/ 449 w 710"/>
                <a:gd name="T23" fmla="*/ 209 h 522"/>
                <a:gd name="T24" fmla="*/ 443 w 710"/>
                <a:gd name="T25" fmla="*/ 292 h 522"/>
                <a:gd name="T26" fmla="*/ 458 w 710"/>
                <a:gd name="T27" fmla="*/ 301 h 522"/>
                <a:gd name="T28" fmla="*/ 461 w 710"/>
                <a:gd name="T29" fmla="*/ 286 h 522"/>
                <a:gd name="T30" fmla="*/ 482 w 710"/>
                <a:gd name="T31" fmla="*/ 286 h 522"/>
                <a:gd name="T32" fmla="*/ 461 w 710"/>
                <a:gd name="T33" fmla="*/ 326 h 522"/>
                <a:gd name="T34" fmla="*/ 516 w 710"/>
                <a:gd name="T35" fmla="*/ 380 h 522"/>
                <a:gd name="T36" fmla="*/ 524 w 710"/>
                <a:gd name="T37" fmla="*/ 364 h 522"/>
                <a:gd name="T38" fmla="*/ 528 w 710"/>
                <a:gd name="T39" fmla="*/ 403 h 522"/>
                <a:gd name="T40" fmla="*/ 545 w 710"/>
                <a:gd name="T41" fmla="*/ 411 h 522"/>
                <a:gd name="T42" fmla="*/ 564 w 710"/>
                <a:gd name="T43" fmla="*/ 458 h 522"/>
                <a:gd name="T44" fmla="*/ 582 w 710"/>
                <a:gd name="T45" fmla="*/ 458 h 522"/>
                <a:gd name="T46" fmla="*/ 624 w 710"/>
                <a:gd name="T47" fmla="*/ 501 h 522"/>
                <a:gd name="T48" fmla="*/ 647 w 710"/>
                <a:gd name="T49" fmla="*/ 504 h 522"/>
                <a:gd name="T50" fmla="*/ 647 w 710"/>
                <a:gd name="T51" fmla="*/ 511 h 522"/>
                <a:gd name="T52" fmla="*/ 631 w 710"/>
                <a:gd name="T53" fmla="*/ 522 h 522"/>
                <a:gd name="T54" fmla="*/ 668 w 710"/>
                <a:gd name="T55" fmla="*/ 517 h 522"/>
                <a:gd name="T56" fmla="*/ 691 w 710"/>
                <a:gd name="T57" fmla="*/ 507 h 522"/>
                <a:gd name="T58" fmla="*/ 703 w 710"/>
                <a:gd name="T59" fmla="*/ 447 h 522"/>
                <a:gd name="T60" fmla="*/ 710 w 710"/>
                <a:gd name="T61" fmla="*/ 450 h 522"/>
                <a:gd name="T62" fmla="*/ 703 w 710"/>
                <a:gd name="T63" fmla="*/ 365 h 522"/>
                <a:gd name="T64" fmla="*/ 695 w 710"/>
                <a:gd name="T65" fmla="*/ 341 h 522"/>
                <a:gd name="T66" fmla="*/ 619 w 710"/>
                <a:gd name="T67" fmla="*/ 218 h 522"/>
                <a:gd name="T68" fmla="*/ 559 w 710"/>
                <a:gd name="T69" fmla="*/ 103 h 522"/>
                <a:gd name="T70" fmla="*/ 522 w 710"/>
                <a:gd name="T71" fmla="*/ 8 h 522"/>
                <a:gd name="T72" fmla="*/ 513 w 710"/>
                <a:gd name="T73" fmla="*/ 5 h 522"/>
                <a:gd name="T74" fmla="*/ 480 w 710"/>
                <a:gd name="T75" fmla="*/ 0 h 522"/>
                <a:gd name="T76" fmla="*/ 471 w 710"/>
                <a:gd name="T77" fmla="*/ 9 h 522"/>
                <a:gd name="T78" fmla="*/ 476 w 710"/>
                <a:gd name="T79" fmla="*/ 44 h 522"/>
                <a:gd name="T80" fmla="*/ 463 w 710"/>
                <a:gd name="T81" fmla="*/ 43 h 522"/>
                <a:gd name="T82" fmla="*/ 460 w 710"/>
                <a:gd name="T83" fmla="*/ 27 h 522"/>
                <a:gd name="T84" fmla="*/ 234 w 710"/>
                <a:gd name="T85" fmla="*/ 40 h 522"/>
                <a:gd name="T86" fmla="*/ 219 w 710"/>
                <a:gd name="T87" fmla="*/ 15 h 522"/>
                <a:gd name="T88" fmla="*/ 2 w 710"/>
                <a:gd name="T89" fmla="*/ 34 h 522"/>
                <a:gd name="T90" fmla="*/ 0 w 710"/>
                <a:gd name="T91" fmla="*/ 50 h 522"/>
                <a:gd name="T92" fmla="*/ 0 w 710"/>
                <a:gd name="T93" fmla="*/ 5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0" h="522">
                  <a:moveTo>
                    <a:pt x="0" y="50"/>
                  </a:moveTo>
                  <a:lnTo>
                    <a:pt x="21" y="68"/>
                  </a:lnTo>
                  <a:lnTo>
                    <a:pt x="18" y="80"/>
                  </a:lnTo>
                  <a:lnTo>
                    <a:pt x="23" y="87"/>
                  </a:lnTo>
                  <a:lnTo>
                    <a:pt x="15" y="100"/>
                  </a:lnTo>
                  <a:lnTo>
                    <a:pt x="98" y="72"/>
                  </a:lnTo>
                  <a:lnTo>
                    <a:pt x="204" y="138"/>
                  </a:lnTo>
                  <a:lnTo>
                    <a:pt x="291" y="92"/>
                  </a:lnTo>
                  <a:lnTo>
                    <a:pt x="342" y="103"/>
                  </a:lnTo>
                  <a:lnTo>
                    <a:pt x="405" y="165"/>
                  </a:lnTo>
                  <a:lnTo>
                    <a:pt x="427" y="165"/>
                  </a:lnTo>
                  <a:lnTo>
                    <a:pt x="449" y="209"/>
                  </a:lnTo>
                  <a:lnTo>
                    <a:pt x="443" y="292"/>
                  </a:lnTo>
                  <a:lnTo>
                    <a:pt x="458" y="301"/>
                  </a:lnTo>
                  <a:lnTo>
                    <a:pt x="461" y="286"/>
                  </a:lnTo>
                  <a:lnTo>
                    <a:pt x="482" y="286"/>
                  </a:lnTo>
                  <a:lnTo>
                    <a:pt x="461" y="326"/>
                  </a:lnTo>
                  <a:lnTo>
                    <a:pt x="516" y="380"/>
                  </a:lnTo>
                  <a:lnTo>
                    <a:pt x="524" y="364"/>
                  </a:lnTo>
                  <a:lnTo>
                    <a:pt x="528" y="403"/>
                  </a:lnTo>
                  <a:lnTo>
                    <a:pt x="545" y="411"/>
                  </a:lnTo>
                  <a:lnTo>
                    <a:pt x="564" y="458"/>
                  </a:lnTo>
                  <a:lnTo>
                    <a:pt x="582" y="458"/>
                  </a:lnTo>
                  <a:lnTo>
                    <a:pt x="624" y="501"/>
                  </a:lnTo>
                  <a:lnTo>
                    <a:pt x="647" y="504"/>
                  </a:lnTo>
                  <a:lnTo>
                    <a:pt x="647" y="511"/>
                  </a:lnTo>
                  <a:lnTo>
                    <a:pt x="631" y="522"/>
                  </a:lnTo>
                  <a:lnTo>
                    <a:pt x="668" y="517"/>
                  </a:lnTo>
                  <a:lnTo>
                    <a:pt x="691" y="507"/>
                  </a:lnTo>
                  <a:lnTo>
                    <a:pt x="703" y="447"/>
                  </a:lnTo>
                  <a:lnTo>
                    <a:pt x="710" y="450"/>
                  </a:lnTo>
                  <a:lnTo>
                    <a:pt x="703" y="365"/>
                  </a:lnTo>
                  <a:lnTo>
                    <a:pt x="695" y="341"/>
                  </a:lnTo>
                  <a:lnTo>
                    <a:pt x="619" y="218"/>
                  </a:lnTo>
                  <a:lnTo>
                    <a:pt x="559" y="103"/>
                  </a:lnTo>
                  <a:lnTo>
                    <a:pt x="522" y="8"/>
                  </a:lnTo>
                  <a:lnTo>
                    <a:pt x="513" y="5"/>
                  </a:lnTo>
                  <a:lnTo>
                    <a:pt x="480" y="0"/>
                  </a:lnTo>
                  <a:lnTo>
                    <a:pt x="471" y="9"/>
                  </a:lnTo>
                  <a:lnTo>
                    <a:pt x="476" y="44"/>
                  </a:lnTo>
                  <a:lnTo>
                    <a:pt x="463" y="43"/>
                  </a:lnTo>
                  <a:lnTo>
                    <a:pt x="460" y="27"/>
                  </a:lnTo>
                  <a:lnTo>
                    <a:pt x="234" y="40"/>
                  </a:lnTo>
                  <a:lnTo>
                    <a:pt x="219" y="15"/>
                  </a:lnTo>
                  <a:lnTo>
                    <a:pt x="2" y="34"/>
                  </a:lnTo>
                  <a:lnTo>
                    <a:pt x="0" y="50"/>
                  </a:lnTo>
                  <a:lnTo>
                    <a:pt x="0" y="5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1" name="Freeform 45"/>
            <p:cNvSpPr>
              <a:spLocks/>
            </p:cNvSpPr>
            <p:nvPr/>
          </p:nvSpPr>
          <p:spPr bwMode="auto">
            <a:xfrm>
              <a:off x="4728" y="1291"/>
              <a:ext cx="9" cy="5"/>
            </a:xfrm>
            <a:custGeom>
              <a:avLst/>
              <a:gdLst>
                <a:gd name="T0" fmla="*/ 0 w 39"/>
                <a:gd name="T1" fmla="*/ 20 h 22"/>
                <a:gd name="T2" fmla="*/ 5 w 39"/>
                <a:gd name="T3" fmla="*/ 11 h 22"/>
                <a:gd name="T4" fmla="*/ 15 w 39"/>
                <a:gd name="T5" fmla="*/ 8 h 22"/>
                <a:gd name="T6" fmla="*/ 33 w 39"/>
                <a:gd name="T7" fmla="*/ 0 h 22"/>
                <a:gd name="T8" fmla="*/ 39 w 39"/>
                <a:gd name="T9" fmla="*/ 7 h 22"/>
                <a:gd name="T10" fmla="*/ 20 w 39"/>
                <a:gd name="T11" fmla="*/ 12 h 22"/>
                <a:gd name="T12" fmla="*/ 13 w 39"/>
                <a:gd name="T13" fmla="*/ 12 h 22"/>
                <a:gd name="T14" fmla="*/ 13 w 39"/>
                <a:gd name="T15" fmla="*/ 22 h 22"/>
                <a:gd name="T16" fmla="*/ 0 w 39"/>
                <a:gd name="T17" fmla="*/ 20 h 22"/>
                <a:gd name="T18" fmla="*/ 0 w 39"/>
                <a:gd name="T19"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2">
                  <a:moveTo>
                    <a:pt x="0" y="20"/>
                  </a:moveTo>
                  <a:lnTo>
                    <a:pt x="5" y="11"/>
                  </a:lnTo>
                  <a:lnTo>
                    <a:pt x="15" y="8"/>
                  </a:lnTo>
                  <a:lnTo>
                    <a:pt x="33" y="0"/>
                  </a:lnTo>
                  <a:lnTo>
                    <a:pt x="39" y="7"/>
                  </a:lnTo>
                  <a:lnTo>
                    <a:pt x="20" y="12"/>
                  </a:lnTo>
                  <a:lnTo>
                    <a:pt x="13" y="12"/>
                  </a:lnTo>
                  <a:lnTo>
                    <a:pt x="13" y="22"/>
                  </a:lnTo>
                  <a:lnTo>
                    <a:pt x="0" y="20"/>
                  </a:lnTo>
                  <a:lnTo>
                    <a:pt x="0" y="2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2" name="Freeform 46"/>
            <p:cNvSpPr>
              <a:spLocks/>
            </p:cNvSpPr>
            <p:nvPr/>
          </p:nvSpPr>
          <p:spPr bwMode="auto">
            <a:xfrm>
              <a:off x="4739" y="1286"/>
              <a:ext cx="12" cy="6"/>
            </a:xfrm>
            <a:custGeom>
              <a:avLst/>
              <a:gdLst>
                <a:gd name="T0" fmla="*/ 4 w 49"/>
                <a:gd name="T1" fmla="*/ 32 h 32"/>
                <a:gd name="T2" fmla="*/ 49 w 49"/>
                <a:gd name="T3" fmla="*/ 0 h 32"/>
                <a:gd name="T4" fmla="*/ 0 w 49"/>
                <a:gd name="T5" fmla="*/ 28 h 32"/>
                <a:gd name="T6" fmla="*/ 4 w 49"/>
                <a:gd name="T7" fmla="*/ 32 h 32"/>
                <a:gd name="T8" fmla="*/ 4 w 49"/>
                <a:gd name="T9" fmla="*/ 32 h 32"/>
              </a:gdLst>
              <a:ahLst/>
              <a:cxnLst>
                <a:cxn ang="0">
                  <a:pos x="T0" y="T1"/>
                </a:cxn>
                <a:cxn ang="0">
                  <a:pos x="T2" y="T3"/>
                </a:cxn>
                <a:cxn ang="0">
                  <a:pos x="T4" y="T5"/>
                </a:cxn>
                <a:cxn ang="0">
                  <a:pos x="T6" y="T7"/>
                </a:cxn>
                <a:cxn ang="0">
                  <a:pos x="T8" y="T9"/>
                </a:cxn>
              </a:cxnLst>
              <a:rect l="0" t="0" r="r" b="b"/>
              <a:pathLst>
                <a:path w="49" h="32">
                  <a:moveTo>
                    <a:pt x="4" y="32"/>
                  </a:moveTo>
                  <a:lnTo>
                    <a:pt x="49" y="0"/>
                  </a:lnTo>
                  <a:lnTo>
                    <a:pt x="0" y="28"/>
                  </a:lnTo>
                  <a:lnTo>
                    <a:pt x="4" y="32"/>
                  </a:lnTo>
                  <a:lnTo>
                    <a:pt x="4" y="3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3" name="Freeform 47"/>
            <p:cNvSpPr>
              <a:spLocks/>
            </p:cNvSpPr>
            <p:nvPr/>
          </p:nvSpPr>
          <p:spPr bwMode="auto">
            <a:xfrm>
              <a:off x="4751" y="1279"/>
              <a:ext cx="3" cy="6"/>
            </a:xfrm>
            <a:custGeom>
              <a:avLst/>
              <a:gdLst>
                <a:gd name="T0" fmla="*/ 4 w 14"/>
                <a:gd name="T1" fmla="*/ 28 h 28"/>
                <a:gd name="T2" fmla="*/ 10 w 14"/>
                <a:gd name="T3" fmla="*/ 20 h 28"/>
                <a:gd name="T4" fmla="*/ 14 w 14"/>
                <a:gd name="T5" fmla="*/ 0 h 28"/>
                <a:gd name="T6" fmla="*/ 7 w 14"/>
                <a:gd name="T7" fmla="*/ 19 h 28"/>
                <a:gd name="T8" fmla="*/ 0 w 14"/>
                <a:gd name="T9" fmla="*/ 25 h 28"/>
                <a:gd name="T10" fmla="*/ 4 w 14"/>
                <a:gd name="T11" fmla="*/ 28 h 28"/>
                <a:gd name="T12" fmla="*/ 4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4" y="28"/>
                  </a:moveTo>
                  <a:lnTo>
                    <a:pt x="10" y="20"/>
                  </a:lnTo>
                  <a:lnTo>
                    <a:pt x="14" y="0"/>
                  </a:lnTo>
                  <a:lnTo>
                    <a:pt x="7" y="19"/>
                  </a:lnTo>
                  <a:lnTo>
                    <a:pt x="0" y="25"/>
                  </a:lnTo>
                  <a:lnTo>
                    <a:pt x="4" y="28"/>
                  </a:lnTo>
                  <a:lnTo>
                    <a:pt x="4" y="28"/>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4" name="Freeform 48"/>
            <p:cNvSpPr>
              <a:spLocks/>
            </p:cNvSpPr>
            <p:nvPr/>
          </p:nvSpPr>
          <p:spPr bwMode="auto">
            <a:xfrm>
              <a:off x="4619" y="947"/>
              <a:ext cx="77" cy="75"/>
            </a:xfrm>
            <a:custGeom>
              <a:avLst/>
              <a:gdLst>
                <a:gd name="T0" fmla="*/ 0 w 328"/>
                <a:gd name="T1" fmla="*/ 65 h 360"/>
                <a:gd name="T2" fmla="*/ 27 w 328"/>
                <a:gd name="T3" fmla="*/ 314 h 360"/>
                <a:gd name="T4" fmla="*/ 68 w 328"/>
                <a:gd name="T5" fmla="*/ 319 h 360"/>
                <a:gd name="T6" fmla="*/ 117 w 328"/>
                <a:gd name="T7" fmla="*/ 348 h 360"/>
                <a:gd name="T8" fmla="*/ 153 w 328"/>
                <a:gd name="T9" fmla="*/ 346 h 360"/>
                <a:gd name="T10" fmla="*/ 169 w 328"/>
                <a:gd name="T11" fmla="*/ 336 h 360"/>
                <a:gd name="T12" fmla="*/ 207 w 328"/>
                <a:gd name="T13" fmla="*/ 360 h 360"/>
                <a:gd name="T14" fmla="*/ 231 w 328"/>
                <a:gd name="T15" fmla="*/ 338 h 360"/>
                <a:gd name="T16" fmla="*/ 235 w 328"/>
                <a:gd name="T17" fmla="*/ 300 h 360"/>
                <a:gd name="T18" fmla="*/ 252 w 328"/>
                <a:gd name="T19" fmla="*/ 307 h 360"/>
                <a:gd name="T20" fmla="*/ 259 w 328"/>
                <a:gd name="T21" fmla="*/ 276 h 360"/>
                <a:gd name="T22" fmla="*/ 314 w 328"/>
                <a:gd name="T23" fmla="*/ 228 h 360"/>
                <a:gd name="T24" fmla="*/ 324 w 328"/>
                <a:gd name="T25" fmla="*/ 149 h 360"/>
                <a:gd name="T26" fmla="*/ 317 w 328"/>
                <a:gd name="T27" fmla="*/ 133 h 360"/>
                <a:gd name="T28" fmla="*/ 328 w 328"/>
                <a:gd name="T29" fmla="*/ 125 h 360"/>
                <a:gd name="T30" fmla="*/ 307 w 328"/>
                <a:gd name="T31" fmla="*/ 0 h 360"/>
                <a:gd name="T32" fmla="*/ 252 w 328"/>
                <a:gd name="T33" fmla="*/ 28 h 360"/>
                <a:gd name="T34" fmla="*/ 223 w 328"/>
                <a:gd name="T35" fmla="*/ 58 h 360"/>
                <a:gd name="T36" fmla="*/ 203 w 328"/>
                <a:gd name="T37" fmla="*/ 60 h 360"/>
                <a:gd name="T38" fmla="*/ 172 w 328"/>
                <a:gd name="T39" fmla="*/ 76 h 360"/>
                <a:gd name="T40" fmla="*/ 100 w 328"/>
                <a:gd name="T41" fmla="*/ 50 h 360"/>
                <a:gd name="T42" fmla="*/ 0 w 328"/>
                <a:gd name="T43" fmla="*/ 65 h 360"/>
                <a:gd name="T44" fmla="*/ 0 w 328"/>
                <a:gd name="T45" fmla="*/ 6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360">
                  <a:moveTo>
                    <a:pt x="0" y="65"/>
                  </a:moveTo>
                  <a:lnTo>
                    <a:pt x="27" y="314"/>
                  </a:lnTo>
                  <a:lnTo>
                    <a:pt x="68" y="319"/>
                  </a:lnTo>
                  <a:lnTo>
                    <a:pt x="117" y="348"/>
                  </a:lnTo>
                  <a:lnTo>
                    <a:pt x="153" y="346"/>
                  </a:lnTo>
                  <a:lnTo>
                    <a:pt x="169" y="336"/>
                  </a:lnTo>
                  <a:lnTo>
                    <a:pt x="207" y="360"/>
                  </a:lnTo>
                  <a:lnTo>
                    <a:pt x="231" y="338"/>
                  </a:lnTo>
                  <a:lnTo>
                    <a:pt x="235" y="300"/>
                  </a:lnTo>
                  <a:lnTo>
                    <a:pt x="252" y="307"/>
                  </a:lnTo>
                  <a:lnTo>
                    <a:pt x="259" y="276"/>
                  </a:lnTo>
                  <a:lnTo>
                    <a:pt x="314" y="228"/>
                  </a:lnTo>
                  <a:lnTo>
                    <a:pt x="324" y="149"/>
                  </a:lnTo>
                  <a:lnTo>
                    <a:pt x="317" y="133"/>
                  </a:lnTo>
                  <a:lnTo>
                    <a:pt x="328" y="125"/>
                  </a:lnTo>
                  <a:lnTo>
                    <a:pt x="307" y="0"/>
                  </a:lnTo>
                  <a:lnTo>
                    <a:pt x="252" y="28"/>
                  </a:lnTo>
                  <a:lnTo>
                    <a:pt x="223" y="58"/>
                  </a:lnTo>
                  <a:lnTo>
                    <a:pt x="203" y="60"/>
                  </a:lnTo>
                  <a:lnTo>
                    <a:pt x="172" y="76"/>
                  </a:lnTo>
                  <a:lnTo>
                    <a:pt x="100" y="50"/>
                  </a:lnTo>
                  <a:lnTo>
                    <a:pt x="0" y="65"/>
                  </a:lnTo>
                  <a:lnTo>
                    <a:pt x="0" y="6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5" name="Freeform 49"/>
            <p:cNvSpPr>
              <a:spLocks/>
            </p:cNvSpPr>
            <p:nvPr/>
          </p:nvSpPr>
          <p:spPr bwMode="auto">
            <a:xfrm>
              <a:off x="4668" y="973"/>
              <a:ext cx="82" cy="71"/>
            </a:xfrm>
            <a:custGeom>
              <a:avLst/>
              <a:gdLst>
                <a:gd name="T0" fmla="*/ 0 w 351"/>
                <a:gd name="T1" fmla="*/ 235 h 338"/>
                <a:gd name="T2" fmla="*/ 13 w 351"/>
                <a:gd name="T3" fmla="*/ 281 h 338"/>
                <a:gd name="T4" fmla="*/ 58 w 351"/>
                <a:gd name="T5" fmla="*/ 314 h 338"/>
                <a:gd name="T6" fmla="*/ 80 w 351"/>
                <a:gd name="T7" fmla="*/ 338 h 338"/>
                <a:gd name="T8" fmla="*/ 147 w 351"/>
                <a:gd name="T9" fmla="*/ 312 h 338"/>
                <a:gd name="T10" fmla="*/ 177 w 351"/>
                <a:gd name="T11" fmla="*/ 307 h 338"/>
                <a:gd name="T12" fmla="*/ 193 w 351"/>
                <a:gd name="T13" fmla="*/ 288 h 338"/>
                <a:gd name="T14" fmla="*/ 219 w 351"/>
                <a:gd name="T15" fmla="*/ 186 h 338"/>
                <a:gd name="T16" fmla="*/ 247 w 351"/>
                <a:gd name="T17" fmla="*/ 198 h 338"/>
                <a:gd name="T18" fmla="*/ 302 w 351"/>
                <a:gd name="T19" fmla="*/ 87 h 338"/>
                <a:gd name="T20" fmla="*/ 344 w 351"/>
                <a:gd name="T21" fmla="*/ 111 h 338"/>
                <a:gd name="T22" fmla="*/ 351 w 351"/>
                <a:gd name="T23" fmla="*/ 91 h 338"/>
                <a:gd name="T24" fmla="*/ 321 w 351"/>
                <a:gd name="T25" fmla="*/ 68 h 338"/>
                <a:gd name="T26" fmla="*/ 298 w 351"/>
                <a:gd name="T27" fmla="*/ 71 h 338"/>
                <a:gd name="T28" fmla="*/ 289 w 351"/>
                <a:gd name="T29" fmla="*/ 83 h 338"/>
                <a:gd name="T30" fmla="*/ 247 w 351"/>
                <a:gd name="T31" fmla="*/ 95 h 338"/>
                <a:gd name="T32" fmla="*/ 220 w 351"/>
                <a:gd name="T33" fmla="*/ 125 h 338"/>
                <a:gd name="T34" fmla="*/ 211 w 351"/>
                <a:gd name="T35" fmla="*/ 76 h 338"/>
                <a:gd name="T36" fmla="*/ 136 w 351"/>
                <a:gd name="T37" fmla="*/ 90 h 338"/>
                <a:gd name="T38" fmla="*/ 121 w 351"/>
                <a:gd name="T39" fmla="*/ 0 h 338"/>
                <a:gd name="T40" fmla="*/ 110 w 351"/>
                <a:gd name="T41" fmla="*/ 8 h 338"/>
                <a:gd name="T42" fmla="*/ 117 w 351"/>
                <a:gd name="T43" fmla="*/ 24 h 338"/>
                <a:gd name="T44" fmla="*/ 107 w 351"/>
                <a:gd name="T45" fmla="*/ 103 h 338"/>
                <a:gd name="T46" fmla="*/ 52 w 351"/>
                <a:gd name="T47" fmla="*/ 151 h 338"/>
                <a:gd name="T48" fmla="*/ 45 w 351"/>
                <a:gd name="T49" fmla="*/ 182 h 338"/>
                <a:gd name="T50" fmla="*/ 28 w 351"/>
                <a:gd name="T51" fmla="*/ 175 h 338"/>
                <a:gd name="T52" fmla="*/ 24 w 351"/>
                <a:gd name="T53" fmla="*/ 213 h 338"/>
                <a:gd name="T54" fmla="*/ 0 w 351"/>
                <a:gd name="T55" fmla="*/ 235 h 338"/>
                <a:gd name="T56" fmla="*/ 0 w 351"/>
                <a:gd name="T57" fmla="*/ 235 h 338"/>
                <a:gd name="T58" fmla="*/ 0 w 351"/>
                <a:gd name="T59" fmla="*/ 2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1" h="338">
                  <a:moveTo>
                    <a:pt x="0" y="235"/>
                  </a:moveTo>
                  <a:lnTo>
                    <a:pt x="13" y="281"/>
                  </a:lnTo>
                  <a:lnTo>
                    <a:pt x="58" y="314"/>
                  </a:lnTo>
                  <a:lnTo>
                    <a:pt x="80" y="338"/>
                  </a:lnTo>
                  <a:lnTo>
                    <a:pt x="147" y="312"/>
                  </a:lnTo>
                  <a:lnTo>
                    <a:pt x="177" y="307"/>
                  </a:lnTo>
                  <a:lnTo>
                    <a:pt x="193" y="288"/>
                  </a:lnTo>
                  <a:lnTo>
                    <a:pt x="219" y="186"/>
                  </a:lnTo>
                  <a:lnTo>
                    <a:pt x="247" y="198"/>
                  </a:lnTo>
                  <a:lnTo>
                    <a:pt x="302" y="87"/>
                  </a:lnTo>
                  <a:lnTo>
                    <a:pt x="344" y="111"/>
                  </a:lnTo>
                  <a:lnTo>
                    <a:pt x="351" y="91"/>
                  </a:lnTo>
                  <a:lnTo>
                    <a:pt x="321" y="68"/>
                  </a:lnTo>
                  <a:lnTo>
                    <a:pt x="298" y="71"/>
                  </a:lnTo>
                  <a:lnTo>
                    <a:pt x="289" y="83"/>
                  </a:lnTo>
                  <a:lnTo>
                    <a:pt x="247" y="95"/>
                  </a:lnTo>
                  <a:lnTo>
                    <a:pt x="220" y="125"/>
                  </a:lnTo>
                  <a:lnTo>
                    <a:pt x="211" y="76"/>
                  </a:lnTo>
                  <a:lnTo>
                    <a:pt x="136" y="90"/>
                  </a:lnTo>
                  <a:lnTo>
                    <a:pt x="121" y="0"/>
                  </a:lnTo>
                  <a:lnTo>
                    <a:pt x="110" y="8"/>
                  </a:lnTo>
                  <a:lnTo>
                    <a:pt x="117" y="24"/>
                  </a:lnTo>
                  <a:lnTo>
                    <a:pt x="107" y="103"/>
                  </a:lnTo>
                  <a:lnTo>
                    <a:pt x="52" y="151"/>
                  </a:lnTo>
                  <a:lnTo>
                    <a:pt x="45" y="182"/>
                  </a:lnTo>
                  <a:lnTo>
                    <a:pt x="28" y="175"/>
                  </a:lnTo>
                  <a:lnTo>
                    <a:pt x="24" y="213"/>
                  </a:lnTo>
                  <a:lnTo>
                    <a:pt x="0" y="235"/>
                  </a:lnTo>
                  <a:lnTo>
                    <a:pt x="0" y="235"/>
                  </a:lnTo>
                  <a:lnTo>
                    <a:pt x="0" y="23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6" name="Freeform 50"/>
            <p:cNvSpPr>
              <a:spLocks/>
            </p:cNvSpPr>
            <p:nvPr/>
          </p:nvSpPr>
          <p:spPr bwMode="auto">
            <a:xfrm>
              <a:off x="4717" y="979"/>
              <a:ext cx="83" cy="35"/>
            </a:xfrm>
            <a:custGeom>
              <a:avLst/>
              <a:gdLst>
                <a:gd name="T0" fmla="*/ 0 w 356"/>
                <a:gd name="T1" fmla="*/ 50 h 171"/>
                <a:gd name="T2" fmla="*/ 9 w 356"/>
                <a:gd name="T3" fmla="*/ 99 h 171"/>
                <a:gd name="T4" fmla="*/ 36 w 356"/>
                <a:gd name="T5" fmla="*/ 69 h 171"/>
                <a:gd name="T6" fmla="*/ 78 w 356"/>
                <a:gd name="T7" fmla="*/ 57 h 171"/>
                <a:gd name="T8" fmla="*/ 87 w 356"/>
                <a:gd name="T9" fmla="*/ 45 h 171"/>
                <a:gd name="T10" fmla="*/ 110 w 356"/>
                <a:gd name="T11" fmla="*/ 42 h 171"/>
                <a:gd name="T12" fmla="*/ 140 w 356"/>
                <a:gd name="T13" fmla="*/ 65 h 171"/>
                <a:gd name="T14" fmla="*/ 160 w 356"/>
                <a:gd name="T15" fmla="*/ 70 h 171"/>
                <a:gd name="T16" fmla="*/ 198 w 356"/>
                <a:gd name="T17" fmla="*/ 106 h 171"/>
                <a:gd name="T18" fmla="*/ 184 w 356"/>
                <a:gd name="T19" fmla="*/ 138 h 171"/>
                <a:gd name="T20" fmla="*/ 190 w 356"/>
                <a:gd name="T21" fmla="*/ 153 h 171"/>
                <a:gd name="T22" fmla="*/ 206 w 356"/>
                <a:gd name="T23" fmla="*/ 146 h 171"/>
                <a:gd name="T24" fmla="*/ 221 w 356"/>
                <a:gd name="T25" fmla="*/ 146 h 171"/>
                <a:gd name="T26" fmla="*/ 229 w 356"/>
                <a:gd name="T27" fmla="*/ 156 h 171"/>
                <a:gd name="T28" fmla="*/ 247 w 356"/>
                <a:gd name="T29" fmla="*/ 156 h 171"/>
                <a:gd name="T30" fmla="*/ 254 w 356"/>
                <a:gd name="T31" fmla="*/ 153 h 171"/>
                <a:gd name="T32" fmla="*/ 242 w 356"/>
                <a:gd name="T33" fmla="*/ 123 h 171"/>
                <a:gd name="T34" fmla="*/ 240 w 356"/>
                <a:gd name="T35" fmla="*/ 69 h 171"/>
                <a:gd name="T36" fmla="*/ 225 w 356"/>
                <a:gd name="T37" fmla="*/ 61 h 171"/>
                <a:gd name="T38" fmla="*/ 254 w 356"/>
                <a:gd name="T39" fmla="*/ 35 h 171"/>
                <a:gd name="T40" fmla="*/ 255 w 356"/>
                <a:gd name="T41" fmla="*/ 20 h 171"/>
                <a:gd name="T42" fmla="*/ 271 w 356"/>
                <a:gd name="T43" fmla="*/ 21 h 171"/>
                <a:gd name="T44" fmla="*/ 251 w 356"/>
                <a:gd name="T45" fmla="*/ 55 h 171"/>
                <a:gd name="T46" fmla="*/ 263 w 356"/>
                <a:gd name="T47" fmla="*/ 95 h 171"/>
                <a:gd name="T48" fmla="*/ 269 w 356"/>
                <a:gd name="T49" fmla="*/ 107 h 171"/>
                <a:gd name="T50" fmla="*/ 277 w 356"/>
                <a:gd name="T51" fmla="*/ 112 h 171"/>
                <a:gd name="T52" fmla="*/ 261 w 356"/>
                <a:gd name="T53" fmla="*/ 111 h 171"/>
                <a:gd name="T54" fmla="*/ 266 w 356"/>
                <a:gd name="T55" fmla="*/ 136 h 171"/>
                <a:gd name="T56" fmla="*/ 295 w 356"/>
                <a:gd name="T57" fmla="*/ 153 h 171"/>
                <a:gd name="T58" fmla="*/ 301 w 356"/>
                <a:gd name="T59" fmla="*/ 156 h 171"/>
                <a:gd name="T60" fmla="*/ 309 w 356"/>
                <a:gd name="T61" fmla="*/ 156 h 171"/>
                <a:gd name="T62" fmla="*/ 305 w 356"/>
                <a:gd name="T63" fmla="*/ 171 h 171"/>
                <a:gd name="T64" fmla="*/ 341 w 356"/>
                <a:gd name="T65" fmla="*/ 153 h 171"/>
                <a:gd name="T66" fmla="*/ 348 w 356"/>
                <a:gd name="T67" fmla="*/ 131 h 171"/>
                <a:gd name="T68" fmla="*/ 356 w 356"/>
                <a:gd name="T69" fmla="*/ 108 h 171"/>
                <a:gd name="T70" fmla="*/ 305 w 356"/>
                <a:gd name="T71" fmla="*/ 118 h 171"/>
                <a:gd name="T72" fmla="*/ 273 w 356"/>
                <a:gd name="T73" fmla="*/ 0 h 171"/>
                <a:gd name="T74" fmla="*/ 0 w 356"/>
                <a:gd name="T75" fmla="*/ 50 h 171"/>
                <a:gd name="T76" fmla="*/ 0 w 356"/>
                <a:gd name="T77" fmla="*/ 50 h 171"/>
                <a:gd name="T78" fmla="*/ 0 w 356"/>
                <a:gd name="T79" fmla="*/ 5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 h="171">
                  <a:moveTo>
                    <a:pt x="0" y="50"/>
                  </a:moveTo>
                  <a:lnTo>
                    <a:pt x="9" y="99"/>
                  </a:lnTo>
                  <a:lnTo>
                    <a:pt x="36" y="69"/>
                  </a:lnTo>
                  <a:lnTo>
                    <a:pt x="78" y="57"/>
                  </a:lnTo>
                  <a:lnTo>
                    <a:pt x="87" y="45"/>
                  </a:lnTo>
                  <a:lnTo>
                    <a:pt x="110" y="42"/>
                  </a:lnTo>
                  <a:lnTo>
                    <a:pt x="140" y="65"/>
                  </a:lnTo>
                  <a:lnTo>
                    <a:pt x="160" y="70"/>
                  </a:lnTo>
                  <a:lnTo>
                    <a:pt x="198" y="106"/>
                  </a:lnTo>
                  <a:lnTo>
                    <a:pt x="184" y="138"/>
                  </a:lnTo>
                  <a:lnTo>
                    <a:pt x="190" y="153"/>
                  </a:lnTo>
                  <a:lnTo>
                    <a:pt x="206" y="146"/>
                  </a:lnTo>
                  <a:lnTo>
                    <a:pt x="221" y="146"/>
                  </a:lnTo>
                  <a:lnTo>
                    <a:pt x="229" y="156"/>
                  </a:lnTo>
                  <a:lnTo>
                    <a:pt x="247" y="156"/>
                  </a:lnTo>
                  <a:lnTo>
                    <a:pt x="254" y="153"/>
                  </a:lnTo>
                  <a:lnTo>
                    <a:pt x="242" y="123"/>
                  </a:lnTo>
                  <a:lnTo>
                    <a:pt x="240" y="69"/>
                  </a:lnTo>
                  <a:lnTo>
                    <a:pt x="225" y="61"/>
                  </a:lnTo>
                  <a:lnTo>
                    <a:pt x="254" y="35"/>
                  </a:lnTo>
                  <a:lnTo>
                    <a:pt x="255" y="20"/>
                  </a:lnTo>
                  <a:lnTo>
                    <a:pt x="271" y="21"/>
                  </a:lnTo>
                  <a:lnTo>
                    <a:pt x="251" y="55"/>
                  </a:lnTo>
                  <a:lnTo>
                    <a:pt x="263" y="95"/>
                  </a:lnTo>
                  <a:lnTo>
                    <a:pt x="269" y="107"/>
                  </a:lnTo>
                  <a:lnTo>
                    <a:pt x="277" y="112"/>
                  </a:lnTo>
                  <a:lnTo>
                    <a:pt x="261" y="111"/>
                  </a:lnTo>
                  <a:lnTo>
                    <a:pt x="266" y="136"/>
                  </a:lnTo>
                  <a:lnTo>
                    <a:pt x="295" y="153"/>
                  </a:lnTo>
                  <a:lnTo>
                    <a:pt x="301" y="156"/>
                  </a:lnTo>
                  <a:lnTo>
                    <a:pt x="309" y="156"/>
                  </a:lnTo>
                  <a:lnTo>
                    <a:pt x="305" y="171"/>
                  </a:lnTo>
                  <a:lnTo>
                    <a:pt x="341" y="153"/>
                  </a:lnTo>
                  <a:lnTo>
                    <a:pt x="348" y="131"/>
                  </a:lnTo>
                  <a:lnTo>
                    <a:pt x="356" y="108"/>
                  </a:lnTo>
                  <a:lnTo>
                    <a:pt x="305" y="118"/>
                  </a:lnTo>
                  <a:lnTo>
                    <a:pt x="273" y="0"/>
                  </a:lnTo>
                  <a:lnTo>
                    <a:pt x="0" y="50"/>
                  </a:lnTo>
                  <a:lnTo>
                    <a:pt x="0" y="50"/>
                  </a:lnTo>
                  <a:lnTo>
                    <a:pt x="0" y="5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7" name="Freeform 51"/>
            <p:cNvSpPr>
              <a:spLocks/>
            </p:cNvSpPr>
            <p:nvPr/>
          </p:nvSpPr>
          <p:spPr bwMode="auto">
            <a:xfrm>
              <a:off x="4654" y="991"/>
              <a:ext cx="141" cy="70"/>
            </a:xfrm>
            <a:custGeom>
              <a:avLst/>
              <a:gdLst>
                <a:gd name="T0" fmla="*/ 56 w 604"/>
                <a:gd name="T1" fmla="*/ 297 h 333"/>
                <a:gd name="T2" fmla="*/ 56 w 604"/>
                <a:gd name="T3" fmla="*/ 289 h 333"/>
                <a:gd name="T4" fmla="*/ 96 w 604"/>
                <a:gd name="T5" fmla="*/ 251 h 333"/>
                <a:gd name="T6" fmla="*/ 117 w 604"/>
                <a:gd name="T7" fmla="*/ 227 h 333"/>
                <a:gd name="T8" fmla="*/ 139 w 604"/>
                <a:gd name="T9" fmla="*/ 251 h 333"/>
                <a:gd name="T10" fmla="*/ 206 w 604"/>
                <a:gd name="T11" fmla="*/ 225 h 333"/>
                <a:gd name="T12" fmla="*/ 236 w 604"/>
                <a:gd name="T13" fmla="*/ 220 h 333"/>
                <a:gd name="T14" fmla="*/ 252 w 604"/>
                <a:gd name="T15" fmla="*/ 201 h 333"/>
                <a:gd name="T16" fmla="*/ 278 w 604"/>
                <a:gd name="T17" fmla="*/ 99 h 333"/>
                <a:gd name="T18" fmla="*/ 306 w 604"/>
                <a:gd name="T19" fmla="*/ 111 h 333"/>
                <a:gd name="T20" fmla="*/ 361 w 604"/>
                <a:gd name="T21" fmla="*/ 0 h 333"/>
                <a:gd name="T22" fmla="*/ 403 w 604"/>
                <a:gd name="T23" fmla="*/ 24 h 333"/>
                <a:gd name="T24" fmla="*/ 410 w 604"/>
                <a:gd name="T25" fmla="*/ 4 h 333"/>
                <a:gd name="T26" fmla="*/ 430 w 604"/>
                <a:gd name="T27" fmla="*/ 9 h 333"/>
                <a:gd name="T28" fmla="*/ 468 w 604"/>
                <a:gd name="T29" fmla="*/ 45 h 333"/>
                <a:gd name="T30" fmla="*/ 454 w 604"/>
                <a:gd name="T31" fmla="*/ 77 h 333"/>
                <a:gd name="T32" fmla="*/ 460 w 604"/>
                <a:gd name="T33" fmla="*/ 92 h 333"/>
                <a:gd name="T34" fmla="*/ 476 w 604"/>
                <a:gd name="T35" fmla="*/ 85 h 333"/>
                <a:gd name="T36" fmla="*/ 488 w 604"/>
                <a:gd name="T37" fmla="*/ 100 h 333"/>
                <a:gd name="T38" fmla="*/ 547 w 604"/>
                <a:gd name="T39" fmla="*/ 119 h 333"/>
                <a:gd name="T40" fmla="*/ 492 w 604"/>
                <a:gd name="T41" fmla="*/ 117 h 333"/>
                <a:gd name="T42" fmla="*/ 550 w 604"/>
                <a:gd name="T43" fmla="*/ 167 h 333"/>
                <a:gd name="T44" fmla="*/ 513 w 604"/>
                <a:gd name="T45" fmla="*/ 162 h 333"/>
                <a:gd name="T46" fmla="*/ 586 w 604"/>
                <a:gd name="T47" fmla="*/ 208 h 333"/>
                <a:gd name="T48" fmla="*/ 604 w 604"/>
                <a:gd name="T49" fmla="*/ 239 h 333"/>
                <a:gd name="T50" fmla="*/ 592 w 604"/>
                <a:gd name="T51" fmla="*/ 235 h 333"/>
                <a:gd name="T52" fmla="*/ 589 w 604"/>
                <a:gd name="T53" fmla="*/ 243 h 333"/>
                <a:gd name="T54" fmla="*/ 351 w 604"/>
                <a:gd name="T55" fmla="*/ 288 h 333"/>
                <a:gd name="T56" fmla="*/ 155 w 604"/>
                <a:gd name="T57" fmla="*/ 312 h 333"/>
                <a:gd name="T58" fmla="*/ 0 w 604"/>
                <a:gd name="T59" fmla="*/ 333 h 333"/>
                <a:gd name="T60" fmla="*/ 56 w 604"/>
                <a:gd name="T61" fmla="*/ 297 h 333"/>
                <a:gd name="T62" fmla="*/ 56 w 604"/>
                <a:gd name="T63" fmla="*/ 29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4" h="333">
                  <a:moveTo>
                    <a:pt x="56" y="297"/>
                  </a:moveTo>
                  <a:lnTo>
                    <a:pt x="56" y="289"/>
                  </a:lnTo>
                  <a:lnTo>
                    <a:pt x="96" y="251"/>
                  </a:lnTo>
                  <a:lnTo>
                    <a:pt x="117" y="227"/>
                  </a:lnTo>
                  <a:lnTo>
                    <a:pt x="139" y="251"/>
                  </a:lnTo>
                  <a:lnTo>
                    <a:pt x="206" y="225"/>
                  </a:lnTo>
                  <a:lnTo>
                    <a:pt x="236" y="220"/>
                  </a:lnTo>
                  <a:lnTo>
                    <a:pt x="252" y="201"/>
                  </a:lnTo>
                  <a:lnTo>
                    <a:pt x="278" y="99"/>
                  </a:lnTo>
                  <a:lnTo>
                    <a:pt x="306" y="111"/>
                  </a:lnTo>
                  <a:lnTo>
                    <a:pt x="361" y="0"/>
                  </a:lnTo>
                  <a:lnTo>
                    <a:pt x="403" y="24"/>
                  </a:lnTo>
                  <a:lnTo>
                    <a:pt x="410" y="4"/>
                  </a:lnTo>
                  <a:lnTo>
                    <a:pt x="430" y="9"/>
                  </a:lnTo>
                  <a:lnTo>
                    <a:pt x="468" y="45"/>
                  </a:lnTo>
                  <a:lnTo>
                    <a:pt x="454" y="77"/>
                  </a:lnTo>
                  <a:lnTo>
                    <a:pt x="460" y="92"/>
                  </a:lnTo>
                  <a:lnTo>
                    <a:pt x="476" y="85"/>
                  </a:lnTo>
                  <a:lnTo>
                    <a:pt x="488" y="100"/>
                  </a:lnTo>
                  <a:lnTo>
                    <a:pt x="547" y="119"/>
                  </a:lnTo>
                  <a:lnTo>
                    <a:pt x="492" y="117"/>
                  </a:lnTo>
                  <a:lnTo>
                    <a:pt x="550" y="167"/>
                  </a:lnTo>
                  <a:lnTo>
                    <a:pt x="513" y="162"/>
                  </a:lnTo>
                  <a:lnTo>
                    <a:pt x="586" y="208"/>
                  </a:lnTo>
                  <a:lnTo>
                    <a:pt x="604" y="239"/>
                  </a:lnTo>
                  <a:lnTo>
                    <a:pt x="592" y="235"/>
                  </a:lnTo>
                  <a:lnTo>
                    <a:pt x="589" y="243"/>
                  </a:lnTo>
                  <a:lnTo>
                    <a:pt x="351" y="288"/>
                  </a:lnTo>
                  <a:lnTo>
                    <a:pt x="155" y="312"/>
                  </a:lnTo>
                  <a:lnTo>
                    <a:pt x="0" y="333"/>
                  </a:lnTo>
                  <a:lnTo>
                    <a:pt x="56" y="297"/>
                  </a:lnTo>
                  <a:lnTo>
                    <a:pt x="56" y="297"/>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8" name="Freeform 52"/>
            <p:cNvSpPr>
              <a:spLocks/>
            </p:cNvSpPr>
            <p:nvPr/>
          </p:nvSpPr>
          <p:spPr bwMode="auto">
            <a:xfrm>
              <a:off x="4789" y="1011"/>
              <a:ext cx="8" cy="17"/>
            </a:xfrm>
            <a:custGeom>
              <a:avLst/>
              <a:gdLst>
                <a:gd name="T0" fmla="*/ 0 w 33"/>
                <a:gd name="T1" fmla="*/ 83 h 83"/>
                <a:gd name="T2" fmla="*/ 11 w 33"/>
                <a:gd name="T3" fmla="*/ 60 h 83"/>
                <a:gd name="T4" fmla="*/ 23 w 33"/>
                <a:gd name="T5" fmla="*/ 46 h 83"/>
                <a:gd name="T6" fmla="*/ 33 w 33"/>
                <a:gd name="T7" fmla="*/ 0 h 83"/>
                <a:gd name="T8" fmla="*/ 12 w 33"/>
                <a:gd name="T9" fmla="*/ 11 h 83"/>
                <a:gd name="T10" fmla="*/ 0 w 33"/>
                <a:gd name="T11" fmla="*/ 55 h 83"/>
                <a:gd name="T12" fmla="*/ 0 w 33"/>
                <a:gd name="T13" fmla="*/ 83 h 83"/>
                <a:gd name="T14" fmla="*/ 0 w 33"/>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3">
                  <a:moveTo>
                    <a:pt x="0" y="83"/>
                  </a:moveTo>
                  <a:lnTo>
                    <a:pt x="11" y="60"/>
                  </a:lnTo>
                  <a:lnTo>
                    <a:pt x="23" y="46"/>
                  </a:lnTo>
                  <a:lnTo>
                    <a:pt x="33" y="0"/>
                  </a:lnTo>
                  <a:lnTo>
                    <a:pt x="12" y="11"/>
                  </a:lnTo>
                  <a:lnTo>
                    <a:pt x="0" y="55"/>
                  </a:lnTo>
                  <a:lnTo>
                    <a:pt x="0" y="83"/>
                  </a:lnTo>
                  <a:lnTo>
                    <a:pt x="0" y="8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89" name="Freeform 53"/>
            <p:cNvSpPr>
              <a:spLocks/>
            </p:cNvSpPr>
            <p:nvPr/>
          </p:nvSpPr>
          <p:spPr bwMode="auto">
            <a:xfrm>
              <a:off x="4646" y="1042"/>
              <a:ext cx="156" cy="61"/>
            </a:xfrm>
            <a:custGeom>
              <a:avLst/>
              <a:gdLst>
                <a:gd name="T0" fmla="*/ 0 w 666"/>
                <a:gd name="T1" fmla="*/ 250 h 291"/>
                <a:gd name="T2" fmla="*/ 96 w 666"/>
                <a:gd name="T3" fmla="*/ 238 h 291"/>
                <a:gd name="T4" fmla="*/ 153 w 666"/>
                <a:gd name="T5" fmla="*/ 211 h 291"/>
                <a:gd name="T6" fmla="*/ 259 w 666"/>
                <a:gd name="T7" fmla="*/ 200 h 291"/>
                <a:gd name="T8" fmla="*/ 302 w 666"/>
                <a:gd name="T9" fmla="*/ 227 h 291"/>
                <a:gd name="T10" fmla="*/ 372 w 666"/>
                <a:gd name="T11" fmla="*/ 218 h 291"/>
                <a:gd name="T12" fmla="*/ 476 w 666"/>
                <a:gd name="T13" fmla="*/ 291 h 291"/>
                <a:gd name="T14" fmla="*/ 517 w 666"/>
                <a:gd name="T15" fmla="*/ 281 h 291"/>
                <a:gd name="T16" fmla="*/ 575 w 666"/>
                <a:gd name="T17" fmla="*/ 197 h 291"/>
                <a:gd name="T18" fmla="*/ 623 w 666"/>
                <a:gd name="T19" fmla="*/ 180 h 291"/>
                <a:gd name="T20" fmla="*/ 637 w 666"/>
                <a:gd name="T21" fmla="*/ 155 h 291"/>
                <a:gd name="T22" fmla="*/ 586 w 666"/>
                <a:gd name="T23" fmla="*/ 163 h 291"/>
                <a:gd name="T24" fmla="*/ 573 w 666"/>
                <a:gd name="T25" fmla="*/ 147 h 291"/>
                <a:gd name="T26" fmla="*/ 604 w 666"/>
                <a:gd name="T27" fmla="*/ 139 h 291"/>
                <a:gd name="T28" fmla="*/ 603 w 666"/>
                <a:gd name="T29" fmla="*/ 128 h 291"/>
                <a:gd name="T30" fmla="*/ 569 w 666"/>
                <a:gd name="T31" fmla="*/ 116 h 291"/>
                <a:gd name="T32" fmla="*/ 613 w 666"/>
                <a:gd name="T33" fmla="*/ 99 h 291"/>
                <a:gd name="T34" fmla="*/ 611 w 666"/>
                <a:gd name="T35" fmla="*/ 117 h 291"/>
                <a:gd name="T36" fmla="*/ 639 w 666"/>
                <a:gd name="T37" fmla="*/ 117 h 291"/>
                <a:gd name="T38" fmla="*/ 656 w 666"/>
                <a:gd name="T39" fmla="*/ 86 h 291"/>
                <a:gd name="T40" fmla="*/ 666 w 666"/>
                <a:gd name="T41" fmla="*/ 84 h 291"/>
                <a:gd name="T42" fmla="*/ 660 w 666"/>
                <a:gd name="T43" fmla="*/ 59 h 291"/>
                <a:gd name="T44" fmla="*/ 639 w 666"/>
                <a:gd name="T45" fmla="*/ 84 h 291"/>
                <a:gd name="T46" fmla="*/ 619 w 666"/>
                <a:gd name="T47" fmla="*/ 26 h 291"/>
                <a:gd name="T48" fmla="*/ 633 w 666"/>
                <a:gd name="T49" fmla="*/ 23 h 291"/>
                <a:gd name="T50" fmla="*/ 652 w 666"/>
                <a:gd name="T51" fmla="*/ 40 h 291"/>
                <a:gd name="T52" fmla="*/ 638 w 666"/>
                <a:gd name="T53" fmla="*/ 12 h 291"/>
                <a:gd name="T54" fmla="*/ 623 w 666"/>
                <a:gd name="T55" fmla="*/ 0 h 291"/>
                <a:gd name="T56" fmla="*/ 385 w 666"/>
                <a:gd name="T57" fmla="*/ 45 h 291"/>
                <a:gd name="T58" fmla="*/ 189 w 666"/>
                <a:gd name="T59" fmla="*/ 69 h 291"/>
                <a:gd name="T60" fmla="*/ 162 w 666"/>
                <a:gd name="T61" fmla="*/ 122 h 291"/>
                <a:gd name="T62" fmla="*/ 119 w 666"/>
                <a:gd name="T63" fmla="*/ 132 h 291"/>
                <a:gd name="T64" fmla="*/ 100 w 666"/>
                <a:gd name="T65" fmla="*/ 158 h 291"/>
                <a:gd name="T66" fmla="*/ 24 w 666"/>
                <a:gd name="T67" fmla="*/ 203 h 291"/>
                <a:gd name="T68" fmla="*/ 19 w 666"/>
                <a:gd name="T69" fmla="*/ 219 h 291"/>
                <a:gd name="T70" fmla="*/ 0 w 666"/>
                <a:gd name="T71" fmla="*/ 228 h 291"/>
                <a:gd name="T72" fmla="*/ 0 w 666"/>
                <a:gd name="T73" fmla="*/ 250 h 291"/>
                <a:gd name="T74" fmla="*/ 0 w 666"/>
                <a:gd name="T75" fmla="*/ 25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6" h="291">
                  <a:moveTo>
                    <a:pt x="0" y="250"/>
                  </a:moveTo>
                  <a:lnTo>
                    <a:pt x="96" y="238"/>
                  </a:lnTo>
                  <a:lnTo>
                    <a:pt x="153" y="211"/>
                  </a:lnTo>
                  <a:lnTo>
                    <a:pt x="259" y="200"/>
                  </a:lnTo>
                  <a:lnTo>
                    <a:pt x="302" y="227"/>
                  </a:lnTo>
                  <a:lnTo>
                    <a:pt x="372" y="218"/>
                  </a:lnTo>
                  <a:lnTo>
                    <a:pt x="476" y="291"/>
                  </a:lnTo>
                  <a:lnTo>
                    <a:pt x="517" y="281"/>
                  </a:lnTo>
                  <a:lnTo>
                    <a:pt x="575" y="197"/>
                  </a:lnTo>
                  <a:lnTo>
                    <a:pt x="623" y="180"/>
                  </a:lnTo>
                  <a:lnTo>
                    <a:pt x="637" y="155"/>
                  </a:lnTo>
                  <a:lnTo>
                    <a:pt x="586" y="163"/>
                  </a:lnTo>
                  <a:lnTo>
                    <a:pt x="573" y="147"/>
                  </a:lnTo>
                  <a:lnTo>
                    <a:pt x="604" y="139"/>
                  </a:lnTo>
                  <a:lnTo>
                    <a:pt x="603" y="128"/>
                  </a:lnTo>
                  <a:lnTo>
                    <a:pt x="569" y="116"/>
                  </a:lnTo>
                  <a:lnTo>
                    <a:pt x="613" y="99"/>
                  </a:lnTo>
                  <a:lnTo>
                    <a:pt x="611" y="117"/>
                  </a:lnTo>
                  <a:lnTo>
                    <a:pt x="639" y="117"/>
                  </a:lnTo>
                  <a:lnTo>
                    <a:pt x="656" y="86"/>
                  </a:lnTo>
                  <a:lnTo>
                    <a:pt x="666" y="84"/>
                  </a:lnTo>
                  <a:lnTo>
                    <a:pt x="660" y="59"/>
                  </a:lnTo>
                  <a:lnTo>
                    <a:pt x="639" y="84"/>
                  </a:lnTo>
                  <a:lnTo>
                    <a:pt x="619" y="26"/>
                  </a:lnTo>
                  <a:lnTo>
                    <a:pt x="633" y="23"/>
                  </a:lnTo>
                  <a:lnTo>
                    <a:pt x="652" y="40"/>
                  </a:lnTo>
                  <a:lnTo>
                    <a:pt x="638" y="12"/>
                  </a:lnTo>
                  <a:lnTo>
                    <a:pt x="623" y="0"/>
                  </a:lnTo>
                  <a:lnTo>
                    <a:pt x="385" y="45"/>
                  </a:lnTo>
                  <a:lnTo>
                    <a:pt x="189" y="69"/>
                  </a:lnTo>
                  <a:lnTo>
                    <a:pt x="162" y="122"/>
                  </a:lnTo>
                  <a:lnTo>
                    <a:pt x="119" y="132"/>
                  </a:lnTo>
                  <a:lnTo>
                    <a:pt x="100" y="158"/>
                  </a:lnTo>
                  <a:lnTo>
                    <a:pt x="24" y="203"/>
                  </a:lnTo>
                  <a:lnTo>
                    <a:pt x="19" y="219"/>
                  </a:lnTo>
                  <a:lnTo>
                    <a:pt x="0" y="228"/>
                  </a:lnTo>
                  <a:lnTo>
                    <a:pt x="0" y="250"/>
                  </a:lnTo>
                  <a:lnTo>
                    <a:pt x="0" y="25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0" name="Freeform 54"/>
            <p:cNvSpPr>
              <a:spLocks/>
            </p:cNvSpPr>
            <p:nvPr/>
          </p:nvSpPr>
          <p:spPr bwMode="auto">
            <a:xfrm>
              <a:off x="4664" y="1084"/>
              <a:ext cx="93" cy="62"/>
            </a:xfrm>
            <a:custGeom>
              <a:avLst/>
              <a:gdLst>
                <a:gd name="T0" fmla="*/ 17 w 397"/>
                <a:gd name="T1" fmla="*/ 38 h 295"/>
                <a:gd name="T2" fmla="*/ 74 w 397"/>
                <a:gd name="T3" fmla="*/ 11 h 295"/>
                <a:gd name="T4" fmla="*/ 180 w 397"/>
                <a:gd name="T5" fmla="*/ 0 h 295"/>
                <a:gd name="T6" fmla="*/ 223 w 397"/>
                <a:gd name="T7" fmla="*/ 27 h 295"/>
                <a:gd name="T8" fmla="*/ 293 w 397"/>
                <a:gd name="T9" fmla="*/ 18 h 295"/>
                <a:gd name="T10" fmla="*/ 397 w 397"/>
                <a:gd name="T11" fmla="*/ 91 h 295"/>
                <a:gd name="T12" fmla="*/ 351 w 397"/>
                <a:gd name="T13" fmla="*/ 147 h 295"/>
                <a:gd name="T14" fmla="*/ 354 w 397"/>
                <a:gd name="T15" fmla="*/ 171 h 295"/>
                <a:gd name="T16" fmla="*/ 273 w 397"/>
                <a:gd name="T17" fmla="*/ 243 h 295"/>
                <a:gd name="T18" fmla="*/ 261 w 397"/>
                <a:gd name="T19" fmla="*/ 246 h 295"/>
                <a:gd name="T20" fmla="*/ 254 w 397"/>
                <a:gd name="T21" fmla="*/ 268 h 295"/>
                <a:gd name="T22" fmla="*/ 238 w 397"/>
                <a:gd name="T23" fmla="*/ 255 h 295"/>
                <a:gd name="T24" fmla="*/ 253 w 397"/>
                <a:gd name="T25" fmla="*/ 274 h 295"/>
                <a:gd name="T26" fmla="*/ 238 w 397"/>
                <a:gd name="T27" fmla="*/ 295 h 295"/>
                <a:gd name="T28" fmla="*/ 223 w 397"/>
                <a:gd name="T29" fmla="*/ 292 h 295"/>
                <a:gd name="T30" fmla="*/ 169 w 397"/>
                <a:gd name="T31" fmla="*/ 208 h 295"/>
                <a:gd name="T32" fmla="*/ 52 w 397"/>
                <a:gd name="T33" fmla="*/ 102 h 295"/>
                <a:gd name="T34" fmla="*/ 0 w 397"/>
                <a:gd name="T35" fmla="*/ 69 h 295"/>
                <a:gd name="T36" fmla="*/ 17 w 397"/>
                <a:gd name="T37" fmla="*/ 38 h 295"/>
                <a:gd name="T38" fmla="*/ 17 w 397"/>
                <a:gd name="T39" fmla="*/ 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295">
                  <a:moveTo>
                    <a:pt x="17" y="38"/>
                  </a:moveTo>
                  <a:lnTo>
                    <a:pt x="74" y="11"/>
                  </a:lnTo>
                  <a:lnTo>
                    <a:pt x="180" y="0"/>
                  </a:lnTo>
                  <a:lnTo>
                    <a:pt x="223" y="27"/>
                  </a:lnTo>
                  <a:lnTo>
                    <a:pt x="293" y="18"/>
                  </a:lnTo>
                  <a:lnTo>
                    <a:pt x="397" y="91"/>
                  </a:lnTo>
                  <a:lnTo>
                    <a:pt x="351" y="147"/>
                  </a:lnTo>
                  <a:lnTo>
                    <a:pt x="354" y="171"/>
                  </a:lnTo>
                  <a:lnTo>
                    <a:pt x="273" y="243"/>
                  </a:lnTo>
                  <a:lnTo>
                    <a:pt x="261" y="246"/>
                  </a:lnTo>
                  <a:lnTo>
                    <a:pt x="254" y="268"/>
                  </a:lnTo>
                  <a:lnTo>
                    <a:pt x="238" y="255"/>
                  </a:lnTo>
                  <a:lnTo>
                    <a:pt x="253" y="274"/>
                  </a:lnTo>
                  <a:lnTo>
                    <a:pt x="238" y="295"/>
                  </a:lnTo>
                  <a:lnTo>
                    <a:pt x="223" y="292"/>
                  </a:lnTo>
                  <a:lnTo>
                    <a:pt x="169" y="208"/>
                  </a:lnTo>
                  <a:lnTo>
                    <a:pt x="52" y="102"/>
                  </a:lnTo>
                  <a:lnTo>
                    <a:pt x="0" y="69"/>
                  </a:lnTo>
                  <a:lnTo>
                    <a:pt x="17" y="38"/>
                  </a:lnTo>
                  <a:lnTo>
                    <a:pt x="17" y="38"/>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1" name="Freeform 55"/>
            <p:cNvSpPr>
              <a:spLocks/>
            </p:cNvSpPr>
            <p:nvPr/>
          </p:nvSpPr>
          <p:spPr bwMode="auto">
            <a:xfrm>
              <a:off x="4781" y="976"/>
              <a:ext cx="19" cy="27"/>
            </a:xfrm>
            <a:custGeom>
              <a:avLst/>
              <a:gdLst>
                <a:gd name="T0" fmla="*/ 0 w 83"/>
                <a:gd name="T1" fmla="*/ 13 h 131"/>
                <a:gd name="T2" fmla="*/ 11 w 83"/>
                <a:gd name="T3" fmla="*/ 0 h 131"/>
                <a:gd name="T4" fmla="*/ 27 w 83"/>
                <a:gd name="T5" fmla="*/ 0 h 131"/>
                <a:gd name="T6" fmla="*/ 22 w 83"/>
                <a:gd name="T7" fmla="*/ 13 h 131"/>
                <a:gd name="T8" fmla="*/ 17 w 83"/>
                <a:gd name="T9" fmla="*/ 18 h 131"/>
                <a:gd name="T10" fmla="*/ 20 w 83"/>
                <a:gd name="T11" fmla="*/ 33 h 131"/>
                <a:gd name="T12" fmla="*/ 41 w 83"/>
                <a:gd name="T13" fmla="*/ 53 h 131"/>
                <a:gd name="T14" fmla="*/ 43 w 83"/>
                <a:gd name="T15" fmla="*/ 68 h 131"/>
                <a:gd name="T16" fmla="*/ 60 w 83"/>
                <a:gd name="T17" fmla="*/ 87 h 131"/>
                <a:gd name="T18" fmla="*/ 73 w 83"/>
                <a:gd name="T19" fmla="*/ 91 h 131"/>
                <a:gd name="T20" fmla="*/ 79 w 83"/>
                <a:gd name="T21" fmla="*/ 104 h 131"/>
                <a:gd name="T22" fmla="*/ 68 w 83"/>
                <a:gd name="T23" fmla="*/ 113 h 131"/>
                <a:gd name="T24" fmla="*/ 79 w 83"/>
                <a:gd name="T25" fmla="*/ 112 h 131"/>
                <a:gd name="T26" fmla="*/ 83 w 83"/>
                <a:gd name="T27" fmla="*/ 121 h 131"/>
                <a:gd name="T28" fmla="*/ 32 w 83"/>
                <a:gd name="T29" fmla="*/ 131 h 131"/>
                <a:gd name="T30" fmla="*/ 0 w 83"/>
                <a:gd name="T31" fmla="*/ 13 h 131"/>
                <a:gd name="T32" fmla="*/ 0 w 83"/>
                <a:gd name="T33" fmla="*/ 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1">
                  <a:moveTo>
                    <a:pt x="0" y="13"/>
                  </a:moveTo>
                  <a:lnTo>
                    <a:pt x="11" y="0"/>
                  </a:lnTo>
                  <a:lnTo>
                    <a:pt x="27" y="0"/>
                  </a:lnTo>
                  <a:lnTo>
                    <a:pt x="22" y="13"/>
                  </a:lnTo>
                  <a:lnTo>
                    <a:pt x="17" y="18"/>
                  </a:lnTo>
                  <a:lnTo>
                    <a:pt x="20" y="33"/>
                  </a:lnTo>
                  <a:lnTo>
                    <a:pt x="41" y="53"/>
                  </a:lnTo>
                  <a:lnTo>
                    <a:pt x="43" y="68"/>
                  </a:lnTo>
                  <a:lnTo>
                    <a:pt x="60" y="87"/>
                  </a:lnTo>
                  <a:lnTo>
                    <a:pt x="73" y="91"/>
                  </a:lnTo>
                  <a:lnTo>
                    <a:pt x="79" y="104"/>
                  </a:lnTo>
                  <a:lnTo>
                    <a:pt x="68" y="113"/>
                  </a:lnTo>
                  <a:lnTo>
                    <a:pt x="79" y="112"/>
                  </a:lnTo>
                  <a:lnTo>
                    <a:pt x="83" y="121"/>
                  </a:lnTo>
                  <a:lnTo>
                    <a:pt x="32" y="131"/>
                  </a:lnTo>
                  <a:lnTo>
                    <a:pt x="0" y="13"/>
                  </a:lnTo>
                  <a:lnTo>
                    <a:pt x="0" y="1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2" name="Freeform 56"/>
            <p:cNvSpPr>
              <a:spLocks/>
            </p:cNvSpPr>
            <p:nvPr/>
          </p:nvSpPr>
          <p:spPr bwMode="auto">
            <a:xfrm>
              <a:off x="4691" y="932"/>
              <a:ext cx="106" cy="60"/>
            </a:xfrm>
            <a:custGeom>
              <a:avLst/>
              <a:gdLst>
                <a:gd name="T0" fmla="*/ 36 w 453"/>
                <a:gd name="T1" fmla="*/ 285 h 285"/>
                <a:gd name="T2" fmla="*/ 111 w 453"/>
                <a:gd name="T3" fmla="*/ 271 h 285"/>
                <a:gd name="T4" fmla="*/ 384 w 453"/>
                <a:gd name="T5" fmla="*/ 221 h 285"/>
                <a:gd name="T6" fmla="*/ 395 w 453"/>
                <a:gd name="T7" fmla="*/ 208 h 285"/>
                <a:gd name="T8" fmla="*/ 411 w 453"/>
                <a:gd name="T9" fmla="*/ 208 h 285"/>
                <a:gd name="T10" fmla="*/ 429 w 453"/>
                <a:gd name="T11" fmla="*/ 196 h 285"/>
                <a:gd name="T12" fmla="*/ 453 w 453"/>
                <a:gd name="T13" fmla="*/ 164 h 285"/>
                <a:gd name="T14" fmla="*/ 410 w 453"/>
                <a:gd name="T15" fmla="*/ 128 h 285"/>
                <a:gd name="T16" fmla="*/ 408 w 453"/>
                <a:gd name="T17" fmla="*/ 96 h 285"/>
                <a:gd name="T18" fmla="*/ 429 w 453"/>
                <a:gd name="T19" fmla="*/ 49 h 285"/>
                <a:gd name="T20" fmla="*/ 399 w 453"/>
                <a:gd name="T21" fmla="*/ 33 h 285"/>
                <a:gd name="T22" fmla="*/ 366 w 453"/>
                <a:gd name="T23" fmla="*/ 0 h 285"/>
                <a:gd name="T24" fmla="*/ 64 w 453"/>
                <a:gd name="T25" fmla="*/ 56 h 285"/>
                <a:gd name="T26" fmla="*/ 49 w 453"/>
                <a:gd name="T27" fmla="*/ 33 h 285"/>
                <a:gd name="T28" fmla="*/ 0 w 453"/>
                <a:gd name="T29" fmla="*/ 70 h 285"/>
                <a:gd name="T30" fmla="*/ 36 w 453"/>
                <a:gd name="T31" fmla="*/ 285 h 285"/>
                <a:gd name="T32" fmla="*/ 36 w 453"/>
                <a:gd name="T33"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285">
                  <a:moveTo>
                    <a:pt x="36" y="285"/>
                  </a:moveTo>
                  <a:lnTo>
                    <a:pt x="111" y="271"/>
                  </a:lnTo>
                  <a:lnTo>
                    <a:pt x="384" y="221"/>
                  </a:lnTo>
                  <a:lnTo>
                    <a:pt x="395" y="208"/>
                  </a:lnTo>
                  <a:lnTo>
                    <a:pt x="411" y="208"/>
                  </a:lnTo>
                  <a:lnTo>
                    <a:pt x="429" y="196"/>
                  </a:lnTo>
                  <a:lnTo>
                    <a:pt x="453" y="164"/>
                  </a:lnTo>
                  <a:lnTo>
                    <a:pt x="410" y="128"/>
                  </a:lnTo>
                  <a:lnTo>
                    <a:pt x="408" y="96"/>
                  </a:lnTo>
                  <a:lnTo>
                    <a:pt x="429" y="49"/>
                  </a:lnTo>
                  <a:lnTo>
                    <a:pt x="399" y="33"/>
                  </a:lnTo>
                  <a:lnTo>
                    <a:pt x="366" y="0"/>
                  </a:lnTo>
                  <a:lnTo>
                    <a:pt x="64" y="56"/>
                  </a:lnTo>
                  <a:lnTo>
                    <a:pt x="49" y="33"/>
                  </a:lnTo>
                  <a:lnTo>
                    <a:pt x="0" y="70"/>
                  </a:lnTo>
                  <a:lnTo>
                    <a:pt x="36" y="285"/>
                  </a:lnTo>
                  <a:lnTo>
                    <a:pt x="36" y="28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3" name="Freeform 57"/>
            <p:cNvSpPr>
              <a:spLocks/>
            </p:cNvSpPr>
            <p:nvPr/>
          </p:nvSpPr>
          <p:spPr bwMode="auto">
            <a:xfrm>
              <a:off x="4786" y="943"/>
              <a:ext cx="23" cy="48"/>
            </a:xfrm>
            <a:custGeom>
              <a:avLst/>
              <a:gdLst>
                <a:gd name="T0" fmla="*/ 5 w 97"/>
                <a:gd name="T1" fmla="*/ 159 h 233"/>
                <a:gd name="T2" fmla="*/ 23 w 97"/>
                <a:gd name="T3" fmla="*/ 147 h 233"/>
                <a:gd name="T4" fmla="*/ 47 w 97"/>
                <a:gd name="T5" fmla="*/ 115 h 233"/>
                <a:gd name="T6" fmla="*/ 4 w 97"/>
                <a:gd name="T7" fmla="*/ 79 h 233"/>
                <a:gd name="T8" fmla="*/ 2 w 97"/>
                <a:gd name="T9" fmla="*/ 47 h 233"/>
                <a:gd name="T10" fmla="*/ 23 w 97"/>
                <a:gd name="T11" fmla="*/ 0 h 233"/>
                <a:gd name="T12" fmla="*/ 89 w 97"/>
                <a:gd name="T13" fmla="*/ 22 h 233"/>
                <a:gd name="T14" fmla="*/ 89 w 97"/>
                <a:gd name="T15" fmla="*/ 32 h 233"/>
                <a:gd name="T16" fmla="*/ 82 w 97"/>
                <a:gd name="T17" fmla="*/ 57 h 233"/>
                <a:gd name="T18" fmla="*/ 76 w 97"/>
                <a:gd name="T19" fmla="*/ 63 h 233"/>
                <a:gd name="T20" fmla="*/ 73 w 97"/>
                <a:gd name="T21" fmla="*/ 77 h 233"/>
                <a:gd name="T22" fmla="*/ 81 w 97"/>
                <a:gd name="T23" fmla="*/ 81 h 233"/>
                <a:gd name="T24" fmla="*/ 97 w 97"/>
                <a:gd name="T25" fmla="*/ 77 h 233"/>
                <a:gd name="T26" fmla="*/ 97 w 97"/>
                <a:gd name="T27" fmla="*/ 116 h 233"/>
                <a:gd name="T28" fmla="*/ 97 w 97"/>
                <a:gd name="T29" fmla="*/ 140 h 233"/>
                <a:gd name="T30" fmla="*/ 97 w 97"/>
                <a:gd name="T31" fmla="*/ 154 h 233"/>
                <a:gd name="T32" fmla="*/ 92 w 97"/>
                <a:gd name="T33" fmla="*/ 166 h 233"/>
                <a:gd name="T34" fmla="*/ 85 w 97"/>
                <a:gd name="T35" fmla="*/ 166 h 233"/>
                <a:gd name="T36" fmla="*/ 88 w 97"/>
                <a:gd name="T37" fmla="*/ 178 h 233"/>
                <a:gd name="T38" fmla="*/ 63 w 97"/>
                <a:gd name="T39" fmla="*/ 233 h 233"/>
                <a:gd name="T40" fmla="*/ 57 w 97"/>
                <a:gd name="T41" fmla="*/ 233 h 233"/>
                <a:gd name="T42" fmla="*/ 55 w 97"/>
                <a:gd name="T43" fmla="*/ 212 h 233"/>
                <a:gd name="T44" fmla="*/ 38 w 97"/>
                <a:gd name="T45" fmla="*/ 212 h 233"/>
                <a:gd name="T46" fmla="*/ 4 w 97"/>
                <a:gd name="T47" fmla="*/ 191 h 233"/>
                <a:gd name="T48" fmla="*/ 0 w 97"/>
                <a:gd name="T49" fmla="*/ 172 h 233"/>
                <a:gd name="T50" fmla="*/ 5 w 97"/>
                <a:gd name="T51" fmla="*/ 159 h 233"/>
                <a:gd name="T52" fmla="*/ 5 w 97"/>
                <a:gd name="T53" fmla="*/ 15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233">
                  <a:moveTo>
                    <a:pt x="5" y="159"/>
                  </a:moveTo>
                  <a:lnTo>
                    <a:pt x="23" y="147"/>
                  </a:lnTo>
                  <a:lnTo>
                    <a:pt x="47" y="115"/>
                  </a:lnTo>
                  <a:lnTo>
                    <a:pt x="4" y="79"/>
                  </a:lnTo>
                  <a:lnTo>
                    <a:pt x="2" y="47"/>
                  </a:lnTo>
                  <a:lnTo>
                    <a:pt x="23" y="0"/>
                  </a:lnTo>
                  <a:lnTo>
                    <a:pt x="89" y="22"/>
                  </a:lnTo>
                  <a:lnTo>
                    <a:pt x="89" y="32"/>
                  </a:lnTo>
                  <a:lnTo>
                    <a:pt x="82" y="57"/>
                  </a:lnTo>
                  <a:lnTo>
                    <a:pt x="76" y="63"/>
                  </a:lnTo>
                  <a:lnTo>
                    <a:pt x="73" y="77"/>
                  </a:lnTo>
                  <a:lnTo>
                    <a:pt x="81" y="81"/>
                  </a:lnTo>
                  <a:lnTo>
                    <a:pt x="97" y="77"/>
                  </a:lnTo>
                  <a:lnTo>
                    <a:pt x="97" y="116"/>
                  </a:lnTo>
                  <a:lnTo>
                    <a:pt x="97" y="140"/>
                  </a:lnTo>
                  <a:lnTo>
                    <a:pt x="97" y="154"/>
                  </a:lnTo>
                  <a:lnTo>
                    <a:pt x="92" y="166"/>
                  </a:lnTo>
                  <a:lnTo>
                    <a:pt x="85" y="166"/>
                  </a:lnTo>
                  <a:lnTo>
                    <a:pt x="88" y="178"/>
                  </a:lnTo>
                  <a:lnTo>
                    <a:pt x="63" y="233"/>
                  </a:lnTo>
                  <a:lnTo>
                    <a:pt x="57" y="233"/>
                  </a:lnTo>
                  <a:lnTo>
                    <a:pt x="55" y="212"/>
                  </a:lnTo>
                  <a:lnTo>
                    <a:pt x="38" y="212"/>
                  </a:lnTo>
                  <a:lnTo>
                    <a:pt x="4" y="191"/>
                  </a:lnTo>
                  <a:lnTo>
                    <a:pt x="0" y="172"/>
                  </a:lnTo>
                  <a:lnTo>
                    <a:pt x="5" y="159"/>
                  </a:lnTo>
                  <a:lnTo>
                    <a:pt x="5" y="15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4" name="Freeform 58"/>
            <p:cNvSpPr>
              <a:spLocks/>
            </p:cNvSpPr>
            <p:nvPr/>
          </p:nvSpPr>
          <p:spPr bwMode="auto">
            <a:xfrm>
              <a:off x="4702" y="867"/>
              <a:ext cx="109" cy="84"/>
            </a:xfrm>
            <a:custGeom>
              <a:avLst/>
              <a:gdLst>
                <a:gd name="T0" fmla="*/ 15 w 464"/>
                <a:gd name="T1" fmla="*/ 370 h 404"/>
                <a:gd name="T2" fmla="*/ 317 w 464"/>
                <a:gd name="T3" fmla="*/ 314 h 404"/>
                <a:gd name="T4" fmla="*/ 350 w 464"/>
                <a:gd name="T5" fmla="*/ 347 h 404"/>
                <a:gd name="T6" fmla="*/ 380 w 464"/>
                <a:gd name="T7" fmla="*/ 363 h 404"/>
                <a:gd name="T8" fmla="*/ 446 w 464"/>
                <a:gd name="T9" fmla="*/ 385 h 404"/>
                <a:gd name="T10" fmla="*/ 452 w 464"/>
                <a:gd name="T11" fmla="*/ 404 h 404"/>
                <a:gd name="T12" fmla="*/ 463 w 464"/>
                <a:gd name="T13" fmla="*/ 380 h 404"/>
                <a:gd name="T14" fmla="*/ 464 w 464"/>
                <a:gd name="T15" fmla="*/ 344 h 404"/>
                <a:gd name="T16" fmla="*/ 452 w 464"/>
                <a:gd name="T17" fmla="*/ 280 h 404"/>
                <a:gd name="T18" fmla="*/ 450 w 464"/>
                <a:gd name="T19" fmla="*/ 213 h 404"/>
                <a:gd name="T20" fmla="*/ 419 w 464"/>
                <a:gd name="T21" fmla="*/ 113 h 404"/>
                <a:gd name="T22" fmla="*/ 414 w 464"/>
                <a:gd name="T23" fmla="*/ 70 h 404"/>
                <a:gd name="T24" fmla="*/ 393 w 464"/>
                <a:gd name="T25" fmla="*/ 0 h 404"/>
                <a:gd name="T26" fmla="*/ 295 w 464"/>
                <a:gd name="T27" fmla="*/ 22 h 404"/>
                <a:gd name="T28" fmla="*/ 241 w 464"/>
                <a:gd name="T29" fmla="*/ 81 h 404"/>
                <a:gd name="T30" fmla="*/ 238 w 464"/>
                <a:gd name="T31" fmla="*/ 96 h 404"/>
                <a:gd name="T32" fmla="*/ 207 w 464"/>
                <a:gd name="T33" fmla="*/ 130 h 404"/>
                <a:gd name="T34" fmla="*/ 215 w 464"/>
                <a:gd name="T35" fmla="*/ 142 h 404"/>
                <a:gd name="T36" fmla="*/ 221 w 464"/>
                <a:gd name="T37" fmla="*/ 151 h 404"/>
                <a:gd name="T38" fmla="*/ 217 w 464"/>
                <a:gd name="T39" fmla="*/ 154 h 404"/>
                <a:gd name="T40" fmla="*/ 226 w 464"/>
                <a:gd name="T41" fmla="*/ 168 h 404"/>
                <a:gd name="T42" fmla="*/ 227 w 464"/>
                <a:gd name="T43" fmla="*/ 180 h 404"/>
                <a:gd name="T44" fmla="*/ 197 w 464"/>
                <a:gd name="T45" fmla="*/ 207 h 404"/>
                <a:gd name="T46" fmla="*/ 153 w 464"/>
                <a:gd name="T47" fmla="*/ 221 h 404"/>
                <a:gd name="T48" fmla="*/ 142 w 464"/>
                <a:gd name="T49" fmla="*/ 229 h 404"/>
                <a:gd name="T50" fmla="*/ 124 w 464"/>
                <a:gd name="T51" fmla="*/ 222 h 404"/>
                <a:gd name="T52" fmla="*/ 75 w 464"/>
                <a:gd name="T53" fmla="*/ 227 h 404"/>
                <a:gd name="T54" fmla="*/ 37 w 464"/>
                <a:gd name="T55" fmla="*/ 242 h 404"/>
                <a:gd name="T56" fmla="*/ 37 w 464"/>
                <a:gd name="T57" fmla="*/ 260 h 404"/>
                <a:gd name="T58" fmla="*/ 45 w 464"/>
                <a:gd name="T59" fmla="*/ 274 h 404"/>
                <a:gd name="T60" fmla="*/ 51 w 464"/>
                <a:gd name="T61" fmla="*/ 272 h 404"/>
                <a:gd name="T62" fmla="*/ 56 w 464"/>
                <a:gd name="T63" fmla="*/ 289 h 404"/>
                <a:gd name="T64" fmla="*/ 47 w 464"/>
                <a:gd name="T65" fmla="*/ 295 h 404"/>
                <a:gd name="T66" fmla="*/ 41 w 464"/>
                <a:gd name="T67" fmla="*/ 309 h 404"/>
                <a:gd name="T68" fmla="*/ 0 w 464"/>
                <a:gd name="T69" fmla="*/ 347 h 404"/>
                <a:gd name="T70" fmla="*/ 15 w 464"/>
                <a:gd name="T71" fmla="*/ 370 h 404"/>
                <a:gd name="T72" fmla="*/ 15 w 464"/>
                <a:gd name="T73" fmla="*/ 37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 h="404">
                  <a:moveTo>
                    <a:pt x="15" y="370"/>
                  </a:moveTo>
                  <a:lnTo>
                    <a:pt x="317" y="314"/>
                  </a:lnTo>
                  <a:lnTo>
                    <a:pt x="350" y="347"/>
                  </a:lnTo>
                  <a:lnTo>
                    <a:pt x="380" y="363"/>
                  </a:lnTo>
                  <a:lnTo>
                    <a:pt x="446" y="385"/>
                  </a:lnTo>
                  <a:lnTo>
                    <a:pt x="452" y="404"/>
                  </a:lnTo>
                  <a:lnTo>
                    <a:pt x="463" y="380"/>
                  </a:lnTo>
                  <a:lnTo>
                    <a:pt x="464" y="344"/>
                  </a:lnTo>
                  <a:lnTo>
                    <a:pt x="452" y="280"/>
                  </a:lnTo>
                  <a:lnTo>
                    <a:pt x="450" y="213"/>
                  </a:lnTo>
                  <a:lnTo>
                    <a:pt x="419" y="113"/>
                  </a:lnTo>
                  <a:lnTo>
                    <a:pt x="414" y="70"/>
                  </a:lnTo>
                  <a:lnTo>
                    <a:pt x="393" y="0"/>
                  </a:lnTo>
                  <a:lnTo>
                    <a:pt x="295" y="22"/>
                  </a:lnTo>
                  <a:lnTo>
                    <a:pt x="241" y="81"/>
                  </a:lnTo>
                  <a:lnTo>
                    <a:pt x="238" y="96"/>
                  </a:lnTo>
                  <a:lnTo>
                    <a:pt x="207" y="130"/>
                  </a:lnTo>
                  <a:lnTo>
                    <a:pt x="215" y="142"/>
                  </a:lnTo>
                  <a:lnTo>
                    <a:pt x="221" y="151"/>
                  </a:lnTo>
                  <a:lnTo>
                    <a:pt x="217" y="154"/>
                  </a:lnTo>
                  <a:lnTo>
                    <a:pt x="226" y="168"/>
                  </a:lnTo>
                  <a:lnTo>
                    <a:pt x="227" y="180"/>
                  </a:lnTo>
                  <a:lnTo>
                    <a:pt x="197" y="207"/>
                  </a:lnTo>
                  <a:lnTo>
                    <a:pt x="153" y="221"/>
                  </a:lnTo>
                  <a:lnTo>
                    <a:pt x="142" y="229"/>
                  </a:lnTo>
                  <a:lnTo>
                    <a:pt x="124" y="222"/>
                  </a:lnTo>
                  <a:lnTo>
                    <a:pt x="75" y="227"/>
                  </a:lnTo>
                  <a:lnTo>
                    <a:pt x="37" y="242"/>
                  </a:lnTo>
                  <a:lnTo>
                    <a:pt x="37" y="260"/>
                  </a:lnTo>
                  <a:lnTo>
                    <a:pt x="45" y="274"/>
                  </a:lnTo>
                  <a:lnTo>
                    <a:pt x="51" y="272"/>
                  </a:lnTo>
                  <a:lnTo>
                    <a:pt x="56" y="289"/>
                  </a:lnTo>
                  <a:lnTo>
                    <a:pt x="47" y="295"/>
                  </a:lnTo>
                  <a:lnTo>
                    <a:pt x="41" y="309"/>
                  </a:lnTo>
                  <a:lnTo>
                    <a:pt x="0" y="347"/>
                  </a:lnTo>
                  <a:lnTo>
                    <a:pt x="15" y="370"/>
                  </a:lnTo>
                  <a:lnTo>
                    <a:pt x="15" y="37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5" name="Freeform 59"/>
            <p:cNvSpPr>
              <a:spLocks/>
            </p:cNvSpPr>
            <p:nvPr/>
          </p:nvSpPr>
          <p:spPr bwMode="auto">
            <a:xfrm>
              <a:off x="4803" y="955"/>
              <a:ext cx="3" cy="4"/>
            </a:xfrm>
            <a:custGeom>
              <a:avLst/>
              <a:gdLst>
                <a:gd name="T0" fmla="*/ 0 w 14"/>
                <a:gd name="T1" fmla="*/ 20 h 20"/>
                <a:gd name="T2" fmla="*/ 3 w 14"/>
                <a:gd name="T3" fmla="*/ 6 h 20"/>
                <a:gd name="T4" fmla="*/ 9 w 14"/>
                <a:gd name="T5" fmla="*/ 0 h 20"/>
                <a:gd name="T6" fmla="*/ 14 w 14"/>
                <a:gd name="T7" fmla="*/ 5 h 20"/>
                <a:gd name="T8" fmla="*/ 0 w 14"/>
                <a:gd name="T9" fmla="*/ 20 h 20"/>
                <a:gd name="T10" fmla="*/ 0 w 14"/>
                <a:gd name="T11" fmla="*/ 20 h 20"/>
                <a:gd name="T12" fmla="*/ 0 w 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0" y="20"/>
                  </a:moveTo>
                  <a:lnTo>
                    <a:pt x="3" y="6"/>
                  </a:lnTo>
                  <a:lnTo>
                    <a:pt x="9" y="0"/>
                  </a:lnTo>
                  <a:lnTo>
                    <a:pt x="14" y="5"/>
                  </a:lnTo>
                  <a:lnTo>
                    <a:pt x="0" y="20"/>
                  </a:lnTo>
                  <a:lnTo>
                    <a:pt x="0" y="20"/>
                  </a:lnTo>
                  <a:lnTo>
                    <a:pt x="0" y="2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6" name="Freeform 60"/>
            <p:cNvSpPr>
              <a:spLocks/>
            </p:cNvSpPr>
            <p:nvPr/>
          </p:nvSpPr>
          <p:spPr bwMode="auto">
            <a:xfrm>
              <a:off x="4807" y="939"/>
              <a:ext cx="33" cy="17"/>
            </a:xfrm>
            <a:custGeom>
              <a:avLst/>
              <a:gdLst>
                <a:gd name="T0" fmla="*/ 11 w 144"/>
                <a:gd name="T1" fmla="*/ 83 h 83"/>
                <a:gd name="T2" fmla="*/ 61 w 144"/>
                <a:gd name="T3" fmla="*/ 55 h 83"/>
                <a:gd name="T4" fmla="*/ 95 w 144"/>
                <a:gd name="T5" fmla="*/ 38 h 83"/>
                <a:gd name="T6" fmla="*/ 60 w 144"/>
                <a:gd name="T7" fmla="*/ 64 h 83"/>
                <a:gd name="T8" fmla="*/ 62 w 144"/>
                <a:gd name="T9" fmla="*/ 66 h 83"/>
                <a:gd name="T10" fmla="*/ 117 w 144"/>
                <a:gd name="T11" fmla="*/ 29 h 83"/>
                <a:gd name="T12" fmla="*/ 144 w 144"/>
                <a:gd name="T13" fmla="*/ 4 h 83"/>
                <a:gd name="T14" fmla="*/ 141 w 144"/>
                <a:gd name="T15" fmla="*/ 0 h 83"/>
                <a:gd name="T16" fmla="*/ 117 w 144"/>
                <a:gd name="T17" fmla="*/ 14 h 83"/>
                <a:gd name="T18" fmla="*/ 114 w 144"/>
                <a:gd name="T19" fmla="*/ 13 h 83"/>
                <a:gd name="T20" fmla="*/ 102 w 144"/>
                <a:gd name="T21" fmla="*/ 29 h 83"/>
                <a:gd name="T22" fmla="*/ 94 w 144"/>
                <a:gd name="T23" fmla="*/ 29 h 83"/>
                <a:gd name="T24" fmla="*/ 113 w 144"/>
                <a:gd name="T25" fmla="*/ 0 h 83"/>
                <a:gd name="T26" fmla="*/ 94 w 144"/>
                <a:gd name="T27" fmla="*/ 21 h 83"/>
                <a:gd name="T28" fmla="*/ 28 w 144"/>
                <a:gd name="T29" fmla="*/ 44 h 83"/>
                <a:gd name="T30" fmla="*/ 16 w 144"/>
                <a:gd name="T31" fmla="*/ 60 h 83"/>
                <a:gd name="T32" fmla="*/ 5 w 144"/>
                <a:gd name="T33" fmla="*/ 63 h 83"/>
                <a:gd name="T34" fmla="*/ 0 w 144"/>
                <a:gd name="T35" fmla="*/ 75 h 83"/>
                <a:gd name="T36" fmla="*/ 11 w 144"/>
                <a:gd name="T37" fmla="*/ 83 h 83"/>
                <a:gd name="T38" fmla="*/ 11 w 144"/>
                <a:gd name="T3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83">
                  <a:moveTo>
                    <a:pt x="11" y="83"/>
                  </a:moveTo>
                  <a:lnTo>
                    <a:pt x="61" y="55"/>
                  </a:lnTo>
                  <a:lnTo>
                    <a:pt x="95" y="38"/>
                  </a:lnTo>
                  <a:lnTo>
                    <a:pt x="60" y="64"/>
                  </a:lnTo>
                  <a:lnTo>
                    <a:pt x="62" y="66"/>
                  </a:lnTo>
                  <a:lnTo>
                    <a:pt x="117" y="29"/>
                  </a:lnTo>
                  <a:lnTo>
                    <a:pt x="144" y="4"/>
                  </a:lnTo>
                  <a:lnTo>
                    <a:pt x="141" y="0"/>
                  </a:lnTo>
                  <a:lnTo>
                    <a:pt x="117" y="14"/>
                  </a:lnTo>
                  <a:lnTo>
                    <a:pt x="114" y="13"/>
                  </a:lnTo>
                  <a:lnTo>
                    <a:pt x="102" y="29"/>
                  </a:lnTo>
                  <a:lnTo>
                    <a:pt x="94" y="29"/>
                  </a:lnTo>
                  <a:lnTo>
                    <a:pt x="113" y="0"/>
                  </a:lnTo>
                  <a:lnTo>
                    <a:pt x="94" y="21"/>
                  </a:lnTo>
                  <a:lnTo>
                    <a:pt x="28" y="44"/>
                  </a:lnTo>
                  <a:lnTo>
                    <a:pt x="16" y="60"/>
                  </a:lnTo>
                  <a:lnTo>
                    <a:pt x="5" y="63"/>
                  </a:lnTo>
                  <a:lnTo>
                    <a:pt x="0" y="75"/>
                  </a:lnTo>
                  <a:lnTo>
                    <a:pt x="11" y="83"/>
                  </a:lnTo>
                  <a:lnTo>
                    <a:pt x="11" y="8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7" name="Freeform 61"/>
            <p:cNvSpPr>
              <a:spLocks/>
            </p:cNvSpPr>
            <p:nvPr/>
          </p:nvSpPr>
          <p:spPr bwMode="auto">
            <a:xfrm>
              <a:off x="4808" y="920"/>
              <a:ext cx="32" cy="26"/>
            </a:xfrm>
            <a:custGeom>
              <a:avLst/>
              <a:gdLst>
                <a:gd name="T0" fmla="*/ 12 w 134"/>
                <a:gd name="T1" fmla="*/ 89 h 125"/>
                <a:gd name="T2" fmla="*/ 11 w 134"/>
                <a:gd name="T3" fmla="*/ 125 h 125"/>
                <a:gd name="T4" fmla="*/ 21 w 134"/>
                <a:gd name="T5" fmla="*/ 122 h 125"/>
                <a:gd name="T6" fmla="*/ 47 w 134"/>
                <a:gd name="T7" fmla="*/ 103 h 125"/>
                <a:gd name="T8" fmla="*/ 55 w 134"/>
                <a:gd name="T9" fmla="*/ 87 h 125"/>
                <a:gd name="T10" fmla="*/ 61 w 134"/>
                <a:gd name="T11" fmla="*/ 89 h 125"/>
                <a:gd name="T12" fmla="*/ 96 w 134"/>
                <a:gd name="T13" fmla="*/ 80 h 125"/>
                <a:gd name="T14" fmla="*/ 96 w 134"/>
                <a:gd name="T15" fmla="*/ 74 h 125"/>
                <a:gd name="T16" fmla="*/ 103 w 134"/>
                <a:gd name="T17" fmla="*/ 77 h 125"/>
                <a:gd name="T18" fmla="*/ 110 w 134"/>
                <a:gd name="T19" fmla="*/ 72 h 125"/>
                <a:gd name="T20" fmla="*/ 119 w 134"/>
                <a:gd name="T21" fmla="*/ 70 h 125"/>
                <a:gd name="T22" fmla="*/ 134 w 134"/>
                <a:gd name="T23" fmla="*/ 64 h 125"/>
                <a:gd name="T24" fmla="*/ 121 w 134"/>
                <a:gd name="T25" fmla="*/ 0 h 125"/>
                <a:gd name="T26" fmla="*/ 0 w 134"/>
                <a:gd name="T27" fmla="*/ 25 h 125"/>
                <a:gd name="T28" fmla="*/ 12 w 134"/>
                <a:gd name="T29" fmla="*/ 89 h 125"/>
                <a:gd name="T30" fmla="*/ 12 w 134"/>
                <a:gd name="T31"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25">
                  <a:moveTo>
                    <a:pt x="12" y="89"/>
                  </a:moveTo>
                  <a:lnTo>
                    <a:pt x="11" y="125"/>
                  </a:lnTo>
                  <a:lnTo>
                    <a:pt x="21" y="122"/>
                  </a:lnTo>
                  <a:lnTo>
                    <a:pt x="47" y="103"/>
                  </a:lnTo>
                  <a:lnTo>
                    <a:pt x="55" y="87"/>
                  </a:lnTo>
                  <a:lnTo>
                    <a:pt x="61" y="89"/>
                  </a:lnTo>
                  <a:lnTo>
                    <a:pt x="96" y="80"/>
                  </a:lnTo>
                  <a:lnTo>
                    <a:pt x="96" y="74"/>
                  </a:lnTo>
                  <a:lnTo>
                    <a:pt x="103" y="77"/>
                  </a:lnTo>
                  <a:lnTo>
                    <a:pt x="110" y="72"/>
                  </a:lnTo>
                  <a:lnTo>
                    <a:pt x="119" y="70"/>
                  </a:lnTo>
                  <a:lnTo>
                    <a:pt x="134" y="64"/>
                  </a:lnTo>
                  <a:lnTo>
                    <a:pt x="121" y="0"/>
                  </a:lnTo>
                  <a:lnTo>
                    <a:pt x="0" y="25"/>
                  </a:lnTo>
                  <a:lnTo>
                    <a:pt x="12" y="89"/>
                  </a:lnTo>
                  <a:lnTo>
                    <a:pt x="12" y="8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8" name="Freeform 62"/>
            <p:cNvSpPr>
              <a:spLocks/>
            </p:cNvSpPr>
            <p:nvPr/>
          </p:nvSpPr>
          <p:spPr bwMode="auto">
            <a:xfrm>
              <a:off x="4837" y="918"/>
              <a:ext cx="13" cy="15"/>
            </a:xfrm>
            <a:custGeom>
              <a:avLst/>
              <a:gdLst>
                <a:gd name="T0" fmla="*/ 13 w 59"/>
                <a:gd name="T1" fmla="*/ 71 h 71"/>
                <a:gd name="T2" fmla="*/ 38 w 59"/>
                <a:gd name="T3" fmla="*/ 61 h 71"/>
                <a:gd name="T4" fmla="*/ 39 w 59"/>
                <a:gd name="T5" fmla="*/ 32 h 71"/>
                <a:gd name="T6" fmla="*/ 46 w 59"/>
                <a:gd name="T7" fmla="*/ 39 h 71"/>
                <a:gd name="T8" fmla="*/ 47 w 59"/>
                <a:gd name="T9" fmla="*/ 53 h 71"/>
                <a:gd name="T10" fmla="*/ 53 w 59"/>
                <a:gd name="T11" fmla="*/ 52 h 71"/>
                <a:gd name="T12" fmla="*/ 59 w 59"/>
                <a:gd name="T13" fmla="*/ 39 h 71"/>
                <a:gd name="T14" fmla="*/ 53 w 59"/>
                <a:gd name="T15" fmla="*/ 24 h 71"/>
                <a:gd name="T16" fmla="*/ 39 w 59"/>
                <a:gd name="T17" fmla="*/ 22 h 71"/>
                <a:gd name="T18" fmla="*/ 30 w 59"/>
                <a:gd name="T19" fmla="*/ 3 h 71"/>
                <a:gd name="T20" fmla="*/ 21 w 59"/>
                <a:gd name="T21" fmla="*/ 0 h 71"/>
                <a:gd name="T22" fmla="*/ 0 w 59"/>
                <a:gd name="T23" fmla="*/ 7 h 71"/>
                <a:gd name="T24" fmla="*/ 13 w 59"/>
                <a:gd name="T25" fmla="*/ 71 h 71"/>
                <a:gd name="T26" fmla="*/ 13 w 59"/>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71">
                  <a:moveTo>
                    <a:pt x="13" y="71"/>
                  </a:moveTo>
                  <a:lnTo>
                    <a:pt x="38" y="61"/>
                  </a:lnTo>
                  <a:lnTo>
                    <a:pt x="39" y="32"/>
                  </a:lnTo>
                  <a:lnTo>
                    <a:pt x="46" y="39"/>
                  </a:lnTo>
                  <a:lnTo>
                    <a:pt x="47" y="53"/>
                  </a:lnTo>
                  <a:lnTo>
                    <a:pt x="53" y="52"/>
                  </a:lnTo>
                  <a:lnTo>
                    <a:pt x="59" y="39"/>
                  </a:lnTo>
                  <a:lnTo>
                    <a:pt x="53" y="24"/>
                  </a:lnTo>
                  <a:lnTo>
                    <a:pt x="39" y="22"/>
                  </a:lnTo>
                  <a:lnTo>
                    <a:pt x="30" y="3"/>
                  </a:lnTo>
                  <a:lnTo>
                    <a:pt x="21" y="0"/>
                  </a:lnTo>
                  <a:lnTo>
                    <a:pt x="0" y="7"/>
                  </a:lnTo>
                  <a:lnTo>
                    <a:pt x="13" y="71"/>
                  </a:lnTo>
                  <a:lnTo>
                    <a:pt x="13" y="7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399" name="Freeform 63"/>
            <p:cNvSpPr>
              <a:spLocks/>
            </p:cNvSpPr>
            <p:nvPr/>
          </p:nvSpPr>
          <p:spPr bwMode="auto">
            <a:xfrm>
              <a:off x="4808" y="900"/>
              <a:ext cx="61" cy="27"/>
            </a:xfrm>
            <a:custGeom>
              <a:avLst/>
              <a:gdLst>
                <a:gd name="T0" fmla="*/ 2 w 261"/>
                <a:gd name="T1" fmla="*/ 120 h 127"/>
                <a:gd name="T2" fmla="*/ 123 w 261"/>
                <a:gd name="T3" fmla="*/ 95 h 127"/>
                <a:gd name="T4" fmla="*/ 144 w 261"/>
                <a:gd name="T5" fmla="*/ 88 h 127"/>
                <a:gd name="T6" fmla="*/ 153 w 261"/>
                <a:gd name="T7" fmla="*/ 91 h 127"/>
                <a:gd name="T8" fmla="*/ 162 w 261"/>
                <a:gd name="T9" fmla="*/ 110 h 127"/>
                <a:gd name="T10" fmla="*/ 176 w 261"/>
                <a:gd name="T11" fmla="*/ 112 h 127"/>
                <a:gd name="T12" fmla="*/ 182 w 261"/>
                <a:gd name="T13" fmla="*/ 127 h 127"/>
                <a:gd name="T14" fmla="*/ 192 w 261"/>
                <a:gd name="T15" fmla="*/ 127 h 127"/>
                <a:gd name="T16" fmla="*/ 201 w 261"/>
                <a:gd name="T17" fmla="*/ 114 h 127"/>
                <a:gd name="T18" fmla="*/ 204 w 261"/>
                <a:gd name="T19" fmla="*/ 101 h 127"/>
                <a:gd name="T20" fmla="*/ 215 w 261"/>
                <a:gd name="T21" fmla="*/ 118 h 127"/>
                <a:gd name="T22" fmla="*/ 261 w 261"/>
                <a:gd name="T23" fmla="*/ 103 h 127"/>
                <a:gd name="T24" fmla="*/ 260 w 261"/>
                <a:gd name="T25" fmla="*/ 85 h 127"/>
                <a:gd name="T26" fmla="*/ 246 w 261"/>
                <a:gd name="T27" fmla="*/ 62 h 127"/>
                <a:gd name="T28" fmla="*/ 238 w 261"/>
                <a:gd name="T29" fmla="*/ 59 h 127"/>
                <a:gd name="T30" fmla="*/ 231 w 261"/>
                <a:gd name="T31" fmla="*/ 59 h 127"/>
                <a:gd name="T32" fmla="*/ 233 w 261"/>
                <a:gd name="T33" fmla="*/ 65 h 127"/>
                <a:gd name="T34" fmla="*/ 244 w 261"/>
                <a:gd name="T35" fmla="*/ 66 h 127"/>
                <a:gd name="T36" fmla="*/ 248 w 261"/>
                <a:gd name="T37" fmla="*/ 88 h 127"/>
                <a:gd name="T38" fmla="*/ 229 w 261"/>
                <a:gd name="T39" fmla="*/ 96 h 127"/>
                <a:gd name="T40" fmla="*/ 201 w 261"/>
                <a:gd name="T41" fmla="*/ 78 h 127"/>
                <a:gd name="T42" fmla="*/ 192 w 261"/>
                <a:gd name="T43" fmla="*/ 59 h 127"/>
                <a:gd name="T44" fmla="*/ 180 w 261"/>
                <a:gd name="T45" fmla="*/ 53 h 127"/>
                <a:gd name="T46" fmla="*/ 178 w 261"/>
                <a:gd name="T47" fmla="*/ 59 h 127"/>
                <a:gd name="T48" fmla="*/ 167 w 261"/>
                <a:gd name="T49" fmla="*/ 48 h 127"/>
                <a:gd name="T50" fmla="*/ 177 w 261"/>
                <a:gd name="T51" fmla="*/ 35 h 127"/>
                <a:gd name="T52" fmla="*/ 185 w 261"/>
                <a:gd name="T53" fmla="*/ 21 h 127"/>
                <a:gd name="T54" fmla="*/ 169 w 261"/>
                <a:gd name="T55" fmla="*/ 0 h 127"/>
                <a:gd name="T56" fmla="*/ 144 w 261"/>
                <a:gd name="T57" fmla="*/ 17 h 127"/>
                <a:gd name="T58" fmla="*/ 57 w 261"/>
                <a:gd name="T59" fmla="*/ 40 h 127"/>
                <a:gd name="T60" fmla="*/ 0 w 261"/>
                <a:gd name="T61" fmla="*/ 53 h 127"/>
                <a:gd name="T62" fmla="*/ 2 w 261"/>
                <a:gd name="T63" fmla="*/ 120 h 127"/>
                <a:gd name="T64" fmla="*/ 2 w 261"/>
                <a:gd name="T65"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127">
                  <a:moveTo>
                    <a:pt x="2" y="120"/>
                  </a:moveTo>
                  <a:lnTo>
                    <a:pt x="123" y="95"/>
                  </a:lnTo>
                  <a:lnTo>
                    <a:pt x="144" y="88"/>
                  </a:lnTo>
                  <a:lnTo>
                    <a:pt x="153" y="91"/>
                  </a:lnTo>
                  <a:lnTo>
                    <a:pt x="162" y="110"/>
                  </a:lnTo>
                  <a:lnTo>
                    <a:pt x="176" y="112"/>
                  </a:lnTo>
                  <a:lnTo>
                    <a:pt x="182" y="127"/>
                  </a:lnTo>
                  <a:lnTo>
                    <a:pt x="192" y="127"/>
                  </a:lnTo>
                  <a:lnTo>
                    <a:pt x="201" y="114"/>
                  </a:lnTo>
                  <a:lnTo>
                    <a:pt x="204" y="101"/>
                  </a:lnTo>
                  <a:lnTo>
                    <a:pt x="215" y="118"/>
                  </a:lnTo>
                  <a:lnTo>
                    <a:pt x="261" y="103"/>
                  </a:lnTo>
                  <a:lnTo>
                    <a:pt x="260" y="85"/>
                  </a:lnTo>
                  <a:lnTo>
                    <a:pt x="246" y="62"/>
                  </a:lnTo>
                  <a:lnTo>
                    <a:pt x="238" y="59"/>
                  </a:lnTo>
                  <a:lnTo>
                    <a:pt x="231" y="59"/>
                  </a:lnTo>
                  <a:lnTo>
                    <a:pt x="233" y="65"/>
                  </a:lnTo>
                  <a:lnTo>
                    <a:pt x="244" y="66"/>
                  </a:lnTo>
                  <a:lnTo>
                    <a:pt x="248" y="88"/>
                  </a:lnTo>
                  <a:lnTo>
                    <a:pt x="229" y="96"/>
                  </a:lnTo>
                  <a:lnTo>
                    <a:pt x="201" y="78"/>
                  </a:lnTo>
                  <a:lnTo>
                    <a:pt x="192" y="59"/>
                  </a:lnTo>
                  <a:lnTo>
                    <a:pt x="180" y="53"/>
                  </a:lnTo>
                  <a:lnTo>
                    <a:pt x="178" y="59"/>
                  </a:lnTo>
                  <a:lnTo>
                    <a:pt x="167" y="48"/>
                  </a:lnTo>
                  <a:lnTo>
                    <a:pt x="177" y="35"/>
                  </a:lnTo>
                  <a:lnTo>
                    <a:pt x="185" y="21"/>
                  </a:lnTo>
                  <a:lnTo>
                    <a:pt x="169" y="0"/>
                  </a:lnTo>
                  <a:lnTo>
                    <a:pt x="144" y="17"/>
                  </a:lnTo>
                  <a:lnTo>
                    <a:pt x="57" y="40"/>
                  </a:lnTo>
                  <a:lnTo>
                    <a:pt x="0" y="53"/>
                  </a:lnTo>
                  <a:lnTo>
                    <a:pt x="2" y="120"/>
                  </a:lnTo>
                  <a:lnTo>
                    <a:pt x="2" y="12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0" name="Freeform 64"/>
            <p:cNvSpPr>
              <a:spLocks/>
            </p:cNvSpPr>
            <p:nvPr/>
          </p:nvSpPr>
          <p:spPr bwMode="auto">
            <a:xfrm>
              <a:off x="4857" y="926"/>
              <a:ext cx="5" cy="4"/>
            </a:xfrm>
            <a:custGeom>
              <a:avLst/>
              <a:gdLst>
                <a:gd name="T0" fmla="*/ 0 w 23"/>
                <a:gd name="T1" fmla="*/ 17 h 17"/>
                <a:gd name="T2" fmla="*/ 9 w 23"/>
                <a:gd name="T3" fmla="*/ 0 h 17"/>
                <a:gd name="T4" fmla="*/ 23 w 23"/>
                <a:gd name="T5" fmla="*/ 8 h 17"/>
                <a:gd name="T6" fmla="*/ 0 w 23"/>
                <a:gd name="T7" fmla="*/ 17 h 17"/>
                <a:gd name="T8" fmla="*/ 0 w 23"/>
                <a:gd name="T9" fmla="*/ 17 h 17"/>
                <a:gd name="T10" fmla="*/ 0 w 23"/>
                <a:gd name="T11" fmla="*/ 17 h 17"/>
              </a:gdLst>
              <a:ahLst/>
              <a:cxnLst>
                <a:cxn ang="0">
                  <a:pos x="T0" y="T1"/>
                </a:cxn>
                <a:cxn ang="0">
                  <a:pos x="T2" y="T3"/>
                </a:cxn>
                <a:cxn ang="0">
                  <a:pos x="T4" y="T5"/>
                </a:cxn>
                <a:cxn ang="0">
                  <a:pos x="T6" y="T7"/>
                </a:cxn>
                <a:cxn ang="0">
                  <a:pos x="T8" y="T9"/>
                </a:cxn>
                <a:cxn ang="0">
                  <a:pos x="T10" y="T11"/>
                </a:cxn>
              </a:cxnLst>
              <a:rect l="0" t="0" r="r" b="b"/>
              <a:pathLst>
                <a:path w="23" h="17">
                  <a:moveTo>
                    <a:pt x="0" y="17"/>
                  </a:moveTo>
                  <a:lnTo>
                    <a:pt x="9" y="0"/>
                  </a:lnTo>
                  <a:lnTo>
                    <a:pt x="23" y="8"/>
                  </a:lnTo>
                  <a:lnTo>
                    <a:pt x="0" y="17"/>
                  </a:lnTo>
                  <a:lnTo>
                    <a:pt x="0" y="17"/>
                  </a:lnTo>
                  <a:lnTo>
                    <a:pt x="0" y="17"/>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1" name="Freeform 65"/>
            <p:cNvSpPr>
              <a:spLocks/>
            </p:cNvSpPr>
            <p:nvPr/>
          </p:nvSpPr>
          <p:spPr bwMode="auto">
            <a:xfrm>
              <a:off x="4867" y="926"/>
              <a:ext cx="4" cy="2"/>
            </a:xfrm>
            <a:custGeom>
              <a:avLst/>
              <a:gdLst>
                <a:gd name="T0" fmla="*/ 0 w 19"/>
                <a:gd name="T1" fmla="*/ 13 h 13"/>
                <a:gd name="T2" fmla="*/ 11 w 19"/>
                <a:gd name="T3" fmla="*/ 0 h 13"/>
                <a:gd name="T4" fmla="*/ 19 w 19"/>
                <a:gd name="T5" fmla="*/ 9 h 13"/>
                <a:gd name="T6" fmla="*/ 0 w 19"/>
                <a:gd name="T7" fmla="*/ 13 h 13"/>
                <a:gd name="T8" fmla="*/ 0 w 19"/>
                <a:gd name="T9" fmla="*/ 13 h 13"/>
                <a:gd name="T10" fmla="*/ 0 w 19"/>
                <a:gd name="T11" fmla="*/ 13 h 13"/>
              </a:gdLst>
              <a:ahLst/>
              <a:cxnLst>
                <a:cxn ang="0">
                  <a:pos x="T0" y="T1"/>
                </a:cxn>
                <a:cxn ang="0">
                  <a:pos x="T2" y="T3"/>
                </a:cxn>
                <a:cxn ang="0">
                  <a:pos x="T4" y="T5"/>
                </a:cxn>
                <a:cxn ang="0">
                  <a:pos x="T6" y="T7"/>
                </a:cxn>
                <a:cxn ang="0">
                  <a:pos x="T8" y="T9"/>
                </a:cxn>
                <a:cxn ang="0">
                  <a:pos x="T10" y="T11"/>
                </a:cxn>
              </a:cxnLst>
              <a:rect l="0" t="0" r="r" b="b"/>
              <a:pathLst>
                <a:path w="19" h="13">
                  <a:moveTo>
                    <a:pt x="0" y="13"/>
                  </a:moveTo>
                  <a:lnTo>
                    <a:pt x="11" y="0"/>
                  </a:lnTo>
                  <a:lnTo>
                    <a:pt x="19" y="9"/>
                  </a:lnTo>
                  <a:lnTo>
                    <a:pt x="0" y="13"/>
                  </a:lnTo>
                  <a:lnTo>
                    <a:pt x="0" y="13"/>
                  </a:lnTo>
                  <a:lnTo>
                    <a:pt x="0" y="1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2" name="Freeform 66"/>
            <p:cNvSpPr>
              <a:spLocks/>
            </p:cNvSpPr>
            <p:nvPr/>
          </p:nvSpPr>
          <p:spPr bwMode="auto">
            <a:xfrm>
              <a:off x="4794" y="860"/>
              <a:ext cx="30" cy="51"/>
            </a:xfrm>
            <a:custGeom>
              <a:avLst/>
              <a:gdLst>
                <a:gd name="T0" fmla="*/ 21 w 127"/>
                <a:gd name="T1" fmla="*/ 99 h 242"/>
                <a:gd name="T2" fmla="*/ 26 w 127"/>
                <a:gd name="T3" fmla="*/ 142 h 242"/>
                <a:gd name="T4" fmla="*/ 57 w 127"/>
                <a:gd name="T5" fmla="*/ 242 h 242"/>
                <a:gd name="T6" fmla="*/ 114 w 127"/>
                <a:gd name="T7" fmla="*/ 229 h 242"/>
                <a:gd name="T8" fmla="*/ 110 w 127"/>
                <a:gd name="T9" fmla="*/ 88 h 242"/>
                <a:gd name="T10" fmla="*/ 124 w 127"/>
                <a:gd name="T11" fmla="*/ 59 h 242"/>
                <a:gd name="T12" fmla="*/ 127 w 127"/>
                <a:gd name="T13" fmla="*/ 0 h 242"/>
                <a:gd name="T14" fmla="*/ 0 w 127"/>
                <a:gd name="T15" fmla="*/ 29 h 242"/>
                <a:gd name="T16" fmla="*/ 21 w 127"/>
                <a:gd name="T17" fmla="*/ 99 h 242"/>
                <a:gd name="T18" fmla="*/ 21 w 127"/>
                <a:gd name="T19" fmla="*/ 9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242">
                  <a:moveTo>
                    <a:pt x="21" y="99"/>
                  </a:moveTo>
                  <a:lnTo>
                    <a:pt x="26" y="142"/>
                  </a:lnTo>
                  <a:lnTo>
                    <a:pt x="57" y="242"/>
                  </a:lnTo>
                  <a:lnTo>
                    <a:pt x="114" y="229"/>
                  </a:lnTo>
                  <a:lnTo>
                    <a:pt x="110" y="88"/>
                  </a:lnTo>
                  <a:lnTo>
                    <a:pt x="124" y="59"/>
                  </a:lnTo>
                  <a:lnTo>
                    <a:pt x="127" y="0"/>
                  </a:lnTo>
                  <a:lnTo>
                    <a:pt x="0" y="29"/>
                  </a:lnTo>
                  <a:lnTo>
                    <a:pt x="21" y="99"/>
                  </a:lnTo>
                  <a:lnTo>
                    <a:pt x="21" y="9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3" name="Freeform 67"/>
            <p:cNvSpPr>
              <a:spLocks/>
            </p:cNvSpPr>
            <p:nvPr/>
          </p:nvSpPr>
          <p:spPr bwMode="auto">
            <a:xfrm>
              <a:off x="4820" y="853"/>
              <a:ext cx="28" cy="55"/>
            </a:xfrm>
            <a:custGeom>
              <a:avLst/>
              <a:gdLst>
                <a:gd name="T0" fmla="*/ 0 w 117"/>
                <a:gd name="T1" fmla="*/ 124 h 265"/>
                <a:gd name="T2" fmla="*/ 14 w 117"/>
                <a:gd name="T3" fmla="*/ 95 h 265"/>
                <a:gd name="T4" fmla="*/ 17 w 117"/>
                <a:gd name="T5" fmla="*/ 36 h 265"/>
                <a:gd name="T6" fmla="*/ 15 w 117"/>
                <a:gd name="T7" fmla="*/ 12 h 265"/>
                <a:gd name="T8" fmla="*/ 38 w 117"/>
                <a:gd name="T9" fmla="*/ 0 h 265"/>
                <a:gd name="T10" fmla="*/ 91 w 117"/>
                <a:gd name="T11" fmla="*/ 166 h 265"/>
                <a:gd name="T12" fmla="*/ 117 w 117"/>
                <a:gd name="T13" fmla="*/ 201 h 265"/>
                <a:gd name="T14" fmla="*/ 116 w 117"/>
                <a:gd name="T15" fmla="*/ 225 h 265"/>
                <a:gd name="T16" fmla="*/ 91 w 117"/>
                <a:gd name="T17" fmla="*/ 242 h 265"/>
                <a:gd name="T18" fmla="*/ 4 w 117"/>
                <a:gd name="T19" fmla="*/ 265 h 265"/>
                <a:gd name="T20" fmla="*/ 0 w 117"/>
                <a:gd name="T21" fmla="*/ 124 h 265"/>
                <a:gd name="T22" fmla="*/ 0 w 117"/>
                <a:gd name="T23" fmla="*/ 12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265">
                  <a:moveTo>
                    <a:pt x="0" y="124"/>
                  </a:moveTo>
                  <a:lnTo>
                    <a:pt x="14" y="95"/>
                  </a:lnTo>
                  <a:lnTo>
                    <a:pt x="17" y="36"/>
                  </a:lnTo>
                  <a:lnTo>
                    <a:pt x="15" y="12"/>
                  </a:lnTo>
                  <a:lnTo>
                    <a:pt x="38" y="0"/>
                  </a:lnTo>
                  <a:lnTo>
                    <a:pt x="91" y="166"/>
                  </a:lnTo>
                  <a:lnTo>
                    <a:pt x="117" y="201"/>
                  </a:lnTo>
                  <a:lnTo>
                    <a:pt x="116" y="225"/>
                  </a:lnTo>
                  <a:lnTo>
                    <a:pt x="91" y="242"/>
                  </a:lnTo>
                  <a:lnTo>
                    <a:pt x="4" y="265"/>
                  </a:lnTo>
                  <a:lnTo>
                    <a:pt x="0" y="124"/>
                  </a:lnTo>
                  <a:lnTo>
                    <a:pt x="0" y="12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4" name="Freeform 68"/>
            <p:cNvSpPr>
              <a:spLocks/>
            </p:cNvSpPr>
            <p:nvPr/>
          </p:nvSpPr>
          <p:spPr bwMode="auto">
            <a:xfrm>
              <a:off x="4829" y="803"/>
              <a:ext cx="67" cy="92"/>
            </a:xfrm>
            <a:custGeom>
              <a:avLst/>
              <a:gdLst>
                <a:gd name="T0" fmla="*/ 0 w 286"/>
                <a:gd name="T1" fmla="*/ 236 h 437"/>
                <a:gd name="T2" fmla="*/ 17 w 286"/>
                <a:gd name="T3" fmla="*/ 238 h 437"/>
                <a:gd name="T4" fmla="*/ 18 w 286"/>
                <a:gd name="T5" fmla="*/ 209 h 437"/>
                <a:gd name="T6" fmla="*/ 38 w 286"/>
                <a:gd name="T7" fmla="*/ 170 h 437"/>
                <a:gd name="T8" fmla="*/ 29 w 286"/>
                <a:gd name="T9" fmla="*/ 141 h 437"/>
                <a:gd name="T10" fmla="*/ 70 w 286"/>
                <a:gd name="T11" fmla="*/ 4 h 437"/>
                <a:gd name="T12" fmla="*/ 78 w 286"/>
                <a:gd name="T13" fmla="*/ 4 h 437"/>
                <a:gd name="T14" fmla="*/ 82 w 286"/>
                <a:gd name="T15" fmla="*/ 21 h 437"/>
                <a:gd name="T16" fmla="*/ 123 w 286"/>
                <a:gd name="T17" fmla="*/ 7 h 437"/>
                <a:gd name="T18" fmla="*/ 124 w 286"/>
                <a:gd name="T19" fmla="*/ 0 h 437"/>
                <a:gd name="T20" fmla="*/ 157 w 286"/>
                <a:gd name="T21" fmla="*/ 7 h 437"/>
                <a:gd name="T22" fmla="*/ 210 w 286"/>
                <a:gd name="T23" fmla="*/ 142 h 437"/>
                <a:gd name="T24" fmla="*/ 234 w 286"/>
                <a:gd name="T25" fmla="*/ 144 h 437"/>
                <a:gd name="T26" fmla="*/ 278 w 286"/>
                <a:gd name="T27" fmla="*/ 194 h 437"/>
                <a:gd name="T28" fmla="*/ 272 w 286"/>
                <a:gd name="T29" fmla="*/ 204 h 437"/>
                <a:gd name="T30" fmla="*/ 286 w 286"/>
                <a:gd name="T31" fmla="*/ 204 h 437"/>
                <a:gd name="T32" fmla="*/ 276 w 286"/>
                <a:gd name="T33" fmla="*/ 228 h 437"/>
                <a:gd name="T34" fmla="*/ 255 w 286"/>
                <a:gd name="T35" fmla="*/ 243 h 437"/>
                <a:gd name="T36" fmla="*/ 229 w 286"/>
                <a:gd name="T37" fmla="*/ 257 h 437"/>
                <a:gd name="T38" fmla="*/ 226 w 286"/>
                <a:gd name="T39" fmla="*/ 273 h 437"/>
                <a:gd name="T40" fmla="*/ 214 w 286"/>
                <a:gd name="T41" fmla="*/ 258 h 437"/>
                <a:gd name="T42" fmla="*/ 191 w 286"/>
                <a:gd name="T43" fmla="*/ 276 h 437"/>
                <a:gd name="T44" fmla="*/ 181 w 286"/>
                <a:gd name="T45" fmla="*/ 276 h 437"/>
                <a:gd name="T46" fmla="*/ 172 w 286"/>
                <a:gd name="T47" fmla="*/ 265 h 437"/>
                <a:gd name="T48" fmla="*/ 166 w 286"/>
                <a:gd name="T49" fmla="*/ 318 h 437"/>
                <a:gd name="T50" fmla="*/ 146 w 286"/>
                <a:gd name="T51" fmla="*/ 326 h 437"/>
                <a:gd name="T52" fmla="*/ 136 w 286"/>
                <a:gd name="T53" fmla="*/ 346 h 437"/>
                <a:gd name="T54" fmla="*/ 124 w 286"/>
                <a:gd name="T55" fmla="*/ 346 h 437"/>
                <a:gd name="T56" fmla="*/ 96 w 286"/>
                <a:gd name="T57" fmla="*/ 376 h 437"/>
                <a:gd name="T58" fmla="*/ 94 w 286"/>
                <a:gd name="T59" fmla="*/ 401 h 437"/>
                <a:gd name="T60" fmla="*/ 87 w 286"/>
                <a:gd name="T61" fmla="*/ 410 h 437"/>
                <a:gd name="T62" fmla="*/ 79 w 286"/>
                <a:gd name="T63" fmla="*/ 437 h 437"/>
                <a:gd name="T64" fmla="*/ 53 w 286"/>
                <a:gd name="T65" fmla="*/ 402 h 437"/>
                <a:gd name="T66" fmla="*/ 0 w 286"/>
                <a:gd name="T67" fmla="*/ 236 h 437"/>
                <a:gd name="T68" fmla="*/ 0 w 286"/>
                <a:gd name="T69" fmla="*/ 23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6" h="437">
                  <a:moveTo>
                    <a:pt x="0" y="236"/>
                  </a:moveTo>
                  <a:lnTo>
                    <a:pt x="17" y="238"/>
                  </a:lnTo>
                  <a:lnTo>
                    <a:pt x="18" y="209"/>
                  </a:lnTo>
                  <a:lnTo>
                    <a:pt x="38" y="170"/>
                  </a:lnTo>
                  <a:lnTo>
                    <a:pt x="29" y="141"/>
                  </a:lnTo>
                  <a:lnTo>
                    <a:pt x="70" y="4"/>
                  </a:lnTo>
                  <a:lnTo>
                    <a:pt x="78" y="4"/>
                  </a:lnTo>
                  <a:lnTo>
                    <a:pt x="82" y="21"/>
                  </a:lnTo>
                  <a:lnTo>
                    <a:pt x="123" y="7"/>
                  </a:lnTo>
                  <a:lnTo>
                    <a:pt x="124" y="0"/>
                  </a:lnTo>
                  <a:lnTo>
                    <a:pt x="157" y="7"/>
                  </a:lnTo>
                  <a:lnTo>
                    <a:pt x="210" y="142"/>
                  </a:lnTo>
                  <a:lnTo>
                    <a:pt x="234" y="144"/>
                  </a:lnTo>
                  <a:lnTo>
                    <a:pt x="278" y="194"/>
                  </a:lnTo>
                  <a:lnTo>
                    <a:pt x="272" y="204"/>
                  </a:lnTo>
                  <a:lnTo>
                    <a:pt x="286" y="204"/>
                  </a:lnTo>
                  <a:lnTo>
                    <a:pt x="276" y="228"/>
                  </a:lnTo>
                  <a:lnTo>
                    <a:pt x="255" y="243"/>
                  </a:lnTo>
                  <a:lnTo>
                    <a:pt x="229" y="257"/>
                  </a:lnTo>
                  <a:lnTo>
                    <a:pt x="226" y="273"/>
                  </a:lnTo>
                  <a:lnTo>
                    <a:pt x="214" y="258"/>
                  </a:lnTo>
                  <a:lnTo>
                    <a:pt x="191" y="276"/>
                  </a:lnTo>
                  <a:lnTo>
                    <a:pt x="181" y="276"/>
                  </a:lnTo>
                  <a:lnTo>
                    <a:pt x="172" y="265"/>
                  </a:lnTo>
                  <a:lnTo>
                    <a:pt x="166" y="318"/>
                  </a:lnTo>
                  <a:lnTo>
                    <a:pt x="146" y="326"/>
                  </a:lnTo>
                  <a:lnTo>
                    <a:pt x="136" y="346"/>
                  </a:lnTo>
                  <a:lnTo>
                    <a:pt x="124" y="346"/>
                  </a:lnTo>
                  <a:lnTo>
                    <a:pt x="96" y="376"/>
                  </a:lnTo>
                  <a:lnTo>
                    <a:pt x="94" y="401"/>
                  </a:lnTo>
                  <a:lnTo>
                    <a:pt x="87" y="410"/>
                  </a:lnTo>
                  <a:lnTo>
                    <a:pt x="79" y="437"/>
                  </a:lnTo>
                  <a:lnTo>
                    <a:pt x="53" y="402"/>
                  </a:lnTo>
                  <a:lnTo>
                    <a:pt x="0" y="236"/>
                  </a:lnTo>
                  <a:lnTo>
                    <a:pt x="0" y="23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5" name="Freeform 69"/>
            <p:cNvSpPr>
              <a:spLocks/>
            </p:cNvSpPr>
            <p:nvPr/>
          </p:nvSpPr>
          <p:spPr bwMode="auto">
            <a:xfrm>
              <a:off x="3982" y="768"/>
              <a:ext cx="122" cy="78"/>
            </a:xfrm>
            <a:custGeom>
              <a:avLst/>
              <a:gdLst>
                <a:gd name="T0" fmla="*/ 19 w 522"/>
                <a:gd name="T1" fmla="*/ 80 h 370"/>
                <a:gd name="T2" fmla="*/ 12 w 522"/>
                <a:gd name="T3" fmla="*/ 182 h 370"/>
                <a:gd name="T4" fmla="*/ 24 w 522"/>
                <a:gd name="T5" fmla="*/ 182 h 370"/>
                <a:gd name="T6" fmla="*/ 17 w 522"/>
                <a:gd name="T7" fmla="*/ 204 h 370"/>
                <a:gd name="T8" fmla="*/ 8 w 522"/>
                <a:gd name="T9" fmla="*/ 192 h 370"/>
                <a:gd name="T10" fmla="*/ 0 w 522"/>
                <a:gd name="T11" fmla="*/ 218 h 370"/>
                <a:gd name="T12" fmla="*/ 36 w 522"/>
                <a:gd name="T13" fmla="*/ 238 h 370"/>
                <a:gd name="T14" fmla="*/ 38 w 522"/>
                <a:gd name="T15" fmla="*/ 248 h 370"/>
                <a:gd name="T16" fmla="*/ 47 w 522"/>
                <a:gd name="T17" fmla="*/ 249 h 370"/>
                <a:gd name="T18" fmla="*/ 95 w 522"/>
                <a:gd name="T19" fmla="*/ 324 h 370"/>
                <a:gd name="T20" fmla="*/ 148 w 522"/>
                <a:gd name="T21" fmla="*/ 321 h 370"/>
                <a:gd name="T22" fmla="*/ 187 w 522"/>
                <a:gd name="T23" fmla="*/ 339 h 370"/>
                <a:gd name="T24" fmla="*/ 206 w 522"/>
                <a:gd name="T25" fmla="*/ 336 h 370"/>
                <a:gd name="T26" fmla="*/ 326 w 522"/>
                <a:gd name="T27" fmla="*/ 339 h 370"/>
                <a:gd name="T28" fmla="*/ 462 w 522"/>
                <a:gd name="T29" fmla="*/ 370 h 370"/>
                <a:gd name="T30" fmla="*/ 465 w 522"/>
                <a:gd name="T31" fmla="*/ 329 h 370"/>
                <a:gd name="T32" fmla="*/ 522 w 522"/>
                <a:gd name="T33" fmla="*/ 93 h 370"/>
                <a:gd name="T34" fmla="*/ 160 w 522"/>
                <a:gd name="T35" fmla="*/ 0 h 370"/>
                <a:gd name="T36" fmla="*/ 163 w 522"/>
                <a:gd name="T37" fmla="*/ 70 h 370"/>
                <a:gd name="T38" fmla="*/ 145 w 522"/>
                <a:gd name="T39" fmla="*/ 127 h 370"/>
                <a:gd name="T40" fmla="*/ 142 w 522"/>
                <a:gd name="T41" fmla="*/ 156 h 370"/>
                <a:gd name="T42" fmla="*/ 104 w 522"/>
                <a:gd name="T43" fmla="*/ 167 h 370"/>
                <a:gd name="T44" fmla="*/ 102 w 522"/>
                <a:gd name="T45" fmla="*/ 152 h 370"/>
                <a:gd name="T46" fmla="*/ 133 w 522"/>
                <a:gd name="T47" fmla="*/ 133 h 370"/>
                <a:gd name="T48" fmla="*/ 130 w 522"/>
                <a:gd name="T49" fmla="*/ 118 h 370"/>
                <a:gd name="T50" fmla="*/ 103 w 522"/>
                <a:gd name="T51" fmla="*/ 121 h 370"/>
                <a:gd name="T52" fmla="*/ 123 w 522"/>
                <a:gd name="T53" fmla="*/ 103 h 370"/>
                <a:gd name="T54" fmla="*/ 138 w 522"/>
                <a:gd name="T55" fmla="*/ 91 h 370"/>
                <a:gd name="T56" fmla="*/ 21 w 522"/>
                <a:gd name="T57" fmla="*/ 18 h 370"/>
                <a:gd name="T58" fmla="*/ 12 w 522"/>
                <a:gd name="T59" fmla="*/ 38 h 370"/>
                <a:gd name="T60" fmla="*/ 19 w 522"/>
                <a:gd name="T61" fmla="*/ 80 h 370"/>
                <a:gd name="T62" fmla="*/ 19 w 522"/>
                <a:gd name="T63" fmla="*/ 8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370">
                  <a:moveTo>
                    <a:pt x="19" y="80"/>
                  </a:moveTo>
                  <a:lnTo>
                    <a:pt x="12" y="182"/>
                  </a:lnTo>
                  <a:lnTo>
                    <a:pt x="24" y="182"/>
                  </a:lnTo>
                  <a:lnTo>
                    <a:pt x="17" y="204"/>
                  </a:lnTo>
                  <a:lnTo>
                    <a:pt x="8" y="192"/>
                  </a:lnTo>
                  <a:lnTo>
                    <a:pt x="0" y="218"/>
                  </a:lnTo>
                  <a:lnTo>
                    <a:pt x="36" y="238"/>
                  </a:lnTo>
                  <a:lnTo>
                    <a:pt x="38" y="248"/>
                  </a:lnTo>
                  <a:lnTo>
                    <a:pt x="47" y="249"/>
                  </a:lnTo>
                  <a:lnTo>
                    <a:pt x="95" y="324"/>
                  </a:lnTo>
                  <a:lnTo>
                    <a:pt x="148" y="321"/>
                  </a:lnTo>
                  <a:lnTo>
                    <a:pt x="187" y="339"/>
                  </a:lnTo>
                  <a:lnTo>
                    <a:pt x="206" y="336"/>
                  </a:lnTo>
                  <a:lnTo>
                    <a:pt x="326" y="339"/>
                  </a:lnTo>
                  <a:lnTo>
                    <a:pt x="462" y="370"/>
                  </a:lnTo>
                  <a:lnTo>
                    <a:pt x="465" y="329"/>
                  </a:lnTo>
                  <a:lnTo>
                    <a:pt x="522" y="93"/>
                  </a:lnTo>
                  <a:lnTo>
                    <a:pt x="160" y="0"/>
                  </a:lnTo>
                  <a:lnTo>
                    <a:pt x="163" y="70"/>
                  </a:lnTo>
                  <a:lnTo>
                    <a:pt x="145" y="127"/>
                  </a:lnTo>
                  <a:lnTo>
                    <a:pt x="142" y="156"/>
                  </a:lnTo>
                  <a:lnTo>
                    <a:pt x="104" y="167"/>
                  </a:lnTo>
                  <a:lnTo>
                    <a:pt x="102" y="152"/>
                  </a:lnTo>
                  <a:lnTo>
                    <a:pt x="133" y="133"/>
                  </a:lnTo>
                  <a:lnTo>
                    <a:pt x="130" y="118"/>
                  </a:lnTo>
                  <a:lnTo>
                    <a:pt x="103" y="121"/>
                  </a:lnTo>
                  <a:lnTo>
                    <a:pt x="123" y="103"/>
                  </a:lnTo>
                  <a:lnTo>
                    <a:pt x="138" y="91"/>
                  </a:lnTo>
                  <a:lnTo>
                    <a:pt x="21" y="18"/>
                  </a:lnTo>
                  <a:lnTo>
                    <a:pt x="12" y="38"/>
                  </a:lnTo>
                  <a:lnTo>
                    <a:pt x="19" y="80"/>
                  </a:lnTo>
                  <a:lnTo>
                    <a:pt x="19" y="8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6" name="Freeform 70"/>
            <p:cNvSpPr>
              <a:spLocks/>
            </p:cNvSpPr>
            <p:nvPr/>
          </p:nvSpPr>
          <p:spPr bwMode="auto">
            <a:xfrm>
              <a:off x="4010" y="773"/>
              <a:ext cx="6" cy="5"/>
            </a:xfrm>
            <a:custGeom>
              <a:avLst/>
              <a:gdLst>
                <a:gd name="T0" fmla="*/ 0 w 25"/>
                <a:gd name="T1" fmla="*/ 12 h 27"/>
                <a:gd name="T2" fmla="*/ 19 w 25"/>
                <a:gd name="T3" fmla="*/ 0 h 27"/>
                <a:gd name="T4" fmla="*/ 25 w 25"/>
                <a:gd name="T5" fmla="*/ 12 h 27"/>
                <a:gd name="T6" fmla="*/ 20 w 25"/>
                <a:gd name="T7" fmla="*/ 27 h 27"/>
                <a:gd name="T8" fmla="*/ 0 w 25"/>
                <a:gd name="T9" fmla="*/ 12 h 27"/>
                <a:gd name="T10" fmla="*/ 0 w 25"/>
                <a:gd name="T11" fmla="*/ 12 h 27"/>
                <a:gd name="T12" fmla="*/ 0 w 25"/>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0" y="12"/>
                  </a:moveTo>
                  <a:lnTo>
                    <a:pt x="19" y="0"/>
                  </a:lnTo>
                  <a:lnTo>
                    <a:pt x="25" y="12"/>
                  </a:lnTo>
                  <a:lnTo>
                    <a:pt x="20" y="27"/>
                  </a:lnTo>
                  <a:lnTo>
                    <a:pt x="0" y="12"/>
                  </a:lnTo>
                  <a:lnTo>
                    <a:pt x="0" y="12"/>
                  </a:lnTo>
                  <a:lnTo>
                    <a:pt x="0" y="1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7" name="Freeform 71"/>
            <p:cNvSpPr>
              <a:spLocks/>
            </p:cNvSpPr>
            <p:nvPr/>
          </p:nvSpPr>
          <p:spPr bwMode="auto">
            <a:xfrm>
              <a:off x="4095" y="933"/>
              <a:ext cx="103" cy="113"/>
            </a:xfrm>
            <a:custGeom>
              <a:avLst/>
              <a:gdLst>
                <a:gd name="T0" fmla="*/ 97 w 442"/>
                <a:gd name="T1" fmla="*/ 0 h 538"/>
                <a:gd name="T2" fmla="*/ 310 w 442"/>
                <a:gd name="T3" fmla="*/ 39 h 538"/>
                <a:gd name="T4" fmla="*/ 294 w 442"/>
                <a:gd name="T5" fmla="*/ 133 h 538"/>
                <a:gd name="T6" fmla="*/ 442 w 442"/>
                <a:gd name="T7" fmla="*/ 156 h 538"/>
                <a:gd name="T8" fmla="*/ 385 w 442"/>
                <a:gd name="T9" fmla="*/ 538 h 538"/>
                <a:gd name="T10" fmla="*/ 0 w 442"/>
                <a:gd name="T11" fmla="*/ 474 h 538"/>
                <a:gd name="T12" fmla="*/ 97 w 442"/>
                <a:gd name="T13" fmla="*/ 0 h 538"/>
                <a:gd name="T14" fmla="*/ 97 w 442"/>
                <a:gd name="T15" fmla="*/ 0 h 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538">
                  <a:moveTo>
                    <a:pt x="97" y="0"/>
                  </a:moveTo>
                  <a:lnTo>
                    <a:pt x="310" y="39"/>
                  </a:lnTo>
                  <a:lnTo>
                    <a:pt x="294" y="133"/>
                  </a:lnTo>
                  <a:lnTo>
                    <a:pt x="442" y="156"/>
                  </a:lnTo>
                  <a:lnTo>
                    <a:pt x="385" y="538"/>
                  </a:lnTo>
                  <a:lnTo>
                    <a:pt x="0" y="474"/>
                  </a:lnTo>
                  <a:lnTo>
                    <a:pt x="97" y="0"/>
                  </a:lnTo>
                  <a:lnTo>
                    <a:pt x="9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8" name="Freeform 72"/>
            <p:cNvSpPr>
              <a:spLocks/>
            </p:cNvSpPr>
            <p:nvPr/>
          </p:nvSpPr>
          <p:spPr bwMode="auto">
            <a:xfrm>
              <a:off x="3950" y="815"/>
              <a:ext cx="145" cy="108"/>
            </a:xfrm>
            <a:custGeom>
              <a:avLst/>
              <a:gdLst>
                <a:gd name="T0" fmla="*/ 0 w 623"/>
                <a:gd name="T1" fmla="*/ 384 h 515"/>
                <a:gd name="T2" fmla="*/ 28 w 623"/>
                <a:gd name="T3" fmla="*/ 254 h 515"/>
                <a:gd name="T4" fmla="*/ 59 w 623"/>
                <a:gd name="T5" fmla="*/ 216 h 515"/>
                <a:gd name="T6" fmla="*/ 135 w 623"/>
                <a:gd name="T7" fmla="*/ 0 h 515"/>
                <a:gd name="T8" fmla="*/ 174 w 623"/>
                <a:gd name="T9" fmla="*/ 11 h 515"/>
                <a:gd name="T10" fmla="*/ 176 w 623"/>
                <a:gd name="T11" fmla="*/ 20 h 515"/>
                <a:gd name="T12" fmla="*/ 185 w 623"/>
                <a:gd name="T13" fmla="*/ 22 h 515"/>
                <a:gd name="T14" fmla="*/ 233 w 623"/>
                <a:gd name="T15" fmla="*/ 96 h 515"/>
                <a:gd name="T16" fmla="*/ 286 w 623"/>
                <a:gd name="T17" fmla="*/ 95 h 515"/>
                <a:gd name="T18" fmla="*/ 325 w 623"/>
                <a:gd name="T19" fmla="*/ 113 h 515"/>
                <a:gd name="T20" fmla="*/ 344 w 623"/>
                <a:gd name="T21" fmla="*/ 109 h 515"/>
                <a:gd name="T22" fmla="*/ 464 w 623"/>
                <a:gd name="T23" fmla="*/ 113 h 515"/>
                <a:gd name="T24" fmla="*/ 600 w 623"/>
                <a:gd name="T25" fmla="*/ 143 h 515"/>
                <a:gd name="T26" fmla="*/ 607 w 623"/>
                <a:gd name="T27" fmla="*/ 160 h 515"/>
                <a:gd name="T28" fmla="*/ 623 w 623"/>
                <a:gd name="T29" fmla="*/ 183 h 515"/>
                <a:gd name="T30" fmla="*/ 577 w 623"/>
                <a:gd name="T31" fmla="*/ 253 h 515"/>
                <a:gd name="T32" fmla="*/ 548 w 623"/>
                <a:gd name="T33" fmla="*/ 278 h 515"/>
                <a:gd name="T34" fmla="*/ 544 w 623"/>
                <a:gd name="T35" fmla="*/ 297 h 515"/>
                <a:gd name="T36" fmla="*/ 560 w 623"/>
                <a:gd name="T37" fmla="*/ 318 h 515"/>
                <a:gd name="T38" fmla="*/ 541 w 623"/>
                <a:gd name="T39" fmla="*/ 360 h 515"/>
                <a:gd name="T40" fmla="*/ 503 w 623"/>
                <a:gd name="T41" fmla="*/ 515 h 515"/>
                <a:gd name="T42" fmla="*/ 294 w 623"/>
                <a:gd name="T43" fmla="*/ 465 h 515"/>
                <a:gd name="T44" fmla="*/ 0 w 623"/>
                <a:gd name="T45" fmla="*/ 384 h 515"/>
                <a:gd name="T46" fmla="*/ 0 w 623"/>
                <a:gd name="T47" fmla="*/ 3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515">
                  <a:moveTo>
                    <a:pt x="0" y="384"/>
                  </a:moveTo>
                  <a:lnTo>
                    <a:pt x="28" y="254"/>
                  </a:lnTo>
                  <a:lnTo>
                    <a:pt x="59" y="216"/>
                  </a:lnTo>
                  <a:lnTo>
                    <a:pt x="135" y="0"/>
                  </a:lnTo>
                  <a:lnTo>
                    <a:pt x="174" y="11"/>
                  </a:lnTo>
                  <a:lnTo>
                    <a:pt x="176" y="20"/>
                  </a:lnTo>
                  <a:lnTo>
                    <a:pt x="185" y="22"/>
                  </a:lnTo>
                  <a:lnTo>
                    <a:pt x="233" y="96"/>
                  </a:lnTo>
                  <a:lnTo>
                    <a:pt x="286" y="95"/>
                  </a:lnTo>
                  <a:lnTo>
                    <a:pt x="325" y="113"/>
                  </a:lnTo>
                  <a:lnTo>
                    <a:pt x="344" y="109"/>
                  </a:lnTo>
                  <a:lnTo>
                    <a:pt x="464" y="113"/>
                  </a:lnTo>
                  <a:lnTo>
                    <a:pt x="600" y="143"/>
                  </a:lnTo>
                  <a:lnTo>
                    <a:pt x="607" y="160"/>
                  </a:lnTo>
                  <a:lnTo>
                    <a:pt x="623" y="183"/>
                  </a:lnTo>
                  <a:lnTo>
                    <a:pt x="577" y="253"/>
                  </a:lnTo>
                  <a:lnTo>
                    <a:pt x="548" y="278"/>
                  </a:lnTo>
                  <a:lnTo>
                    <a:pt x="544" y="297"/>
                  </a:lnTo>
                  <a:lnTo>
                    <a:pt x="560" y="318"/>
                  </a:lnTo>
                  <a:lnTo>
                    <a:pt x="541" y="360"/>
                  </a:lnTo>
                  <a:lnTo>
                    <a:pt x="503" y="515"/>
                  </a:lnTo>
                  <a:lnTo>
                    <a:pt x="294" y="465"/>
                  </a:lnTo>
                  <a:lnTo>
                    <a:pt x="0" y="384"/>
                  </a:lnTo>
                  <a:lnTo>
                    <a:pt x="0" y="38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09" name="Freeform 73"/>
            <p:cNvSpPr>
              <a:spLocks/>
            </p:cNvSpPr>
            <p:nvPr/>
          </p:nvSpPr>
          <p:spPr bwMode="auto">
            <a:xfrm>
              <a:off x="3936" y="896"/>
              <a:ext cx="145" cy="216"/>
            </a:xfrm>
            <a:custGeom>
              <a:avLst/>
              <a:gdLst>
                <a:gd name="T0" fmla="*/ 20 w 618"/>
                <a:gd name="T1" fmla="*/ 210 h 1032"/>
                <a:gd name="T2" fmla="*/ 3 w 618"/>
                <a:gd name="T3" fmla="*/ 290 h 1032"/>
                <a:gd name="T4" fmla="*/ 63 w 618"/>
                <a:gd name="T5" fmla="*/ 419 h 1032"/>
                <a:gd name="T6" fmla="*/ 73 w 618"/>
                <a:gd name="T7" fmla="*/ 411 h 1032"/>
                <a:gd name="T8" fmla="*/ 92 w 618"/>
                <a:gd name="T9" fmla="*/ 465 h 1032"/>
                <a:gd name="T10" fmla="*/ 63 w 618"/>
                <a:gd name="T11" fmla="*/ 427 h 1032"/>
                <a:gd name="T12" fmla="*/ 56 w 618"/>
                <a:gd name="T13" fmla="*/ 487 h 1032"/>
                <a:gd name="T14" fmla="*/ 90 w 618"/>
                <a:gd name="T15" fmla="*/ 524 h 1032"/>
                <a:gd name="T16" fmla="*/ 67 w 618"/>
                <a:gd name="T17" fmla="*/ 574 h 1032"/>
                <a:gd name="T18" fmla="*/ 132 w 618"/>
                <a:gd name="T19" fmla="*/ 711 h 1032"/>
                <a:gd name="T20" fmla="*/ 117 w 618"/>
                <a:gd name="T21" fmla="*/ 762 h 1032"/>
                <a:gd name="T22" fmla="*/ 203 w 618"/>
                <a:gd name="T23" fmla="*/ 801 h 1032"/>
                <a:gd name="T24" fmla="*/ 234 w 618"/>
                <a:gd name="T25" fmla="*/ 842 h 1032"/>
                <a:gd name="T26" fmla="*/ 270 w 618"/>
                <a:gd name="T27" fmla="*/ 855 h 1032"/>
                <a:gd name="T28" fmla="*/ 270 w 618"/>
                <a:gd name="T29" fmla="*/ 880 h 1032"/>
                <a:gd name="T30" fmla="*/ 294 w 618"/>
                <a:gd name="T31" fmla="*/ 885 h 1032"/>
                <a:gd name="T32" fmla="*/ 344 w 618"/>
                <a:gd name="T33" fmla="*/ 964 h 1032"/>
                <a:gd name="T34" fmla="*/ 344 w 618"/>
                <a:gd name="T35" fmla="*/ 1020 h 1032"/>
                <a:gd name="T36" fmla="*/ 564 w 618"/>
                <a:gd name="T37" fmla="*/ 1032 h 1032"/>
                <a:gd name="T38" fmla="*/ 550 w 618"/>
                <a:gd name="T39" fmla="*/ 1010 h 1032"/>
                <a:gd name="T40" fmla="*/ 557 w 618"/>
                <a:gd name="T41" fmla="*/ 976 h 1032"/>
                <a:gd name="T42" fmla="*/ 593 w 618"/>
                <a:gd name="T43" fmla="*/ 921 h 1032"/>
                <a:gd name="T44" fmla="*/ 618 w 618"/>
                <a:gd name="T45" fmla="*/ 904 h 1032"/>
                <a:gd name="T46" fmla="*/ 604 w 618"/>
                <a:gd name="T47" fmla="*/ 884 h 1032"/>
                <a:gd name="T48" fmla="*/ 594 w 618"/>
                <a:gd name="T49" fmla="*/ 830 h 1032"/>
                <a:gd name="T50" fmla="*/ 277 w 618"/>
                <a:gd name="T51" fmla="*/ 355 h 1032"/>
                <a:gd name="T52" fmla="*/ 352 w 618"/>
                <a:gd name="T53" fmla="*/ 81 h 1032"/>
                <a:gd name="T54" fmla="*/ 58 w 618"/>
                <a:gd name="T55" fmla="*/ 0 h 1032"/>
                <a:gd name="T56" fmla="*/ 50 w 618"/>
                <a:gd name="T57" fmla="*/ 17 h 1032"/>
                <a:gd name="T58" fmla="*/ 0 w 618"/>
                <a:gd name="T59" fmla="*/ 138 h 1032"/>
                <a:gd name="T60" fmla="*/ 20 w 618"/>
                <a:gd name="T61" fmla="*/ 210 h 1032"/>
                <a:gd name="T62" fmla="*/ 20 w 618"/>
                <a:gd name="T63" fmla="*/ 21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8" h="1032">
                  <a:moveTo>
                    <a:pt x="20" y="210"/>
                  </a:moveTo>
                  <a:lnTo>
                    <a:pt x="3" y="290"/>
                  </a:lnTo>
                  <a:lnTo>
                    <a:pt x="63" y="419"/>
                  </a:lnTo>
                  <a:lnTo>
                    <a:pt x="73" y="411"/>
                  </a:lnTo>
                  <a:lnTo>
                    <a:pt x="92" y="465"/>
                  </a:lnTo>
                  <a:lnTo>
                    <a:pt x="63" y="427"/>
                  </a:lnTo>
                  <a:lnTo>
                    <a:pt x="56" y="487"/>
                  </a:lnTo>
                  <a:lnTo>
                    <a:pt x="90" y="524"/>
                  </a:lnTo>
                  <a:lnTo>
                    <a:pt x="67" y="574"/>
                  </a:lnTo>
                  <a:lnTo>
                    <a:pt x="132" y="711"/>
                  </a:lnTo>
                  <a:lnTo>
                    <a:pt x="117" y="762"/>
                  </a:lnTo>
                  <a:lnTo>
                    <a:pt x="203" y="801"/>
                  </a:lnTo>
                  <a:lnTo>
                    <a:pt x="234" y="842"/>
                  </a:lnTo>
                  <a:lnTo>
                    <a:pt x="270" y="855"/>
                  </a:lnTo>
                  <a:lnTo>
                    <a:pt x="270" y="880"/>
                  </a:lnTo>
                  <a:lnTo>
                    <a:pt x="294" y="885"/>
                  </a:lnTo>
                  <a:lnTo>
                    <a:pt x="344" y="964"/>
                  </a:lnTo>
                  <a:lnTo>
                    <a:pt x="344" y="1020"/>
                  </a:lnTo>
                  <a:lnTo>
                    <a:pt x="564" y="1032"/>
                  </a:lnTo>
                  <a:lnTo>
                    <a:pt x="550" y="1010"/>
                  </a:lnTo>
                  <a:lnTo>
                    <a:pt x="557" y="976"/>
                  </a:lnTo>
                  <a:lnTo>
                    <a:pt x="593" y="921"/>
                  </a:lnTo>
                  <a:lnTo>
                    <a:pt x="618" y="904"/>
                  </a:lnTo>
                  <a:lnTo>
                    <a:pt x="604" y="884"/>
                  </a:lnTo>
                  <a:lnTo>
                    <a:pt x="594" y="830"/>
                  </a:lnTo>
                  <a:lnTo>
                    <a:pt x="277" y="355"/>
                  </a:lnTo>
                  <a:lnTo>
                    <a:pt x="352" y="81"/>
                  </a:lnTo>
                  <a:lnTo>
                    <a:pt x="58" y="0"/>
                  </a:lnTo>
                  <a:lnTo>
                    <a:pt x="50" y="17"/>
                  </a:lnTo>
                  <a:lnTo>
                    <a:pt x="0" y="138"/>
                  </a:lnTo>
                  <a:lnTo>
                    <a:pt x="20" y="210"/>
                  </a:lnTo>
                  <a:lnTo>
                    <a:pt x="20" y="21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0" name="Freeform 74"/>
            <p:cNvSpPr>
              <a:spLocks/>
            </p:cNvSpPr>
            <p:nvPr/>
          </p:nvSpPr>
          <p:spPr bwMode="auto">
            <a:xfrm>
              <a:off x="4001" y="913"/>
              <a:ext cx="116" cy="157"/>
            </a:xfrm>
            <a:custGeom>
              <a:avLst/>
              <a:gdLst>
                <a:gd name="T0" fmla="*/ 0 w 498"/>
                <a:gd name="T1" fmla="*/ 274 h 749"/>
                <a:gd name="T2" fmla="*/ 317 w 498"/>
                <a:gd name="T3" fmla="*/ 749 h 749"/>
                <a:gd name="T4" fmla="*/ 328 w 498"/>
                <a:gd name="T5" fmla="*/ 647 h 749"/>
                <a:gd name="T6" fmla="*/ 346 w 498"/>
                <a:gd name="T7" fmla="*/ 641 h 749"/>
                <a:gd name="T8" fmla="*/ 375 w 498"/>
                <a:gd name="T9" fmla="*/ 659 h 749"/>
                <a:gd name="T10" fmla="*/ 401 w 498"/>
                <a:gd name="T11" fmla="*/ 569 h 749"/>
                <a:gd name="T12" fmla="*/ 498 w 498"/>
                <a:gd name="T13" fmla="*/ 95 h 749"/>
                <a:gd name="T14" fmla="*/ 284 w 498"/>
                <a:gd name="T15" fmla="*/ 50 h 749"/>
                <a:gd name="T16" fmla="*/ 75 w 498"/>
                <a:gd name="T17" fmla="*/ 0 h 749"/>
                <a:gd name="T18" fmla="*/ 0 w 498"/>
                <a:gd name="T19" fmla="*/ 274 h 749"/>
                <a:gd name="T20" fmla="*/ 0 w 498"/>
                <a:gd name="T21" fmla="*/ 274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749">
                  <a:moveTo>
                    <a:pt x="0" y="274"/>
                  </a:moveTo>
                  <a:lnTo>
                    <a:pt x="317" y="749"/>
                  </a:lnTo>
                  <a:lnTo>
                    <a:pt x="328" y="647"/>
                  </a:lnTo>
                  <a:lnTo>
                    <a:pt x="346" y="641"/>
                  </a:lnTo>
                  <a:lnTo>
                    <a:pt x="375" y="659"/>
                  </a:lnTo>
                  <a:lnTo>
                    <a:pt x="401" y="569"/>
                  </a:lnTo>
                  <a:lnTo>
                    <a:pt x="498" y="95"/>
                  </a:lnTo>
                  <a:lnTo>
                    <a:pt x="284" y="50"/>
                  </a:lnTo>
                  <a:lnTo>
                    <a:pt x="75" y="0"/>
                  </a:lnTo>
                  <a:lnTo>
                    <a:pt x="0" y="274"/>
                  </a:lnTo>
                  <a:lnTo>
                    <a:pt x="0" y="27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1" name="Freeform 75"/>
            <p:cNvSpPr>
              <a:spLocks/>
            </p:cNvSpPr>
            <p:nvPr/>
          </p:nvSpPr>
          <p:spPr bwMode="auto">
            <a:xfrm>
              <a:off x="4067" y="787"/>
              <a:ext cx="110" cy="154"/>
            </a:xfrm>
            <a:custGeom>
              <a:avLst/>
              <a:gdLst>
                <a:gd name="T0" fmla="*/ 0 w 468"/>
                <a:gd name="T1" fmla="*/ 650 h 734"/>
                <a:gd name="T2" fmla="*/ 38 w 468"/>
                <a:gd name="T3" fmla="*/ 495 h 734"/>
                <a:gd name="T4" fmla="*/ 57 w 468"/>
                <a:gd name="T5" fmla="*/ 453 h 734"/>
                <a:gd name="T6" fmla="*/ 41 w 468"/>
                <a:gd name="T7" fmla="*/ 432 h 734"/>
                <a:gd name="T8" fmla="*/ 45 w 468"/>
                <a:gd name="T9" fmla="*/ 413 h 734"/>
                <a:gd name="T10" fmla="*/ 74 w 468"/>
                <a:gd name="T11" fmla="*/ 388 h 734"/>
                <a:gd name="T12" fmla="*/ 120 w 468"/>
                <a:gd name="T13" fmla="*/ 318 h 734"/>
                <a:gd name="T14" fmla="*/ 104 w 468"/>
                <a:gd name="T15" fmla="*/ 295 h 734"/>
                <a:gd name="T16" fmla="*/ 97 w 468"/>
                <a:gd name="T17" fmla="*/ 278 h 734"/>
                <a:gd name="T18" fmla="*/ 100 w 468"/>
                <a:gd name="T19" fmla="*/ 238 h 734"/>
                <a:gd name="T20" fmla="*/ 157 w 468"/>
                <a:gd name="T21" fmla="*/ 0 h 734"/>
                <a:gd name="T22" fmla="*/ 218 w 468"/>
                <a:gd name="T23" fmla="*/ 14 h 734"/>
                <a:gd name="T24" fmla="*/ 197 w 468"/>
                <a:gd name="T25" fmla="*/ 106 h 734"/>
                <a:gd name="T26" fmla="*/ 211 w 468"/>
                <a:gd name="T27" fmla="*/ 139 h 734"/>
                <a:gd name="T28" fmla="*/ 212 w 468"/>
                <a:gd name="T29" fmla="*/ 159 h 734"/>
                <a:gd name="T30" fmla="*/ 206 w 468"/>
                <a:gd name="T31" fmla="*/ 163 h 734"/>
                <a:gd name="T32" fmla="*/ 229 w 468"/>
                <a:gd name="T33" fmla="*/ 185 h 734"/>
                <a:gd name="T34" fmla="*/ 253 w 468"/>
                <a:gd name="T35" fmla="*/ 245 h 734"/>
                <a:gd name="T36" fmla="*/ 261 w 468"/>
                <a:gd name="T37" fmla="*/ 298 h 734"/>
                <a:gd name="T38" fmla="*/ 265 w 468"/>
                <a:gd name="T39" fmla="*/ 326 h 734"/>
                <a:gd name="T40" fmla="*/ 248 w 468"/>
                <a:gd name="T41" fmla="*/ 354 h 734"/>
                <a:gd name="T42" fmla="*/ 260 w 468"/>
                <a:gd name="T43" fmla="*/ 366 h 734"/>
                <a:gd name="T44" fmla="*/ 293 w 468"/>
                <a:gd name="T45" fmla="*/ 348 h 734"/>
                <a:gd name="T46" fmla="*/ 314 w 468"/>
                <a:gd name="T47" fmla="*/ 442 h 734"/>
                <a:gd name="T48" fmla="*/ 329 w 468"/>
                <a:gd name="T49" fmla="*/ 447 h 734"/>
                <a:gd name="T50" fmla="*/ 332 w 468"/>
                <a:gd name="T51" fmla="*/ 475 h 734"/>
                <a:gd name="T52" fmla="*/ 374 w 468"/>
                <a:gd name="T53" fmla="*/ 485 h 734"/>
                <a:gd name="T54" fmla="*/ 441 w 468"/>
                <a:gd name="T55" fmla="*/ 485 h 734"/>
                <a:gd name="T56" fmla="*/ 468 w 468"/>
                <a:gd name="T57" fmla="*/ 498 h 734"/>
                <a:gd name="T58" fmla="*/ 429 w 468"/>
                <a:gd name="T59" fmla="*/ 734 h 734"/>
                <a:gd name="T60" fmla="*/ 214 w 468"/>
                <a:gd name="T61" fmla="*/ 695 h 734"/>
                <a:gd name="T62" fmla="*/ 0 w 468"/>
                <a:gd name="T63" fmla="*/ 650 h 734"/>
                <a:gd name="T64" fmla="*/ 0 w 468"/>
                <a:gd name="T65" fmla="*/ 65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8" h="734">
                  <a:moveTo>
                    <a:pt x="0" y="650"/>
                  </a:moveTo>
                  <a:lnTo>
                    <a:pt x="38" y="495"/>
                  </a:lnTo>
                  <a:lnTo>
                    <a:pt x="57" y="453"/>
                  </a:lnTo>
                  <a:lnTo>
                    <a:pt x="41" y="432"/>
                  </a:lnTo>
                  <a:lnTo>
                    <a:pt x="45" y="413"/>
                  </a:lnTo>
                  <a:lnTo>
                    <a:pt x="74" y="388"/>
                  </a:lnTo>
                  <a:lnTo>
                    <a:pt x="120" y="318"/>
                  </a:lnTo>
                  <a:lnTo>
                    <a:pt x="104" y="295"/>
                  </a:lnTo>
                  <a:lnTo>
                    <a:pt x="97" y="278"/>
                  </a:lnTo>
                  <a:lnTo>
                    <a:pt x="100" y="238"/>
                  </a:lnTo>
                  <a:lnTo>
                    <a:pt x="157" y="0"/>
                  </a:lnTo>
                  <a:lnTo>
                    <a:pt x="218" y="14"/>
                  </a:lnTo>
                  <a:lnTo>
                    <a:pt x="197" y="106"/>
                  </a:lnTo>
                  <a:lnTo>
                    <a:pt x="211" y="139"/>
                  </a:lnTo>
                  <a:lnTo>
                    <a:pt x="212" y="159"/>
                  </a:lnTo>
                  <a:lnTo>
                    <a:pt x="206" y="163"/>
                  </a:lnTo>
                  <a:lnTo>
                    <a:pt x="229" y="185"/>
                  </a:lnTo>
                  <a:lnTo>
                    <a:pt x="253" y="245"/>
                  </a:lnTo>
                  <a:lnTo>
                    <a:pt x="261" y="298"/>
                  </a:lnTo>
                  <a:lnTo>
                    <a:pt x="265" y="326"/>
                  </a:lnTo>
                  <a:lnTo>
                    <a:pt x="248" y="354"/>
                  </a:lnTo>
                  <a:lnTo>
                    <a:pt x="260" y="366"/>
                  </a:lnTo>
                  <a:lnTo>
                    <a:pt x="293" y="348"/>
                  </a:lnTo>
                  <a:lnTo>
                    <a:pt x="314" y="442"/>
                  </a:lnTo>
                  <a:lnTo>
                    <a:pt x="329" y="447"/>
                  </a:lnTo>
                  <a:lnTo>
                    <a:pt x="332" y="475"/>
                  </a:lnTo>
                  <a:lnTo>
                    <a:pt x="374" y="485"/>
                  </a:lnTo>
                  <a:lnTo>
                    <a:pt x="441" y="485"/>
                  </a:lnTo>
                  <a:lnTo>
                    <a:pt x="468" y="498"/>
                  </a:lnTo>
                  <a:lnTo>
                    <a:pt x="429" y="734"/>
                  </a:lnTo>
                  <a:lnTo>
                    <a:pt x="214" y="695"/>
                  </a:lnTo>
                  <a:lnTo>
                    <a:pt x="0" y="650"/>
                  </a:lnTo>
                  <a:lnTo>
                    <a:pt x="0" y="65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2" name="Freeform 76"/>
            <p:cNvSpPr>
              <a:spLocks/>
            </p:cNvSpPr>
            <p:nvPr/>
          </p:nvSpPr>
          <p:spPr bwMode="auto">
            <a:xfrm>
              <a:off x="4113" y="790"/>
              <a:ext cx="188" cy="104"/>
            </a:xfrm>
            <a:custGeom>
              <a:avLst/>
              <a:gdLst>
                <a:gd name="T0" fmla="*/ 14 w 800"/>
                <a:gd name="T1" fmla="*/ 125 h 495"/>
                <a:gd name="T2" fmla="*/ 15 w 800"/>
                <a:gd name="T3" fmla="*/ 145 h 495"/>
                <a:gd name="T4" fmla="*/ 9 w 800"/>
                <a:gd name="T5" fmla="*/ 149 h 495"/>
                <a:gd name="T6" fmla="*/ 32 w 800"/>
                <a:gd name="T7" fmla="*/ 171 h 495"/>
                <a:gd name="T8" fmla="*/ 56 w 800"/>
                <a:gd name="T9" fmla="*/ 231 h 495"/>
                <a:gd name="T10" fmla="*/ 64 w 800"/>
                <a:gd name="T11" fmla="*/ 284 h 495"/>
                <a:gd name="T12" fmla="*/ 68 w 800"/>
                <a:gd name="T13" fmla="*/ 312 h 495"/>
                <a:gd name="T14" fmla="*/ 51 w 800"/>
                <a:gd name="T15" fmla="*/ 340 h 495"/>
                <a:gd name="T16" fmla="*/ 63 w 800"/>
                <a:gd name="T17" fmla="*/ 352 h 495"/>
                <a:gd name="T18" fmla="*/ 96 w 800"/>
                <a:gd name="T19" fmla="*/ 334 h 495"/>
                <a:gd name="T20" fmla="*/ 117 w 800"/>
                <a:gd name="T21" fmla="*/ 428 h 495"/>
                <a:gd name="T22" fmla="*/ 132 w 800"/>
                <a:gd name="T23" fmla="*/ 433 h 495"/>
                <a:gd name="T24" fmla="*/ 135 w 800"/>
                <a:gd name="T25" fmla="*/ 461 h 495"/>
                <a:gd name="T26" fmla="*/ 147 w 800"/>
                <a:gd name="T27" fmla="*/ 473 h 495"/>
                <a:gd name="T28" fmla="*/ 177 w 800"/>
                <a:gd name="T29" fmla="*/ 471 h 495"/>
                <a:gd name="T30" fmla="*/ 244 w 800"/>
                <a:gd name="T31" fmla="*/ 471 h 495"/>
                <a:gd name="T32" fmla="*/ 271 w 800"/>
                <a:gd name="T33" fmla="*/ 484 h 495"/>
                <a:gd name="T34" fmla="*/ 279 w 800"/>
                <a:gd name="T35" fmla="*/ 435 h 495"/>
                <a:gd name="T36" fmla="*/ 497 w 800"/>
                <a:gd name="T37" fmla="*/ 467 h 495"/>
                <a:gd name="T38" fmla="*/ 764 w 800"/>
                <a:gd name="T39" fmla="*/ 495 h 495"/>
                <a:gd name="T40" fmla="*/ 772 w 800"/>
                <a:gd name="T41" fmla="*/ 405 h 495"/>
                <a:gd name="T42" fmla="*/ 800 w 800"/>
                <a:gd name="T43" fmla="*/ 115 h 495"/>
                <a:gd name="T44" fmla="*/ 445 w 800"/>
                <a:gd name="T45" fmla="*/ 75 h 495"/>
                <a:gd name="T46" fmla="*/ 270 w 800"/>
                <a:gd name="T47" fmla="*/ 47 h 495"/>
                <a:gd name="T48" fmla="*/ 21 w 800"/>
                <a:gd name="T49" fmla="*/ 0 h 495"/>
                <a:gd name="T50" fmla="*/ 0 w 800"/>
                <a:gd name="T51" fmla="*/ 92 h 495"/>
                <a:gd name="T52" fmla="*/ 14 w 800"/>
                <a:gd name="T53" fmla="*/ 125 h 495"/>
                <a:gd name="T54" fmla="*/ 14 w 800"/>
                <a:gd name="T55" fmla="*/ 12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0" h="495">
                  <a:moveTo>
                    <a:pt x="14" y="125"/>
                  </a:moveTo>
                  <a:lnTo>
                    <a:pt x="15" y="145"/>
                  </a:lnTo>
                  <a:lnTo>
                    <a:pt x="9" y="149"/>
                  </a:lnTo>
                  <a:lnTo>
                    <a:pt x="32" y="171"/>
                  </a:lnTo>
                  <a:lnTo>
                    <a:pt x="56" y="231"/>
                  </a:lnTo>
                  <a:lnTo>
                    <a:pt x="64" y="284"/>
                  </a:lnTo>
                  <a:lnTo>
                    <a:pt x="68" y="312"/>
                  </a:lnTo>
                  <a:lnTo>
                    <a:pt x="51" y="340"/>
                  </a:lnTo>
                  <a:lnTo>
                    <a:pt x="63" y="352"/>
                  </a:lnTo>
                  <a:lnTo>
                    <a:pt x="96" y="334"/>
                  </a:lnTo>
                  <a:lnTo>
                    <a:pt x="117" y="428"/>
                  </a:lnTo>
                  <a:lnTo>
                    <a:pt x="132" y="433"/>
                  </a:lnTo>
                  <a:lnTo>
                    <a:pt x="135" y="461"/>
                  </a:lnTo>
                  <a:lnTo>
                    <a:pt x="147" y="473"/>
                  </a:lnTo>
                  <a:lnTo>
                    <a:pt x="177" y="471"/>
                  </a:lnTo>
                  <a:lnTo>
                    <a:pt x="244" y="471"/>
                  </a:lnTo>
                  <a:lnTo>
                    <a:pt x="271" y="484"/>
                  </a:lnTo>
                  <a:lnTo>
                    <a:pt x="279" y="435"/>
                  </a:lnTo>
                  <a:lnTo>
                    <a:pt x="497" y="467"/>
                  </a:lnTo>
                  <a:lnTo>
                    <a:pt x="764" y="495"/>
                  </a:lnTo>
                  <a:lnTo>
                    <a:pt x="772" y="405"/>
                  </a:lnTo>
                  <a:lnTo>
                    <a:pt x="800" y="115"/>
                  </a:lnTo>
                  <a:lnTo>
                    <a:pt x="445" y="75"/>
                  </a:lnTo>
                  <a:lnTo>
                    <a:pt x="270" y="47"/>
                  </a:lnTo>
                  <a:lnTo>
                    <a:pt x="21" y="0"/>
                  </a:lnTo>
                  <a:lnTo>
                    <a:pt x="0" y="92"/>
                  </a:lnTo>
                  <a:lnTo>
                    <a:pt x="14" y="125"/>
                  </a:lnTo>
                  <a:lnTo>
                    <a:pt x="14" y="12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3" name="Freeform 77"/>
            <p:cNvSpPr>
              <a:spLocks/>
            </p:cNvSpPr>
            <p:nvPr/>
          </p:nvSpPr>
          <p:spPr bwMode="auto">
            <a:xfrm>
              <a:off x="4060" y="1032"/>
              <a:ext cx="125" cy="126"/>
            </a:xfrm>
            <a:custGeom>
              <a:avLst/>
              <a:gdLst>
                <a:gd name="T0" fmla="*/ 34 w 533"/>
                <a:gd name="T1" fmla="*/ 382 h 601"/>
                <a:gd name="T2" fmla="*/ 20 w 533"/>
                <a:gd name="T3" fmla="*/ 360 h 601"/>
                <a:gd name="T4" fmla="*/ 27 w 533"/>
                <a:gd name="T5" fmla="*/ 326 h 601"/>
                <a:gd name="T6" fmla="*/ 63 w 533"/>
                <a:gd name="T7" fmla="*/ 271 h 601"/>
                <a:gd name="T8" fmla="*/ 88 w 533"/>
                <a:gd name="T9" fmla="*/ 254 h 601"/>
                <a:gd name="T10" fmla="*/ 74 w 533"/>
                <a:gd name="T11" fmla="*/ 234 h 601"/>
                <a:gd name="T12" fmla="*/ 64 w 533"/>
                <a:gd name="T13" fmla="*/ 180 h 601"/>
                <a:gd name="T14" fmla="*/ 75 w 533"/>
                <a:gd name="T15" fmla="*/ 78 h 601"/>
                <a:gd name="T16" fmla="*/ 93 w 533"/>
                <a:gd name="T17" fmla="*/ 72 h 601"/>
                <a:gd name="T18" fmla="*/ 122 w 533"/>
                <a:gd name="T19" fmla="*/ 90 h 601"/>
                <a:gd name="T20" fmla="*/ 148 w 533"/>
                <a:gd name="T21" fmla="*/ 0 h 601"/>
                <a:gd name="T22" fmla="*/ 533 w 533"/>
                <a:gd name="T23" fmla="*/ 64 h 601"/>
                <a:gd name="T24" fmla="*/ 453 w 533"/>
                <a:gd name="T25" fmla="*/ 601 h 601"/>
                <a:gd name="T26" fmla="*/ 334 w 533"/>
                <a:gd name="T27" fmla="*/ 585 h 601"/>
                <a:gd name="T28" fmla="*/ 261 w 533"/>
                <a:gd name="T29" fmla="*/ 564 h 601"/>
                <a:gd name="T30" fmla="*/ 110 w 533"/>
                <a:gd name="T31" fmla="*/ 504 h 601"/>
                <a:gd name="T32" fmla="*/ 0 w 533"/>
                <a:gd name="T33" fmla="*/ 412 h 601"/>
                <a:gd name="T34" fmla="*/ 34 w 533"/>
                <a:gd name="T35" fmla="*/ 382 h 601"/>
                <a:gd name="T36" fmla="*/ 34 w 533"/>
                <a:gd name="T37" fmla="*/ 38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601">
                  <a:moveTo>
                    <a:pt x="34" y="382"/>
                  </a:moveTo>
                  <a:lnTo>
                    <a:pt x="20" y="360"/>
                  </a:lnTo>
                  <a:lnTo>
                    <a:pt x="27" y="326"/>
                  </a:lnTo>
                  <a:lnTo>
                    <a:pt x="63" y="271"/>
                  </a:lnTo>
                  <a:lnTo>
                    <a:pt x="88" y="254"/>
                  </a:lnTo>
                  <a:lnTo>
                    <a:pt x="74" y="234"/>
                  </a:lnTo>
                  <a:lnTo>
                    <a:pt x="64" y="180"/>
                  </a:lnTo>
                  <a:lnTo>
                    <a:pt x="75" y="78"/>
                  </a:lnTo>
                  <a:lnTo>
                    <a:pt x="93" y="72"/>
                  </a:lnTo>
                  <a:lnTo>
                    <a:pt x="122" y="90"/>
                  </a:lnTo>
                  <a:lnTo>
                    <a:pt x="148" y="0"/>
                  </a:lnTo>
                  <a:lnTo>
                    <a:pt x="533" y="64"/>
                  </a:lnTo>
                  <a:lnTo>
                    <a:pt x="453" y="601"/>
                  </a:lnTo>
                  <a:lnTo>
                    <a:pt x="334" y="585"/>
                  </a:lnTo>
                  <a:lnTo>
                    <a:pt x="261" y="564"/>
                  </a:lnTo>
                  <a:lnTo>
                    <a:pt x="110" y="504"/>
                  </a:lnTo>
                  <a:lnTo>
                    <a:pt x="0" y="412"/>
                  </a:lnTo>
                  <a:lnTo>
                    <a:pt x="34" y="382"/>
                  </a:lnTo>
                  <a:lnTo>
                    <a:pt x="34" y="38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4" name="Freeform 78"/>
            <p:cNvSpPr>
              <a:spLocks/>
            </p:cNvSpPr>
            <p:nvPr/>
          </p:nvSpPr>
          <p:spPr bwMode="auto">
            <a:xfrm>
              <a:off x="4164" y="881"/>
              <a:ext cx="128" cy="93"/>
            </a:xfrm>
            <a:custGeom>
              <a:avLst/>
              <a:gdLst>
                <a:gd name="T0" fmla="*/ 0 w 550"/>
                <a:gd name="T1" fmla="*/ 379 h 443"/>
                <a:gd name="T2" fmla="*/ 65 w 550"/>
                <a:gd name="T3" fmla="*/ 0 h 443"/>
                <a:gd name="T4" fmla="*/ 283 w 550"/>
                <a:gd name="T5" fmla="*/ 32 h 443"/>
                <a:gd name="T6" fmla="*/ 550 w 550"/>
                <a:gd name="T7" fmla="*/ 60 h 443"/>
                <a:gd name="T8" fmla="*/ 531 w 550"/>
                <a:gd name="T9" fmla="*/ 251 h 443"/>
                <a:gd name="T10" fmla="*/ 514 w 550"/>
                <a:gd name="T11" fmla="*/ 443 h 443"/>
                <a:gd name="T12" fmla="*/ 148 w 550"/>
                <a:gd name="T13" fmla="*/ 402 h 443"/>
                <a:gd name="T14" fmla="*/ 0 w 550"/>
                <a:gd name="T15" fmla="*/ 379 h 443"/>
                <a:gd name="T16" fmla="*/ 0 w 550"/>
                <a:gd name="T17" fmla="*/ 37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443">
                  <a:moveTo>
                    <a:pt x="0" y="379"/>
                  </a:moveTo>
                  <a:lnTo>
                    <a:pt x="65" y="0"/>
                  </a:lnTo>
                  <a:lnTo>
                    <a:pt x="283" y="32"/>
                  </a:lnTo>
                  <a:lnTo>
                    <a:pt x="550" y="60"/>
                  </a:lnTo>
                  <a:lnTo>
                    <a:pt x="531" y="251"/>
                  </a:lnTo>
                  <a:lnTo>
                    <a:pt x="514" y="443"/>
                  </a:lnTo>
                  <a:lnTo>
                    <a:pt x="148" y="402"/>
                  </a:lnTo>
                  <a:lnTo>
                    <a:pt x="0" y="379"/>
                  </a:lnTo>
                  <a:lnTo>
                    <a:pt x="0" y="37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5" name="Freeform 79"/>
            <p:cNvSpPr>
              <a:spLocks/>
            </p:cNvSpPr>
            <p:nvPr/>
          </p:nvSpPr>
          <p:spPr bwMode="auto">
            <a:xfrm>
              <a:off x="4185" y="965"/>
              <a:ext cx="133" cy="92"/>
            </a:xfrm>
            <a:custGeom>
              <a:avLst/>
              <a:gdLst>
                <a:gd name="T0" fmla="*/ 57 w 569"/>
                <a:gd name="T1" fmla="*/ 0 h 438"/>
                <a:gd name="T2" fmla="*/ 423 w 569"/>
                <a:gd name="T3" fmla="*/ 41 h 438"/>
                <a:gd name="T4" fmla="*/ 569 w 569"/>
                <a:gd name="T5" fmla="*/ 53 h 438"/>
                <a:gd name="T6" fmla="*/ 564 w 569"/>
                <a:gd name="T7" fmla="*/ 148 h 438"/>
                <a:gd name="T8" fmla="*/ 544 w 569"/>
                <a:gd name="T9" fmla="*/ 438 h 438"/>
                <a:gd name="T10" fmla="*/ 469 w 569"/>
                <a:gd name="T11" fmla="*/ 432 h 438"/>
                <a:gd name="T12" fmla="*/ 236 w 569"/>
                <a:gd name="T13" fmla="*/ 412 h 438"/>
                <a:gd name="T14" fmla="*/ 0 w 569"/>
                <a:gd name="T15" fmla="*/ 382 h 438"/>
                <a:gd name="T16" fmla="*/ 57 w 569"/>
                <a:gd name="T17" fmla="*/ 0 h 438"/>
                <a:gd name="T18" fmla="*/ 57 w 569"/>
                <a:gd name="T1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438">
                  <a:moveTo>
                    <a:pt x="57" y="0"/>
                  </a:moveTo>
                  <a:lnTo>
                    <a:pt x="423" y="41"/>
                  </a:lnTo>
                  <a:lnTo>
                    <a:pt x="569" y="53"/>
                  </a:lnTo>
                  <a:lnTo>
                    <a:pt x="564" y="148"/>
                  </a:lnTo>
                  <a:lnTo>
                    <a:pt x="544" y="438"/>
                  </a:lnTo>
                  <a:lnTo>
                    <a:pt x="469" y="432"/>
                  </a:lnTo>
                  <a:lnTo>
                    <a:pt x="236" y="412"/>
                  </a:lnTo>
                  <a:lnTo>
                    <a:pt x="0" y="382"/>
                  </a:lnTo>
                  <a:lnTo>
                    <a:pt x="57" y="0"/>
                  </a:lnTo>
                  <a:lnTo>
                    <a:pt x="5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6" name="Freeform 80"/>
            <p:cNvSpPr>
              <a:spLocks/>
            </p:cNvSpPr>
            <p:nvPr/>
          </p:nvSpPr>
          <p:spPr bwMode="auto">
            <a:xfrm>
              <a:off x="4166" y="1046"/>
              <a:ext cx="129" cy="114"/>
            </a:xfrm>
            <a:custGeom>
              <a:avLst/>
              <a:gdLst>
                <a:gd name="T0" fmla="*/ 69 w 549"/>
                <a:gd name="T1" fmla="*/ 546 h 546"/>
                <a:gd name="T2" fmla="*/ 76 w 549"/>
                <a:gd name="T3" fmla="*/ 506 h 546"/>
                <a:gd name="T4" fmla="*/ 213 w 549"/>
                <a:gd name="T5" fmla="*/ 523 h 546"/>
                <a:gd name="T6" fmla="*/ 208 w 549"/>
                <a:gd name="T7" fmla="*/ 503 h 546"/>
                <a:gd name="T8" fmla="*/ 504 w 549"/>
                <a:gd name="T9" fmla="*/ 530 h 546"/>
                <a:gd name="T10" fmla="*/ 549 w 549"/>
                <a:gd name="T11" fmla="*/ 50 h 546"/>
                <a:gd name="T12" fmla="*/ 316 w 549"/>
                <a:gd name="T13" fmla="*/ 30 h 546"/>
                <a:gd name="T14" fmla="*/ 80 w 549"/>
                <a:gd name="T15" fmla="*/ 0 h 546"/>
                <a:gd name="T16" fmla="*/ 0 w 549"/>
                <a:gd name="T17" fmla="*/ 537 h 546"/>
                <a:gd name="T18" fmla="*/ 69 w 549"/>
                <a:gd name="T19" fmla="*/ 546 h 546"/>
                <a:gd name="T20" fmla="*/ 69 w 549"/>
                <a:gd name="T21"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546">
                  <a:moveTo>
                    <a:pt x="69" y="546"/>
                  </a:moveTo>
                  <a:lnTo>
                    <a:pt x="76" y="506"/>
                  </a:lnTo>
                  <a:lnTo>
                    <a:pt x="213" y="523"/>
                  </a:lnTo>
                  <a:lnTo>
                    <a:pt x="208" y="503"/>
                  </a:lnTo>
                  <a:lnTo>
                    <a:pt x="504" y="530"/>
                  </a:lnTo>
                  <a:lnTo>
                    <a:pt x="549" y="50"/>
                  </a:lnTo>
                  <a:lnTo>
                    <a:pt x="316" y="30"/>
                  </a:lnTo>
                  <a:lnTo>
                    <a:pt x="80" y="0"/>
                  </a:lnTo>
                  <a:lnTo>
                    <a:pt x="0" y="537"/>
                  </a:lnTo>
                  <a:lnTo>
                    <a:pt x="69" y="546"/>
                  </a:lnTo>
                  <a:lnTo>
                    <a:pt x="69" y="54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7" name="Freeform 81"/>
            <p:cNvSpPr>
              <a:spLocks/>
            </p:cNvSpPr>
            <p:nvPr/>
          </p:nvSpPr>
          <p:spPr bwMode="auto">
            <a:xfrm>
              <a:off x="4215" y="1067"/>
              <a:ext cx="255" cy="215"/>
            </a:xfrm>
            <a:custGeom>
              <a:avLst/>
              <a:gdLst>
                <a:gd name="T0" fmla="*/ 0 w 1091"/>
                <a:gd name="T1" fmla="*/ 402 h 1029"/>
                <a:gd name="T2" fmla="*/ 296 w 1091"/>
                <a:gd name="T3" fmla="*/ 429 h 1029"/>
                <a:gd name="T4" fmla="*/ 337 w 1091"/>
                <a:gd name="T5" fmla="*/ 0 h 1029"/>
                <a:gd name="T6" fmla="*/ 573 w 1091"/>
                <a:gd name="T7" fmla="*/ 13 h 1029"/>
                <a:gd name="T8" fmla="*/ 565 w 1091"/>
                <a:gd name="T9" fmla="*/ 198 h 1029"/>
                <a:gd name="T10" fmla="*/ 588 w 1091"/>
                <a:gd name="T11" fmla="*/ 217 h 1029"/>
                <a:gd name="T12" fmla="*/ 610 w 1091"/>
                <a:gd name="T13" fmla="*/ 217 h 1029"/>
                <a:gd name="T14" fmla="*/ 628 w 1091"/>
                <a:gd name="T15" fmla="*/ 235 h 1029"/>
                <a:gd name="T16" fmla="*/ 663 w 1091"/>
                <a:gd name="T17" fmla="*/ 243 h 1029"/>
                <a:gd name="T18" fmla="*/ 735 w 1091"/>
                <a:gd name="T19" fmla="*/ 274 h 1029"/>
                <a:gd name="T20" fmla="*/ 747 w 1091"/>
                <a:gd name="T21" fmla="*/ 261 h 1029"/>
                <a:gd name="T22" fmla="*/ 793 w 1091"/>
                <a:gd name="T23" fmla="*/ 288 h 1029"/>
                <a:gd name="T24" fmla="*/ 855 w 1091"/>
                <a:gd name="T25" fmla="*/ 286 h 1029"/>
                <a:gd name="T26" fmla="*/ 897 w 1091"/>
                <a:gd name="T27" fmla="*/ 274 h 1029"/>
                <a:gd name="T28" fmla="*/ 955 w 1091"/>
                <a:gd name="T29" fmla="*/ 263 h 1029"/>
                <a:gd name="T30" fmla="*/ 1008 w 1091"/>
                <a:gd name="T31" fmla="*/ 292 h 1029"/>
                <a:gd name="T32" fmla="*/ 1016 w 1091"/>
                <a:gd name="T33" fmla="*/ 301 h 1029"/>
                <a:gd name="T34" fmla="*/ 1045 w 1091"/>
                <a:gd name="T35" fmla="*/ 301 h 1029"/>
                <a:gd name="T36" fmla="*/ 1050 w 1091"/>
                <a:gd name="T37" fmla="*/ 454 h 1029"/>
                <a:gd name="T38" fmla="*/ 1091 w 1091"/>
                <a:gd name="T39" fmla="*/ 528 h 1029"/>
                <a:gd name="T40" fmla="*/ 1076 w 1091"/>
                <a:gd name="T41" fmla="*/ 587 h 1029"/>
                <a:gd name="T42" fmla="*/ 1079 w 1091"/>
                <a:gd name="T43" fmla="*/ 636 h 1029"/>
                <a:gd name="T44" fmla="*/ 1061 w 1091"/>
                <a:gd name="T45" fmla="*/ 660 h 1029"/>
                <a:gd name="T46" fmla="*/ 1068 w 1091"/>
                <a:gd name="T47" fmla="*/ 668 h 1029"/>
                <a:gd name="T48" fmla="*/ 1023 w 1091"/>
                <a:gd name="T49" fmla="*/ 682 h 1029"/>
                <a:gd name="T50" fmla="*/ 988 w 1091"/>
                <a:gd name="T51" fmla="*/ 686 h 1029"/>
                <a:gd name="T52" fmla="*/ 995 w 1091"/>
                <a:gd name="T53" fmla="*/ 660 h 1029"/>
                <a:gd name="T54" fmla="*/ 976 w 1091"/>
                <a:gd name="T55" fmla="*/ 675 h 1029"/>
                <a:gd name="T56" fmla="*/ 977 w 1091"/>
                <a:gd name="T57" fmla="*/ 705 h 1029"/>
                <a:gd name="T58" fmla="*/ 953 w 1091"/>
                <a:gd name="T59" fmla="*/ 736 h 1029"/>
                <a:gd name="T60" fmla="*/ 823 w 1091"/>
                <a:gd name="T61" fmla="*/ 802 h 1029"/>
                <a:gd name="T62" fmla="*/ 783 w 1091"/>
                <a:gd name="T63" fmla="*/ 844 h 1029"/>
                <a:gd name="T64" fmla="*/ 745 w 1091"/>
                <a:gd name="T65" fmla="*/ 935 h 1029"/>
                <a:gd name="T66" fmla="*/ 776 w 1091"/>
                <a:gd name="T67" fmla="*/ 1029 h 1029"/>
                <a:gd name="T68" fmla="*/ 746 w 1091"/>
                <a:gd name="T69" fmla="*/ 1029 h 1029"/>
                <a:gd name="T70" fmla="*/ 606 w 1091"/>
                <a:gd name="T71" fmla="*/ 980 h 1029"/>
                <a:gd name="T72" fmla="*/ 591 w 1091"/>
                <a:gd name="T73" fmla="*/ 939 h 1029"/>
                <a:gd name="T74" fmla="*/ 576 w 1091"/>
                <a:gd name="T75" fmla="*/ 921 h 1029"/>
                <a:gd name="T76" fmla="*/ 572 w 1091"/>
                <a:gd name="T77" fmla="*/ 867 h 1029"/>
                <a:gd name="T78" fmla="*/ 545 w 1091"/>
                <a:gd name="T79" fmla="*/ 848 h 1029"/>
                <a:gd name="T80" fmla="*/ 470 w 1091"/>
                <a:gd name="T81" fmla="*/ 704 h 1029"/>
                <a:gd name="T82" fmla="*/ 433 w 1091"/>
                <a:gd name="T83" fmla="*/ 677 h 1029"/>
                <a:gd name="T84" fmla="*/ 422 w 1091"/>
                <a:gd name="T85" fmla="*/ 653 h 1029"/>
                <a:gd name="T86" fmla="*/ 312 w 1091"/>
                <a:gd name="T87" fmla="*/ 648 h 1029"/>
                <a:gd name="T88" fmla="*/ 254 w 1091"/>
                <a:gd name="T89" fmla="*/ 716 h 1029"/>
                <a:gd name="T90" fmla="*/ 155 w 1091"/>
                <a:gd name="T91" fmla="*/ 645 h 1029"/>
                <a:gd name="T92" fmla="*/ 125 w 1091"/>
                <a:gd name="T93" fmla="*/ 547 h 1029"/>
                <a:gd name="T94" fmla="*/ 30 w 1091"/>
                <a:gd name="T95" fmla="*/ 456 h 1029"/>
                <a:gd name="T96" fmla="*/ 19 w 1091"/>
                <a:gd name="T97" fmla="*/ 426 h 1029"/>
                <a:gd name="T98" fmla="*/ 5 w 1091"/>
                <a:gd name="T99" fmla="*/ 422 h 1029"/>
                <a:gd name="T100" fmla="*/ 0 w 1091"/>
                <a:gd name="T101" fmla="*/ 402 h 1029"/>
                <a:gd name="T102" fmla="*/ 0 w 1091"/>
                <a:gd name="T103" fmla="*/ 402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1" h="1029">
                  <a:moveTo>
                    <a:pt x="0" y="402"/>
                  </a:moveTo>
                  <a:lnTo>
                    <a:pt x="296" y="429"/>
                  </a:lnTo>
                  <a:lnTo>
                    <a:pt x="337" y="0"/>
                  </a:lnTo>
                  <a:lnTo>
                    <a:pt x="573" y="13"/>
                  </a:lnTo>
                  <a:lnTo>
                    <a:pt x="565" y="198"/>
                  </a:lnTo>
                  <a:lnTo>
                    <a:pt x="588" y="217"/>
                  </a:lnTo>
                  <a:lnTo>
                    <a:pt x="610" y="217"/>
                  </a:lnTo>
                  <a:lnTo>
                    <a:pt x="628" y="235"/>
                  </a:lnTo>
                  <a:lnTo>
                    <a:pt x="663" y="243"/>
                  </a:lnTo>
                  <a:lnTo>
                    <a:pt x="735" y="274"/>
                  </a:lnTo>
                  <a:lnTo>
                    <a:pt x="747" y="261"/>
                  </a:lnTo>
                  <a:lnTo>
                    <a:pt x="793" y="288"/>
                  </a:lnTo>
                  <a:lnTo>
                    <a:pt x="855" y="286"/>
                  </a:lnTo>
                  <a:lnTo>
                    <a:pt x="897" y="274"/>
                  </a:lnTo>
                  <a:lnTo>
                    <a:pt x="955" y="263"/>
                  </a:lnTo>
                  <a:lnTo>
                    <a:pt x="1008" y="292"/>
                  </a:lnTo>
                  <a:lnTo>
                    <a:pt x="1016" y="301"/>
                  </a:lnTo>
                  <a:lnTo>
                    <a:pt x="1045" y="301"/>
                  </a:lnTo>
                  <a:lnTo>
                    <a:pt x="1050" y="454"/>
                  </a:lnTo>
                  <a:lnTo>
                    <a:pt x="1091" y="528"/>
                  </a:lnTo>
                  <a:lnTo>
                    <a:pt x="1076" y="587"/>
                  </a:lnTo>
                  <a:lnTo>
                    <a:pt x="1079" y="636"/>
                  </a:lnTo>
                  <a:lnTo>
                    <a:pt x="1061" y="660"/>
                  </a:lnTo>
                  <a:lnTo>
                    <a:pt x="1068" y="668"/>
                  </a:lnTo>
                  <a:lnTo>
                    <a:pt x="1023" y="682"/>
                  </a:lnTo>
                  <a:lnTo>
                    <a:pt x="988" y="686"/>
                  </a:lnTo>
                  <a:lnTo>
                    <a:pt x="995" y="660"/>
                  </a:lnTo>
                  <a:lnTo>
                    <a:pt x="976" y="675"/>
                  </a:lnTo>
                  <a:lnTo>
                    <a:pt x="977" y="705"/>
                  </a:lnTo>
                  <a:lnTo>
                    <a:pt x="953" y="736"/>
                  </a:lnTo>
                  <a:lnTo>
                    <a:pt x="823" y="802"/>
                  </a:lnTo>
                  <a:lnTo>
                    <a:pt x="783" y="844"/>
                  </a:lnTo>
                  <a:lnTo>
                    <a:pt x="745" y="935"/>
                  </a:lnTo>
                  <a:lnTo>
                    <a:pt x="776" y="1029"/>
                  </a:lnTo>
                  <a:lnTo>
                    <a:pt x="746" y="1029"/>
                  </a:lnTo>
                  <a:lnTo>
                    <a:pt x="606" y="980"/>
                  </a:lnTo>
                  <a:lnTo>
                    <a:pt x="591" y="939"/>
                  </a:lnTo>
                  <a:lnTo>
                    <a:pt x="576" y="921"/>
                  </a:lnTo>
                  <a:lnTo>
                    <a:pt x="572" y="867"/>
                  </a:lnTo>
                  <a:lnTo>
                    <a:pt x="545" y="848"/>
                  </a:lnTo>
                  <a:lnTo>
                    <a:pt x="470" y="704"/>
                  </a:lnTo>
                  <a:lnTo>
                    <a:pt x="433" y="677"/>
                  </a:lnTo>
                  <a:lnTo>
                    <a:pt x="422" y="653"/>
                  </a:lnTo>
                  <a:lnTo>
                    <a:pt x="312" y="648"/>
                  </a:lnTo>
                  <a:lnTo>
                    <a:pt x="254" y="716"/>
                  </a:lnTo>
                  <a:lnTo>
                    <a:pt x="155" y="645"/>
                  </a:lnTo>
                  <a:lnTo>
                    <a:pt x="125" y="547"/>
                  </a:lnTo>
                  <a:lnTo>
                    <a:pt x="30" y="456"/>
                  </a:lnTo>
                  <a:lnTo>
                    <a:pt x="19" y="426"/>
                  </a:lnTo>
                  <a:lnTo>
                    <a:pt x="5" y="422"/>
                  </a:lnTo>
                  <a:lnTo>
                    <a:pt x="0" y="402"/>
                  </a:lnTo>
                  <a:lnTo>
                    <a:pt x="0" y="40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8" name="Freeform 82"/>
            <p:cNvSpPr>
              <a:spLocks/>
            </p:cNvSpPr>
            <p:nvPr/>
          </p:nvSpPr>
          <p:spPr bwMode="auto">
            <a:xfrm>
              <a:off x="4294" y="814"/>
              <a:ext cx="120" cy="66"/>
            </a:xfrm>
            <a:custGeom>
              <a:avLst/>
              <a:gdLst>
                <a:gd name="T0" fmla="*/ 28 w 514"/>
                <a:gd name="T1" fmla="*/ 0 h 316"/>
                <a:gd name="T2" fmla="*/ 475 w 514"/>
                <a:gd name="T3" fmla="*/ 23 h 316"/>
                <a:gd name="T4" fmla="*/ 478 w 514"/>
                <a:gd name="T5" fmla="*/ 102 h 316"/>
                <a:gd name="T6" fmla="*/ 498 w 514"/>
                <a:gd name="T7" fmla="*/ 168 h 316"/>
                <a:gd name="T8" fmla="*/ 501 w 514"/>
                <a:gd name="T9" fmla="*/ 249 h 316"/>
                <a:gd name="T10" fmla="*/ 514 w 514"/>
                <a:gd name="T11" fmla="*/ 316 h 316"/>
                <a:gd name="T12" fmla="*/ 244 w 514"/>
                <a:gd name="T13" fmla="*/ 308 h 316"/>
                <a:gd name="T14" fmla="*/ 0 w 514"/>
                <a:gd name="T15" fmla="*/ 290 h 316"/>
                <a:gd name="T16" fmla="*/ 28 w 514"/>
                <a:gd name="T17" fmla="*/ 0 h 316"/>
                <a:gd name="T18" fmla="*/ 28 w 514"/>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4" h="316">
                  <a:moveTo>
                    <a:pt x="28" y="0"/>
                  </a:moveTo>
                  <a:lnTo>
                    <a:pt x="475" y="23"/>
                  </a:lnTo>
                  <a:lnTo>
                    <a:pt x="478" y="102"/>
                  </a:lnTo>
                  <a:lnTo>
                    <a:pt x="498" y="168"/>
                  </a:lnTo>
                  <a:lnTo>
                    <a:pt x="501" y="249"/>
                  </a:lnTo>
                  <a:lnTo>
                    <a:pt x="514" y="316"/>
                  </a:lnTo>
                  <a:lnTo>
                    <a:pt x="244" y="308"/>
                  </a:lnTo>
                  <a:lnTo>
                    <a:pt x="0" y="290"/>
                  </a:lnTo>
                  <a:lnTo>
                    <a:pt x="28" y="0"/>
                  </a:lnTo>
                  <a:lnTo>
                    <a:pt x="28"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19" name="Freeform 83"/>
            <p:cNvSpPr>
              <a:spLocks/>
            </p:cNvSpPr>
            <p:nvPr/>
          </p:nvSpPr>
          <p:spPr bwMode="auto">
            <a:xfrm>
              <a:off x="4288" y="875"/>
              <a:ext cx="128" cy="75"/>
            </a:xfrm>
            <a:custGeom>
              <a:avLst/>
              <a:gdLst>
                <a:gd name="T0" fmla="*/ 27 w 549"/>
                <a:gd name="T1" fmla="*/ 0 h 359"/>
                <a:gd name="T2" fmla="*/ 271 w 549"/>
                <a:gd name="T3" fmla="*/ 18 h 359"/>
                <a:gd name="T4" fmla="*/ 541 w 549"/>
                <a:gd name="T5" fmla="*/ 26 h 359"/>
                <a:gd name="T6" fmla="*/ 524 w 549"/>
                <a:gd name="T7" fmla="*/ 60 h 359"/>
                <a:gd name="T8" fmla="*/ 549 w 549"/>
                <a:gd name="T9" fmla="*/ 84 h 359"/>
                <a:gd name="T10" fmla="*/ 548 w 549"/>
                <a:gd name="T11" fmla="*/ 261 h 359"/>
                <a:gd name="T12" fmla="*/ 537 w 549"/>
                <a:gd name="T13" fmla="*/ 260 h 359"/>
                <a:gd name="T14" fmla="*/ 539 w 549"/>
                <a:gd name="T15" fmla="*/ 283 h 359"/>
                <a:gd name="T16" fmla="*/ 547 w 549"/>
                <a:gd name="T17" fmla="*/ 300 h 359"/>
                <a:gd name="T18" fmla="*/ 541 w 549"/>
                <a:gd name="T19" fmla="*/ 317 h 359"/>
                <a:gd name="T20" fmla="*/ 547 w 549"/>
                <a:gd name="T21" fmla="*/ 359 h 359"/>
                <a:gd name="T22" fmla="*/ 534 w 549"/>
                <a:gd name="T23" fmla="*/ 355 h 359"/>
                <a:gd name="T24" fmla="*/ 521 w 549"/>
                <a:gd name="T25" fmla="*/ 338 h 359"/>
                <a:gd name="T26" fmla="*/ 472 w 549"/>
                <a:gd name="T27" fmla="*/ 322 h 359"/>
                <a:gd name="T28" fmla="*/ 424 w 549"/>
                <a:gd name="T29" fmla="*/ 325 h 359"/>
                <a:gd name="T30" fmla="*/ 397 w 549"/>
                <a:gd name="T31" fmla="*/ 304 h 359"/>
                <a:gd name="T32" fmla="*/ 0 w 549"/>
                <a:gd name="T33" fmla="*/ 281 h 359"/>
                <a:gd name="T34" fmla="*/ 27 w 549"/>
                <a:gd name="T35" fmla="*/ 0 h 359"/>
                <a:gd name="T36" fmla="*/ 27 w 549"/>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9" h="359">
                  <a:moveTo>
                    <a:pt x="27" y="0"/>
                  </a:moveTo>
                  <a:lnTo>
                    <a:pt x="271" y="18"/>
                  </a:lnTo>
                  <a:lnTo>
                    <a:pt x="541" y="26"/>
                  </a:lnTo>
                  <a:lnTo>
                    <a:pt x="524" y="60"/>
                  </a:lnTo>
                  <a:lnTo>
                    <a:pt x="549" y="84"/>
                  </a:lnTo>
                  <a:lnTo>
                    <a:pt x="548" y="261"/>
                  </a:lnTo>
                  <a:lnTo>
                    <a:pt x="537" y="260"/>
                  </a:lnTo>
                  <a:lnTo>
                    <a:pt x="539" y="283"/>
                  </a:lnTo>
                  <a:lnTo>
                    <a:pt x="547" y="300"/>
                  </a:lnTo>
                  <a:lnTo>
                    <a:pt x="541" y="317"/>
                  </a:lnTo>
                  <a:lnTo>
                    <a:pt x="547" y="359"/>
                  </a:lnTo>
                  <a:lnTo>
                    <a:pt x="534" y="355"/>
                  </a:lnTo>
                  <a:lnTo>
                    <a:pt x="521" y="338"/>
                  </a:lnTo>
                  <a:lnTo>
                    <a:pt x="472" y="322"/>
                  </a:lnTo>
                  <a:lnTo>
                    <a:pt x="424" y="325"/>
                  </a:lnTo>
                  <a:lnTo>
                    <a:pt x="397" y="304"/>
                  </a:lnTo>
                  <a:lnTo>
                    <a:pt x="0" y="281"/>
                  </a:lnTo>
                  <a:lnTo>
                    <a:pt x="27" y="0"/>
                  </a:lnTo>
                  <a:lnTo>
                    <a:pt x="2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0" name="Freeform 84"/>
            <p:cNvSpPr>
              <a:spLocks/>
            </p:cNvSpPr>
            <p:nvPr/>
          </p:nvSpPr>
          <p:spPr bwMode="auto">
            <a:xfrm>
              <a:off x="4284" y="934"/>
              <a:ext cx="151" cy="66"/>
            </a:xfrm>
            <a:custGeom>
              <a:avLst/>
              <a:gdLst>
                <a:gd name="T0" fmla="*/ 17 w 644"/>
                <a:gd name="T1" fmla="*/ 0 h 314"/>
                <a:gd name="T2" fmla="*/ 414 w 644"/>
                <a:gd name="T3" fmla="*/ 23 h 314"/>
                <a:gd name="T4" fmla="*/ 441 w 644"/>
                <a:gd name="T5" fmla="*/ 44 h 314"/>
                <a:gd name="T6" fmla="*/ 489 w 644"/>
                <a:gd name="T7" fmla="*/ 41 h 314"/>
                <a:gd name="T8" fmla="*/ 538 w 644"/>
                <a:gd name="T9" fmla="*/ 57 h 314"/>
                <a:gd name="T10" fmla="*/ 551 w 644"/>
                <a:gd name="T11" fmla="*/ 74 h 314"/>
                <a:gd name="T12" fmla="*/ 564 w 644"/>
                <a:gd name="T13" fmla="*/ 78 h 314"/>
                <a:gd name="T14" fmla="*/ 585 w 644"/>
                <a:gd name="T15" fmla="*/ 138 h 314"/>
                <a:gd name="T16" fmla="*/ 585 w 644"/>
                <a:gd name="T17" fmla="*/ 155 h 314"/>
                <a:gd name="T18" fmla="*/ 600 w 644"/>
                <a:gd name="T19" fmla="*/ 184 h 314"/>
                <a:gd name="T20" fmla="*/ 607 w 644"/>
                <a:gd name="T21" fmla="*/ 229 h 314"/>
                <a:gd name="T22" fmla="*/ 603 w 644"/>
                <a:gd name="T23" fmla="*/ 242 h 314"/>
                <a:gd name="T24" fmla="*/ 613 w 644"/>
                <a:gd name="T25" fmla="*/ 257 h 314"/>
                <a:gd name="T26" fmla="*/ 644 w 644"/>
                <a:gd name="T27" fmla="*/ 314 h 314"/>
                <a:gd name="T28" fmla="*/ 357 w 644"/>
                <a:gd name="T29" fmla="*/ 312 h 314"/>
                <a:gd name="T30" fmla="*/ 141 w 644"/>
                <a:gd name="T31" fmla="*/ 299 h 314"/>
                <a:gd name="T32" fmla="*/ 146 w 644"/>
                <a:gd name="T33" fmla="*/ 204 h 314"/>
                <a:gd name="T34" fmla="*/ 0 w 644"/>
                <a:gd name="T35" fmla="*/ 192 h 314"/>
                <a:gd name="T36" fmla="*/ 17 w 644"/>
                <a:gd name="T37" fmla="*/ 0 h 314"/>
                <a:gd name="T38" fmla="*/ 17 w 644"/>
                <a:gd name="T3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4" h="314">
                  <a:moveTo>
                    <a:pt x="17" y="0"/>
                  </a:moveTo>
                  <a:lnTo>
                    <a:pt x="414" y="23"/>
                  </a:lnTo>
                  <a:lnTo>
                    <a:pt x="441" y="44"/>
                  </a:lnTo>
                  <a:lnTo>
                    <a:pt x="489" y="41"/>
                  </a:lnTo>
                  <a:lnTo>
                    <a:pt x="538" y="57"/>
                  </a:lnTo>
                  <a:lnTo>
                    <a:pt x="551" y="74"/>
                  </a:lnTo>
                  <a:lnTo>
                    <a:pt x="564" y="78"/>
                  </a:lnTo>
                  <a:lnTo>
                    <a:pt x="585" y="138"/>
                  </a:lnTo>
                  <a:lnTo>
                    <a:pt x="585" y="155"/>
                  </a:lnTo>
                  <a:lnTo>
                    <a:pt x="600" y="184"/>
                  </a:lnTo>
                  <a:lnTo>
                    <a:pt x="607" y="229"/>
                  </a:lnTo>
                  <a:lnTo>
                    <a:pt x="603" y="242"/>
                  </a:lnTo>
                  <a:lnTo>
                    <a:pt x="613" y="257"/>
                  </a:lnTo>
                  <a:lnTo>
                    <a:pt x="644" y="314"/>
                  </a:lnTo>
                  <a:lnTo>
                    <a:pt x="357" y="312"/>
                  </a:lnTo>
                  <a:lnTo>
                    <a:pt x="141" y="299"/>
                  </a:lnTo>
                  <a:lnTo>
                    <a:pt x="146" y="204"/>
                  </a:lnTo>
                  <a:lnTo>
                    <a:pt x="0" y="192"/>
                  </a:lnTo>
                  <a:lnTo>
                    <a:pt x="17" y="0"/>
                  </a:lnTo>
                  <a:lnTo>
                    <a:pt x="17"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1" name="Freeform 85"/>
            <p:cNvSpPr>
              <a:spLocks/>
            </p:cNvSpPr>
            <p:nvPr/>
          </p:nvSpPr>
          <p:spPr bwMode="auto">
            <a:xfrm>
              <a:off x="4312" y="996"/>
              <a:ext cx="136" cy="64"/>
            </a:xfrm>
            <a:custGeom>
              <a:avLst/>
              <a:gdLst>
                <a:gd name="T0" fmla="*/ 20 w 580"/>
                <a:gd name="T1" fmla="*/ 0 h 305"/>
                <a:gd name="T2" fmla="*/ 236 w 580"/>
                <a:gd name="T3" fmla="*/ 13 h 305"/>
                <a:gd name="T4" fmla="*/ 523 w 580"/>
                <a:gd name="T5" fmla="*/ 15 h 305"/>
                <a:gd name="T6" fmla="*/ 539 w 580"/>
                <a:gd name="T7" fmla="*/ 29 h 305"/>
                <a:gd name="T8" fmla="*/ 547 w 580"/>
                <a:gd name="T9" fmla="*/ 26 h 305"/>
                <a:gd name="T10" fmla="*/ 558 w 580"/>
                <a:gd name="T11" fmla="*/ 41 h 305"/>
                <a:gd name="T12" fmla="*/ 549 w 580"/>
                <a:gd name="T13" fmla="*/ 41 h 305"/>
                <a:gd name="T14" fmla="*/ 539 w 580"/>
                <a:gd name="T15" fmla="*/ 61 h 305"/>
                <a:gd name="T16" fmla="*/ 562 w 580"/>
                <a:gd name="T17" fmla="*/ 94 h 305"/>
                <a:gd name="T18" fmla="*/ 580 w 580"/>
                <a:gd name="T19" fmla="*/ 98 h 305"/>
                <a:gd name="T20" fmla="*/ 577 w 580"/>
                <a:gd name="T21" fmla="*/ 303 h 305"/>
                <a:gd name="T22" fmla="*/ 331 w 580"/>
                <a:gd name="T23" fmla="*/ 305 h 305"/>
                <a:gd name="T24" fmla="*/ 0 w 580"/>
                <a:gd name="T25" fmla="*/ 290 h 305"/>
                <a:gd name="T26" fmla="*/ 20 w 580"/>
                <a:gd name="T27" fmla="*/ 0 h 305"/>
                <a:gd name="T28" fmla="*/ 20 w 580"/>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305">
                  <a:moveTo>
                    <a:pt x="20" y="0"/>
                  </a:moveTo>
                  <a:lnTo>
                    <a:pt x="236" y="13"/>
                  </a:lnTo>
                  <a:lnTo>
                    <a:pt x="523" y="15"/>
                  </a:lnTo>
                  <a:lnTo>
                    <a:pt x="539" y="29"/>
                  </a:lnTo>
                  <a:lnTo>
                    <a:pt x="547" y="26"/>
                  </a:lnTo>
                  <a:lnTo>
                    <a:pt x="558" y="41"/>
                  </a:lnTo>
                  <a:lnTo>
                    <a:pt x="549" y="41"/>
                  </a:lnTo>
                  <a:lnTo>
                    <a:pt x="539" y="61"/>
                  </a:lnTo>
                  <a:lnTo>
                    <a:pt x="562" y="94"/>
                  </a:lnTo>
                  <a:lnTo>
                    <a:pt x="580" y="98"/>
                  </a:lnTo>
                  <a:lnTo>
                    <a:pt x="577" y="303"/>
                  </a:lnTo>
                  <a:lnTo>
                    <a:pt x="331" y="305"/>
                  </a:lnTo>
                  <a:lnTo>
                    <a:pt x="0" y="290"/>
                  </a:lnTo>
                  <a:lnTo>
                    <a:pt x="20" y="0"/>
                  </a:lnTo>
                  <a:lnTo>
                    <a:pt x="20"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2" name="Freeform 86"/>
            <p:cNvSpPr>
              <a:spLocks/>
            </p:cNvSpPr>
            <p:nvPr/>
          </p:nvSpPr>
          <p:spPr bwMode="auto">
            <a:xfrm>
              <a:off x="4294" y="1056"/>
              <a:ext cx="157" cy="72"/>
            </a:xfrm>
            <a:custGeom>
              <a:avLst/>
              <a:gdLst>
                <a:gd name="T0" fmla="*/ 4 w 674"/>
                <a:gd name="T1" fmla="*/ 0 h 343"/>
                <a:gd name="T2" fmla="*/ 79 w 674"/>
                <a:gd name="T3" fmla="*/ 6 h 343"/>
                <a:gd name="T4" fmla="*/ 410 w 674"/>
                <a:gd name="T5" fmla="*/ 21 h 343"/>
                <a:gd name="T6" fmla="*/ 656 w 674"/>
                <a:gd name="T7" fmla="*/ 19 h 343"/>
                <a:gd name="T8" fmla="*/ 659 w 674"/>
                <a:gd name="T9" fmla="*/ 70 h 343"/>
                <a:gd name="T10" fmla="*/ 674 w 674"/>
                <a:gd name="T11" fmla="*/ 177 h 343"/>
                <a:gd name="T12" fmla="*/ 671 w 674"/>
                <a:gd name="T13" fmla="*/ 343 h 343"/>
                <a:gd name="T14" fmla="*/ 618 w 674"/>
                <a:gd name="T15" fmla="*/ 314 h 343"/>
                <a:gd name="T16" fmla="*/ 560 w 674"/>
                <a:gd name="T17" fmla="*/ 325 h 343"/>
                <a:gd name="T18" fmla="*/ 518 w 674"/>
                <a:gd name="T19" fmla="*/ 337 h 343"/>
                <a:gd name="T20" fmla="*/ 456 w 674"/>
                <a:gd name="T21" fmla="*/ 339 h 343"/>
                <a:gd name="T22" fmla="*/ 410 w 674"/>
                <a:gd name="T23" fmla="*/ 312 h 343"/>
                <a:gd name="T24" fmla="*/ 398 w 674"/>
                <a:gd name="T25" fmla="*/ 325 h 343"/>
                <a:gd name="T26" fmla="*/ 326 w 674"/>
                <a:gd name="T27" fmla="*/ 294 h 343"/>
                <a:gd name="T28" fmla="*/ 291 w 674"/>
                <a:gd name="T29" fmla="*/ 286 h 343"/>
                <a:gd name="T30" fmla="*/ 273 w 674"/>
                <a:gd name="T31" fmla="*/ 269 h 343"/>
                <a:gd name="T32" fmla="*/ 251 w 674"/>
                <a:gd name="T33" fmla="*/ 268 h 343"/>
                <a:gd name="T34" fmla="*/ 228 w 674"/>
                <a:gd name="T35" fmla="*/ 249 h 343"/>
                <a:gd name="T36" fmla="*/ 236 w 674"/>
                <a:gd name="T37" fmla="*/ 64 h 343"/>
                <a:gd name="T38" fmla="*/ 0 w 674"/>
                <a:gd name="T39" fmla="*/ 51 h 343"/>
                <a:gd name="T40" fmla="*/ 4 w 674"/>
                <a:gd name="T41" fmla="*/ 0 h 343"/>
                <a:gd name="T42" fmla="*/ 4 w 674"/>
                <a:gd name="T4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4" h="343">
                  <a:moveTo>
                    <a:pt x="4" y="0"/>
                  </a:moveTo>
                  <a:lnTo>
                    <a:pt x="79" y="6"/>
                  </a:lnTo>
                  <a:lnTo>
                    <a:pt x="410" y="21"/>
                  </a:lnTo>
                  <a:lnTo>
                    <a:pt x="656" y="19"/>
                  </a:lnTo>
                  <a:lnTo>
                    <a:pt x="659" y="70"/>
                  </a:lnTo>
                  <a:lnTo>
                    <a:pt x="674" y="177"/>
                  </a:lnTo>
                  <a:lnTo>
                    <a:pt x="671" y="343"/>
                  </a:lnTo>
                  <a:lnTo>
                    <a:pt x="618" y="314"/>
                  </a:lnTo>
                  <a:lnTo>
                    <a:pt x="560" y="325"/>
                  </a:lnTo>
                  <a:lnTo>
                    <a:pt x="518" y="337"/>
                  </a:lnTo>
                  <a:lnTo>
                    <a:pt x="456" y="339"/>
                  </a:lnTo>
                  <a:lnTo>
                    <a:pt x="410" y="312"/>
                  </a:lnTo>
                  <a:lnTo>
                    <a:pt x="398" y="325"/>
                  </a:lnTo>
                  <a:lnTo>
                    <a:pt x="326" y="294"/>
                  </a:lnTo>
                  <a:lnTo>
                    <a:pt x="291" y="286"/>
                  </a:lnTo>
                  <a:lnTo>
                    <a:pt x="273" y="269"/>
                  </a:lnTo>
                  <a:lnTo>
                    <a:pt x="251" y="268"/>
                  </a:lnTo>
                  <a:lnTo>
                    <a:pt x="228" y="249"/>
                  </a:lnTo>
                  <a:lnTo>
                    <a:pt x="236" y="64"/>
                  </a:lnTo>
                  <a:lnTo>
                    <a:pt x="0" y="51"/>
                  </a:lnTo>
                  <a:lnTo>
                    <a:pt x="4" y="0"/>
                  </a:lnTo>
                  <a:lnTo>
                    <a:pt x="4" y="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3" name="Freeform 87"/>
            <p:cNvSpPr>
              <a:spLocks/>
            </p:cNvSpPr>
            <p:nvPr/>
          </p:nvSpPr>
          <p:spPr bwMode="auto">
            <a:xfrm>
              <a:off x="4405" y="814"/>
              <a:ext cx="119" cy="116"/>
            </a:xfrm>
            <a:custGeom>
              <a:avLst/>
              <a:gdLst>
                <a:gd name="T0" fmla="*/ 3 w 508"/>
                <a:gd name="T1" fmla="*/ 104 h 553"/>
                <a:gd name="T2" fmla="*/ 23 w 508"/>
                <a:gd name="T3" fmla="*/ 170 h 553"/>
                <a:gd name="T4" fmla="*/ 26 w 508"/>
                <a:gd name="T5" fmla="*/ 251 h 553"/>
                <a:gd name="T6" fmla="*/ 39 w 508"/>
                <a:gd name="T7" fmla="*/ 318 h 553"/>
                <a:gd name="T8" fmla="*/ 22 w 508"/>
                <a:gd name="T9" fmla="*/ 352 h 553"/>
                <a:gd name="T10" fmla="*/ 47 w 508"/>
                <a:gd name="T11" fmla="*/ 376 h 553"/>
                <a:gd name="T12" fmla="*/ 46 w 508"/>
                <a:gd name="T13" fmla="*/ 553 h 553"/>
                <a:gd name="T14" fmla="*/ 417 w 508"/>
                <a:gd name="T15" fmla="*/ 546 h 553"/>
                <a:gd name="T16" fmla="*/ 412 w 508"/>
                <a:gd name="T17" fmla="*/ 511 h 553"/>
                <a:gd name="T18" fmla="*/ 371 w 508"/>
                <a:gd name="T19" fmla="*/ 481 h 553"/>
                <a:gd name="T20" fmla="*/ 352 w 508"/>
                <a:gd name="T21" fmla="*/ 459 h 553"/>
                <a:gd name="T22" fmla="*/ 302 w 508"/>
                <a:gd name="T23" fmla="*/ 428 h 553"/>
                <a:gd name="T24" fmla="*/ 303 w 508"/>
                <a:gd name="T25" fmla="*/ 378 h 553"/>
                <a:gd name="T26" fmla="*/ 292 w 508"/>
                <a:gd name="T27" fmla="*/ 344 h 553"/>
                <a:gd name="T28" fmla="*/ 333 w 508"/>
                <a:gd name="T29" fmla="*/ 295 h 553"/>
                <a:gd name="T30" fmla="*/ 330 w 508"/>
                <a:gd name="T31" fmla="*/ 246 h 553"/>
                <a:gd name="T32" fmla="*/ 398 w 508"/>
                <a:gd name="T33" fmla="*/ 195 h 553"/>
                <a:gd name="T34" fmla="*/ 414 w 508"/>
                <a:gd name="T35" fmla="*/ 167 h 553"/>
                <a:gd name="T36" fmla="*/ 508 w 508"/>
                <a:gd name="T37" fmla="*/ 118 h 553"/>
                <a:gd name="T38" fmla="*/ 466 w 508"/>
                <a:gd name="T39" fmla="*/ 100 h 553"/>
                <a:gd name="T40" fmla="*/ 429 w 508"/>
                <a:gd name="T41" fmla="*/ 104 h 553"/>
                <a:gd name="T42" fmla="*/ 421 w 508"/>
                <a:gd name="T43" fmla="*/ 91 h 553"/>
                <a:gd name="T44" fmla="*/ 353 w 508"/>
                <a:gd name="T45" fmla="*/ 89 h 553"/>
                <a:gd name="T46" fmla="*/ 308 w 508"/>
                <a:gd name="T47" fmla="*/ 76 h 553"/>
                <a:gd name="T48" fmla="*/ 215 w 508"/>
                <a:gd name="T49" fmla="*/ 66 h 553"/>
                <a:gd name="T50" fmla="*/ 201 w 508"/>
                <a:gd name="T51" fmla="*/ 50 h 553"/>
                <a:gd name="T52" fmla="*/ 163 w 508"/>
                <a:gd name="T53" fmla="*/ 35 h 553"/>
                <a:gd name="T54" fmla="*/ 156 w 508"/>
                <a:gd name="T55" fmla="*/ 0 h 553"/>
                <a:gd name="T56" fmla="*/ 133 w 508"/>
                <a:gd name="T57" fmla="*/ 0 h 553"/>
                <a:gd name="T58" fmla="*/ 133 w 508"/>
                <a:gd name="T59" fmla="*/ 25 h 553"/>
                <a:gd name="T60" fmla="*/ 0 w 508"/>
                <a:gd name="T61" fmla="*/ 25 h 553"/>
                <a:gd name="T62" fmla="*/ 3 w 508"/>
                <a:gd name="T63" fmla="*/ 104 h 553"/>
                <a:gd name="T64" fmla="*/ 3 w 508"/>
                <a:gd name="T65" fmla="*/ 10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53">
                  <a:moveTo>
                    <a:pt x="3" y="104"/>
                  </a:moveTo>
                  <a:lnTo>
                    <a:pt x="23" y="170"/>
                  </a:lnTo>
                  <a:lnTo>
                    <a:pt x="26" y="251"/>
                  </a:lnTo>
                  <a:lnTo>
                    <a:pt x="39" y="318"/>
                  </a:lnTo>
                  <a:lnTo>
                    <a:pt x="22" y="352"/>
                  </a:lnTo>
                  <a:lnTo>
                    <a:pt x="47" y="376"/>
                  </a:lnTo>
                  <a:lnTo>
                    <a:pt x="46" y="553"/>
                  </a:lnTo>
                  <a:lnTo>
                    <a:pt x="417" y="546"/>
                  </a:lnTo>
                  <a:lnTo>
                    <a:pt x="412" y="511"/>
                  </a:lnTo>
                  <a:lnTo>
                    <a:pt x="371" y="481"/>
                  </a:lnTo>
                  <a:lnTo>
                    <a:pt x="352" y="459"/>
                  </a:lnTo>
                  <a:lnTo>
                    <a:pt x="302" y="428"/>
                  </a:lnTo>
                  <a:lnTo>
                    <a:pt x="303" y="378"/>
                  </a:lnTo>
                  <a:lnTo>
                    <a:pt x="292" y="344"/>
                  </a:lnTo>
                  <a:lnTo>
                    <a:pt x="333" y="295"/>
                  </a:lnTo>
                  <a:lnTo>
                    <a:pt x="330" y="246"/>
                  </a:lnTo>
                  <a:lnTo>
                    <a:pt x="398" y="195"/>
                  </a:lnTo>
                  <a:lnTo>
                    <a:pt x="414" y="167"/>
                  </a:lnTo>
                  <a:lnTo>
                    <a:pt x="508" y="118"/>
                  </a:lnTo>
                  <a:lnTo>
                    <a:pt x="466" y="100"/>
                  </a:lnTo>
                  <a:lnTo>
                    <a:pt x="429" y="104"/>
                  </a:lnTo>
                  <a:lnTo>
                    <a:pt x="421" y="91"/>
                  </a:lnTo>
                  <a:lnTo>
                    <a:pt x="353" y="89"/>
                  </a:lnTo>
                  <a:lnTo>
                    <a:pt x="308" y="76"/>
                  </a:lnTo>
                  <a:lnTo>
                    <a:pt x="215" y="66"/>
                  </a:lnTo>
                  <a:lnTo>
                    <a:pt x="201" y="50"/>
                  </a:lnTo>
                  <a:lnTo>
                    <a:pt x="163" y="35"/>
                  </a:lnTo>
                  <a:lnTo>
                    <a:pt x="156" y="0"/>
                  </a:lnTo>
                  <a:lnTo>
                    <a:pt x="133" y="0"/>
                  </a:lnTo>
                  <a:lnTo>
                    <a:pt x="133" y="25"/>
                  </a:lnTo>
                  <a:lnTo>
                    <a:pt x="0" y="25"/>
                  </a:lnTo>
                  <a:lnTo>
                    <a:pt x="3" y="104"/>
                  </a:lnTo>
                  <a:lnTo>
                    <a:pt x="3" y="10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4" name="Freeform 88"/>
            <p:cNvSpPr>
              <a:spLocks/>
            </p:cNvSpPr>
            <p:nvPr/>
          </p:nvSpPr>
          <p:spPr bwMode="auto">
            <a:xfrm>
              <a:off x="4414" y="928"/>
              <a:ext cx="109" cy="63"/>
            </a:xfrm>
            <a:custGeom>
              <a:avLst/>
              <a:gdLst>
                <a:gd name="T0" fmla="*/ 2 w 466"/>
                <a:gd name="T1" fmla="*/ 29 h 300"/>
                <a:gd name="T2" fmla="*/ 10 w 466"/>
                <a:gd name="T3" fmla="*/ 46 h 300"/>
                <a:gd name="T4" fmla="*/ 4 w 466"/>
                <a:gd name="T5" fmla="*/ 63 h 300"/>
                <a:gd name="T6" fmla="*/ 10 w 466"/>
                <a:gd name="T7" fmla="*/ 105 h 300"/>
                <a:gd name="T8" fmla="*/ 31 w 466"/>
                <a:gd name="T9" fmla="*/ 165 h 300"/>
                <a:gd name="T10" fmla="*/ 31 w 466"/>
                <a:gd name="T11" fmla="*/ 182 h 300"/>
                <a:gd name="T12" fmla="*/ 46 w 466"/>
                <a:gd name="T13" fmla="*/ 211 h 300"/>
                <a:gd name="T14" fmla="*/ 53 w 466"/>
                <a:gd name="T15" fmla="*/ 256 h 300"/>
                <a:gd name="T16" fmla="*/ 49 w 466"/>
                <a:gd name="T17" fmla="*/ 269 h 300"/>
                <a:gd name="T18" fmla="*/ 59 w 466"/>
                <a:gd name="T19" fmla="*/ 284 h 300"/>
                <a:gd name="T20" fmla="*/ 360 w 466"/>
                <a:gd name="T21" fmla="*/ 277 h 300"/>
                <a:gd name="T22" fmla="*/ 382 w 466"/>
                <a:gd name="T23" fmla="*/ 300 h 300"/>
                <a:gd name="T24" fmla="*/ 413 w 466"/>
                <a:gd name="T25" fmla="*/ 232 h 300"/>
                <a:gd name="T26" fmla="*/ 404 w 466"/>
                <a:gd name="T27" fmla="*/ 207 h 300"/>
                <a:gd name="T28" fmla="*/ 457 w 466"/>
                <a:gd name="T29" fmla="*/ 166 h 300"/>
                <a:gd name="T30" fmla="*/ 466 w 466"/>
                <a:gd name="T31" fmla="*/ 136 h 300"/>
                <a:gd name="T32" fmla="*/ 428 w 466"/>
                <a:gd name="T33" fmla="*/ 92 h 300"/>
                <a:gd name="T34" fmla="*/ 390 w 466"/>
                <a:gd name="T35" fmla="*/ 48 h 300"/>
                <a:gd name="T36" fmla="*/ 382 w 466"/>
                <a:gd name="T37" fmla="*/ 0 h 300"/>
                <a:gd name="T38" fmla="*/ 11 w 466"/>
                <a:gd name="T39" fmla="*/ 7 h 300"/>
                <a:gd name="T40" fmla="*/ 0 w 466"/>
                <a:gd name="T41" fmla="*/ 6 h 300"/>
                <a:gd name="T42" fmla="*/ 2 w 466"/>
                <a:gd name="T43" fmla="*/ 29 h 300"/>
                <a:gd name="T44" fmla="*/ 2 w 466"/>
                <a:gd name="T45" fmla="*/ 2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6" h="300">
                  <a:moveTo>
                    <a:pt x="2" y="29"/>
                  </a:moveTo>
                  <a:lnTo>
                    <a:pt x="10" y="46"/>
                  </a:lnTo>
                  <a:lnTo>
                    <a:pt x="4" y="63"/>
                  </a:lnTo>
                  <a:lnTo>
                    <a:pt x="10" y="105"/>
                  </a:lnTo>
                  <a:lnTo>
                    <a:pt x="31" y="165"/>
                  </a:lnTo>
                  <a:lnTo>
                    <a:pt x="31" y="182"/>
                  </a:lnTo>
                  <a:lnTo>
                    <a:pt x="46" y="211"/>
                  </a:lnTo>
                  <a:lnTo>
                    <a:pt x="53" y="256"/>
                  </a:lnTo>
                  <a:lnTo>
                    <a:pt x="49" y="269"/>
                  </a:lnTo>
                  <a:lnTo>
                    <a:pt x="59" y="284"/>
                  </a:lnTo>
                  <a:lnTo>
                    <a:pt x="360" y="277"/>
                  </a:lnTo>
                  <a:lnTo>
                    <a:pt x="382" y="300"/>
                  </a:lnTo>
                  <a:lnTo>
                    <a:pt x="413" y="232"/>
                  </a:lnTo>
                  <a:lnTo>
                    <a:pt x="404" y="207"/>
                  </a:lnTo>
                  <a:lnTo>
                    <a:pt x="457" y="166"/>
                  </a:lnTo>
                  <a:lnTo>
                    <a:pt x="466" y="136"/>
                  </a:lnTo>
                  <a:lnTo>
                    <a:pt x="428" y="92"/>
                  </a:lnTo>
                  <a:lnTo>
                    <a:pt x="390" y="48"/>
                  </a:lnTo>
                  <a:lnTo>
                    <a:pt x="382" y="0"/>
                  </a:lnTo>
                  <a:lnTo>
                    <a:pt x="11" y="7"/>
                  </a:lnTo>
                  <a:lnTo>
                    <a:pt x="0" y="6"/>
                  </a:lnTo>
                  <a:lnTo>
                    <a:pt x="2" y="29"/>
                  </a:lnTo>
                  <a:lnTo>
                    <a:pt x="2" y="2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5" name="Freeform 89"/>
            <p:cNvSpPr>
              <a:spLocks/>
            </p:cNvSpPr>
            <p:nvPr/>
          </p:nvSpPr>
          <p:spPr bwMode="auto">
            <a:xfrm>
              <a:off x="4427" y="986"/>
              <a:ext cx="122" cy="93"/>
            </a:xfrm>
            <a:custGeom>
              <a:avLst/>
              <a:gdLst>
                <a:gd name="T0" fmla="*/ 31 w 519"/>
                <a:gd name="T1" fmla="*/ 64 h 441"/>
                <a:gd name="T2" fmla="*/ 47 w 519"/>
                <a:gd name="T3" fmla="*/ 78 h 441"/>
                <a:gd name="T4" fmla="*/ 55 w 519"/>
                <a:gd name="T5" fmla="*/ 75 h 441"/>
                <a:gd name="T6" fmla="*/ 66 w 519"/>
                <a:gd name="T7" fmla="*/ 90 h 441"/>
                <a:gd name="T8" fmla="*/ 57 w 519"/>
                <a:gd name="T9" fmla="*/ 90 h 441"/>
                <a:gd name="T10" fmla="*/ 47 w 519"/>
                <a:gd name="T11" fmla="*/ 110 h 441"/>
                <a:gd name="T12" fmla="*/ 70 w 519"/>
                <a:gd name="T13" fmla="*/ 143 h 441"/>
                <a:gd name="T14" fmla="*/ 88 w 519"/>
                <a:gd name="T15" fmla="*/ 147 h 441"/>
                <a:gd name="T16" fmla="*/ 85 w 519"/>
                <a:gd name="T17" fmla="*/ 352 h 441"/>
                <a:gd name="T18" fmla="*/ 88 w 519"/>
                <a:gd name="T19" fmla="*/ 403 h 441"/>
                <a:gd name="T20" fmla="*/ 433 w 519"/>
                <a:gd name="T21" fmla="*/ 392 h 441"/>
                <a:gd name="T22" fmla="*/ 437 w 519"/>
                <a:gd name="T23" fmla="*/ 422 h 441"/>
                <a:gd name="T24" fmla="*/ 422 w 519"/>
                <a:gd name="T25" fmla="*/ 441 h 441"/>
                <a:gd name="T26" fmla="*/ 475 w 519"/>
                <a:gd name="T27" fmla="*/ 438 h 441"/>
                <a:gd name="T28" fmla="*/ 485 w 519"/>
                <a:gd name="T29" fmla="*/ 422 h 441"/>
                <a:gd name="T30" fmla="*/ 485 w 519"/>
                <a:gd name="T31" fmla="*/ 403 h 441"/>
                <a:gd name="T32" fmla="*/ 499 w 519"/>
                <a:gd name="T33" fmla="*/ 389 h 441"/>
                <a:gd name="T34" fmla="*/ 501 w 519"/>
                <a:gd name="T35" fmla="*/ 374 h 441"/>
                <a:gd name="T36" fmla="*/ 515 w 519"/>
                <a:gd name="T37" fmla="*/ 373 h 441"/>
                <a:gd name="T38" fmla="*/ 519 w 519"/>
                <a:gd name="T39" fmla="*/ 343 h 441"/>
                <a:gd name="T40" fmla="*/ 500 w 519"/>
                <a:gd name="T41" fmla="*/ 339 h 441"/>
                <a:gd name="T42" fmla="*/ 488 w 519"/>
                <a:gd name="T43" fmla="*/ 317 h 441"/>
                <a:gd name="T44" fmla="*/ 469 w 519"/>
                <a:gd name="T45" fmla="*/ 264 h 441"/>
                <a:gd name="T46" fmla="*/ 447 w 519"/>
                <a:gd name="T47" fmla="*/ 257 h 441"/>
                <a:gd name="T48" fmla="*/ 422 w 519"/>
                <a:gd name="T49" fmla="*/ 237 h 441"/>
                <a:gd name="T50" fmla="*/ 413 w 519"/>
                <a:gd name="T51" fmla="*/ 210 h 441"/>
                <a:gd name="T52" fmla="*/ 428 w 519"/>
                <a:gd name="T53" fmla="*/ 168 h 441"/>
                <a:gd name="T54" fmla="*/ 416 w 519"/>
                <a:gd name="T55" fmla="*/ 159 h 441"/>
                <a:gd name="T56" fmla="*/ 386 w 519"/>
                <a:gd name="T57" fmla="*/ 159 h 441"/>
                <a:gd name="T58" fmla="*/ 379 w 519"/>
                <a:gd name="T59" fmla="*/ 134 h 441"/>
                <a:gd name="T60" fmla="*/ 330 w 519"/>
                <a:gd name="T61" fmla="*/ 82 h 441"/>
                <a:gd name="T62" fmla="*/ 318 w 519"/>
                <a:gd name="T63" fmla="*/ 40 h 441"/>
                <a:gd name="T64" fmla="*/ 323 w 519"/>
                <a:gd name="T65" fmla="*/ 23 h 441"/>
                <a:gd name="T66" fmla="*/ 301 w 519"/>
                <a:gd name="T67" fmla="*/ 0 h 441"/>
                <a:gd name="T68" fmla="*/ 0 w 519"/>
                <a:gd name="T69" fmla="*/ 7 h 441"/>
                <a:gd name="T70" fmla="*/ 31 w 519"/>
                <a:gd name="T71" fmla="*/ 64 h 441"/>
                <a:gd name="T72" fmla="*/ 31 w 519"/>
                <a:gd name="T73" fmla="*/ 6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9" h="441">
                  <a:moveTo>
                    <a:pt x="31" y="64"/>
                  </a:moveTo>
                  <a:lnTo>
                    <a:pt x="47" y="78"/>
                  </a:lnTo>
                  <a:lnTo>
                    <a:pt x="55" y="75"/>
                  </a:lnTo>
                  <a:lnTo>
                    <a:pt x="66" y="90"/>
                  </a:lnTo>
                  <a:lnTo>
                    <a:pt x="57" y="90"/>
                  </a:lnTo>
                  <a:lnTo>
                    <a:pt x="47" y="110"/>
                  </a:lnTo>
                  <a:lnTo>
                    <a:pt x="70" y="143"/>
                  </a:lnTo>
                  <a:lnTo>
                    <a:pt x="88" y="147"/>
                  </a:lnTo>
                  <a:lnTo>
                    <a:pt x="85" y="352"/>
                  </a:lnTo>
                  <a:lnTo>
                    <a:pt x="88" y="403"/>
                  </a:lnTo>
                  <a:lnTo>
                    <a:pt x="433" y="392"/>
                  </a:lnTo>
                  <a:lnTo>
                    <a:pt x="437" y="422"/>
                  </a:lnTo>
                  <a:lnTo>
                    <a:pt x="422" y="441"/>
                  </a:lnTo>
                  <a:lnTo>
                    <a:pt x="475" y="438"/>
                  </a:lnTo>
                  <a:lnTo>
                    <a:pt x="485" y="422"/>
                  </a:lnTo>
                  <a:lnTo>
                    <a:pt x="485" y="403"/>
                  </a:lnTo>
                  <a:lnTo>
                    <a:pt x="499" y="389"/>
                  </a:lnTo>
                  <a:lnTo>
                    <a:pt x="501" y="374"/>
                  </a:lnTo>
                  <a:lnTo>
                    <a:pt x="515" y="373"/>
                  </a:lnTo>
                  <a:lnTo>
                    <a:pt x="519" y="343"/>
                  </a:lnTo>
                  <a:lnTo>
                    <a:pt x="500" y="339"/>
                  </a:lnTo>
                  <a:lnTo>
                    <a:pt x="488" y="317"/>
                  </a:lnTo>
                  <a:lnTo>
                    <a:pt x="469" y="264"/>
                  </a:lnTo>
                  <a:lnTo>
                    <a:pt x="447" y="257"/>
                  </a:lnTo>
                  <a:lnTo>
                    <a:pt x="422" y="237"/>
                  </a:lnTo>
                  <a:lnTo>
                    <a:pt x="413" y="210"/>
                  </a:lnTo>
                  <a:lnTo>
                    <a:pt x="428" y="168"/>
                  </a:lnTo>
                  <a:lnTo>
                    <a:pt x="416" y="159"/>
                  </a:lnTo>
                  <a:lnTo>
                    <a:pt x="386" y="159"/>
                  </a:lnTo>
                  <a:lnTo>
                    <a:pt x="379" y="134"/>
                  </a:lnTo>
                  <a:lnTo>
                    <a:pt x="330" y="82"/>
                  </a:lnTo>
                  <a:lnTo>
                    <a:pt x="318" y="40"/>
                  </a:lnTo>
                  <a:lnTo>
                    <a:pt x="323" y="23"/>
                  </a:lnTo>
                  <a:lnTo>
                    <a:pt x="301" y="0"/>
                  </a:lnTo>
                  <a:lnTo>
                    <a:pt x="0" y="7"/>
                  </a:lnTo>
                  <a:lnTo>
                    <a:pt x="31" y="64"/>
                  </a:lnTo>
                  <a:lnTo>
                    <a:pt x="31" y="6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6" name="Freeform 90"/>
            <p:cNvSpPr>
              <a:spLocks/>
            </p:cNvSpPr>
            <p:nvPr/>
          </p:nvSpPr>
          <p:spPr bwMode="auto">
            <a:xfrm>
              <a:off x="4448" y="1068"/>
              <a:ext cx="92" cy="72"/>
            </a:xfrm>
            <a:custGeom>
              <a:avLst/>
              <a:gdLst>
                <a:gd name="T0" fmla="*/ 15 w 394"/>
                <a:gd name="T1" fmla="*/ 118 h 344"/>
                <a:gd name="T2" fmla="*/ 12 w 394"/>
                <a:gd name="T3" fmla="*/ 284 h 344"/>
                <a:gd name="T4" fmla="*/ 20 w 394"/>
                <a:gd name="T5" fmla="*/ 293 h 344"/>
                <a:gd name="T6" fmla="*/ 49 w 394"/>
                <a:gd name="T7" fmla="*/ 293 h 344"/>
                <a:gd name="T8" fmla="*/ 50 w 394"/>
                <a:gd name="T9" fmla="*/ 344 h 344"/>
                <a:gd name="T10" fmla="*/ 284 w 394"/>
                <a:gd name="T11" fmla="*/ 341 h 344"/>
                <a:gd name="T12" fmla="*/ 280 w 394"/>
                <a:gd name="T13" fmla="*/ 289 h 344"/>
                <a:gd name="T14" fmla="*/ 299 w 394"/>
                <a:gd name="T15" fmla="*/ 232 h 344"/>
                <a:gd name="T16" fmla="*/ 329 w 394"/>
                <a:gd name="T17" fmla="*/ 193 h 344"/>
                <a:gd name="T18" fmla="*/ 326 w 394"/>
                <a:gd name="T19" fmla="*/ 182 h 344"/>
                <a:gd name="T20" fmla="*/ 348 w 394"/>
                <a:gd name="T21" fmla="*/ 145 h 344"/>
                <a:gd name="T22" fmla="*/ 360 w 394"/>
                <a:gd name="T23" fmla="*/ 106 h 344"/>
                <a:gd name="T24" fmla="*/ 356 w 394"/>
                <a:gd name="T25" fmla="*/ 103 h 344"/>
                <a:gd name="T26" fmla="*/ 375 w 394"/>
                <a:gd name="T27" fmla="*/ 88 h 344"/>
                <a:gd name="T28" fmla="*/ 394 w 394"/>
                <a:gd name="T29" fmla="*/ 54 h 344"/>
                <a:gd name="T30" fmla="*/ 387 w 394"/>
                <a:gd name="T31" fmla="*/ 46 h 344"/>
                <a:gd name="T32" fmla="*/ 334 w 394"/>
                <a:gd name="T33" fmla="*/ 49 h 344"/>
                <a:gd name="T34" fmla="*/ 349 w 394"/>
                <a:gd name="T35" fmla="*/ 30 h 344"/>
                <a:gd name="T36" fmla="*/ 345 w 394"/>
                <a:gd name="T37" fmla="*/ 0 h 344"/>
                <a:gd name="T38" fmla="*/ 0 w 394"/>
                <a:gd name="T39" fmla="*/ 11 h 344"/>
                <a:gd name="T40" fmla="*/ 15 w 394"/>
                <a:gd name="T41" fmla="*/ 118 h 344"/>
                <a:gd name="T42" fmla="*/ 15 w 394"/>
                <a:gd name="T43" fmla="*/ 11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44">
                  <a:moveTo>
                    <a:pt x="15" y="118"/>
                  </a:moveTo>
                  <a:lnTo>
                    <a:pt x="12" y="284"/>
                  </a:lnTo>
                  <a:lnTo>
                    <a:pt x="20" y="293"/>
                  </a:lnTo>
                  <a:lnTo>
                    <a:pt x="49" y="293"/>
                  </a:lnTo>
                  <a:lnTo>
                    <a:pt x="50" y="344"/>
                  </a:lnTo>
                  <a:lnTo>
                    <a:pt x="284" y="341"/>
                  </a:lnTo>
                  <a:lnTo>
                    <a:pt x="280" y="289"/>
                  </a:lnTo>
                  <a:lnTo>
                    <a:pt x="299" y="232"/>
                  </a:lnTo>
                  <a:lnTo>
                    <a:pt x="329" y="193"/>
                  </a:lnTo>
                  <a:lnTo>
                    <a:pt x="326" y="182"/>
                  </a:lnTo>
                  <a:lnTo>
                    <a:pt x="348" y="145"/>
                  </a:lnTo>
                  <a:lnTo>
                    <a:pt x="360" y="106"/>
                  </a:lnTo>
                  <a:lnTo>
                    <a:pt x="356" y="103"/>
                  </a:lnTo>
                  <a:lnTo>
                    <a:pt x="375" y="88"/>
                  </a:lnTo>
                  <a:lnTo>
                    <a:pt x="394" y="54"/>
                  </a:lnTo>
                  <a:lnTo>
                    <a:pt x="387" y="46"/>
                  </a:lnTo>
                  <a:lnTo>
                    <a:pt x="334" y="49"/>
                  </a:lnTo>
                  <a:lnTo>
                    <a:pt x="349" y="30"/>
                  </a:lnTo>
                  <a:lnTo>
                    <a:pt x="345" y="0"/>
                  </a:lnTo>
                  <a:lnTo>
                    <a:pt x="0" y="11"/>
                  </a:lnTo>
                  <a:lnTo>
                    <a:pt x="15" y="118"/>
                  </a:lnTo>
                  <a:lnTo>
                    <a:pt x="15" y="118"/>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7" name="Freeform 91"/>
            <p:cNvSpPr>
              <a:spLocks/>
            </p:cNvSpPr>
            <p:nvPr/>
          </p:nvSpPr>
          <p:spPr bwMode="auto">
            <a:xfrm>
              <a:off x="4460" y="1140"/>
              <a:ext cx="104" cy="79"/>
            </a:xfrm>
            <a:custGeom>
              <a:avLst/>
              <a:gdLst>
                <a:gd name="T0" fmla="*/ 0 w 446"/>
                <a:gd name="T1" fmla="*/ 3 h 378"/>
                <a:gd name="T2" fmla="*/ 4 w 446"/>
                <a:gd name="T3" fmla="*/ 105 h 378"/>
                <a:gd name="T4" fmla="*/ 45 w 446"/>
                <a:gd name="T5" fmla="*/ 179 h 378"/>
                <a:gd name="T6" fmla="*/ 30 w 446"/>
                <a:gd name="T7" fmla="*/ 238 h 378"/>
                <a:gd name="T8" fmla="*/ 33 w 446"/>
                <a:gd name="T9" fmla="*/ 287 h 378"/>
                <a:gd name="T10" fmla="*/ 15 w 446"/>
                <a:gd name="T11" fmla="*/ 311 h 378"/>
                <a:gd name="T12" fmla="*/ 22 w 446"/>
                <a:gd name="T13" fmla="*/ 319 h 378"/>
                <a:gd name="T14" fmla="*/ 82 w 446"/>
                <a:gd name="T15" fmla="*/ 313 h 378"/>
                <a:gd name="T16" fmla="*/ 155 w 446"/>
                <a:gd name="T17" fmla="*/ 332 h 378"/>
                <a:gd name="T18" fmla="*/ 180 w 446"/>
                <a:gd name="T19" fmla="*/ 313 h 378"/>
                <a:gd name="T20" fmla="*/ 252 w 446"/>
                <a:gd name="T21" fmla="*/ 342 h 378"/>
                <a:gd name="T22" fmla="*/ 257 w 446"/>
                <a:gd name="T23" fmla="*/ 359 h 378"/>
                <a:gd name="T24" fmla="*/ 284 w 446"/>
                <a:gd name="T25" fmla="*/ 371 h 378"/>
                <a:gd name="T26" fmla="*/ 299 w 446"/>
                <a:gd name="T27" fmla="*/ 356 h 378"/>
                <a:gd name="T28" fmla="*/ 333 w 446"/>
                <a:gd name="T29" fmla="*/ 370 h 378"/>
                <a:gd name="T30" fmla="*/ 355 w 446"/>
                <a:gd name="T31" fmla="*/ 359 h 378"/>
                <a:gd name="T32" fmla="*/ 351 w 446"/>
                <a:gd name="T33" fmla="*/ 337 h 378"/>
                <a:gd name="T34" fmla="*/ 409 w 446"/>
                <a:gd name="T35" fmla="*/ 356 h 378"/>
                <a:gd name="T36" fmla="*/ 407 w 446"/>
                <a:gd name="T37" fmla="*/ 378 h 378"/>
                <a:gd name="T38" fmla="*/ 446 w 446"/>
                <a:gd name="T39" fmla="*/ 351 h 378"/>
                <a:gd name="T40" fmla="*/ 411 w 446"/>
                <a:gd name="T41" fmla="*/ 347 h 378"/>
                <a:gd name="T42" fmla="*/ 385 w 446"/>
                <a:gd name="T43" fmla="*/ 318 h 378"/>
                <a:gd name="T44" fmla="*/ 418 w 446"/>
                <a:gd name="T45" fmla="*/ 283 h 378"/>
                <a:gd name="T46" fmla="*/ 418 w 446"/>
                <a:gd name="T47" fmla="*/ 262 h 378"/>
                <a:gd name="T48" fmla="*/ 381 w 446"/>
                <a:gd name="T49" fmla="*/ 292 h 378"/>
                <a:gd name="T50" fmla="*/ 363 w 446"/>
                <a:gd name="T51" fmla="*/ 283 h 378"/>
                <a:gd name="T52" fmla="*/ 378 w 446"/>
                <a:gd name="T53" fmla="*/ 266 h 378"/>
                <a:gd name="T54" fmla="*/ 337 w 446"/>
                <a:gd name="T55" fmla="*/ 279 h 378"/>
                <a:gd name="T56" fmla="*/ 312 w 446"/>
                <a:gd name="T57" fmla="*/ 268 h 378"/>
                <a:gd name="T58" fmla="*/ 318 w 446"/>
                <a:gd name="T59" fmla="*/ 250 h 378"/>
                <a:gd name="T60" fmla="*/ 388 w 446"/>
                <a:gd name="T61" fmla="*/ 262 h 378"/>
                <a:gd name="T62" fmla="*/ 361 w 446"/>
                <a:gd name="T63" fmla="*/ 217 h 378"/>
                <a:gd name="T64" fmla="*/ 365 w 446"/>
                <a:gd name="T65" fmla="*/ 185 h 378"/>
                <a:gd name="T66" fmla="*/ 207 w 446"/>
                <a:gd name="T67" fmla="*/ 192 h 378"/>
                <a:gd name="T68" fmla="*/ 226 w 446"/>
                <a:gd name="T69" fmla="*/ 121 h 378"/>
                <a:gd name="T70" fmla="*/ 253 w 446"/>
                <a:gd name="T71" fmla="*/ 86 h 378"/>
                <a:gd name="T72" fmla="*/ 245 w 446"/>
                <a:gd name="T73" fmla="*/ 76 h 378"/>
                <a:gd name="T74" fmla="*/ 234 w 446"/>
                <a:gd name="T75" fmla="*/ 0 h 378"/>
                <a:gd name="T76" fmla="*/ 0 w 446"/>
                <a:gd name="T77" fmla="*/ 3 h 378"/>
                <a:gd name="T78" fmla="*/ 0 w 446"/>
                <a:gd name="T79" fmla="*/ 3 h 378"/>
                <a:gd name="T80" fmla="*/ 0 w 446"/>
                <a:gd name="T81" fmla="*/ 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378">
                  <a:moveTo>
                    <a:pt x="0" y="3"/>
                  </a:moveTo>
                  <a:lnTo>
                    <a:pt x="4" y="105"/>
                  </a:lnTo>
                  <a:lnTo>
                    <a:pt x="45" y="179"/>
                  </a:lnTo>
                  <a:lnTo>
                    <a:pt x="30" y="238"/>
                  </a:lnTo>
                  <a:lnTo>
                    <a:pt x="33" y="287"/>
                  </a:lnTo>
                  <a:lnTo>
                    <a:pt x="15" y="311"/>
                  </a:lnTo>
                  <a:lnTo>
                    <a:pt x="22" y="319"/>
                  </a:lnTo>
                  <a:lnTo>
                    <a:pt x="82" y="313"/>
                  </a:lnTo>
                  <a:lnTo>
                    <a:pt x="155" y="332"/>
                  </a:lnTo>
                  <a:lnTo>
                    <a:pt x="180" y="313"/>
                  </a:lnTo>
                  <a:lnTo>
                    <a:pt x="252" y="342"/>
                  </a:lnTo>
                  <a:lnTo>
                    <a:pt x="257" y="359"/>
                  </a:lnTo>
                  <a:lnTo>
                    <a:pt x="284" y="371"/>
                  </a:lnTo>
                  <a:lnTo>
                    <a:pt x="299" y="356"/>
                  </a:lnTo>
                  <a:lnTo>
                    <a:pt x="333" y="370"/>
                  </a:lnTo>
                  <a:lnTo>
                    <a:pt x="355" y="359"/>
                  </a:lnTo>
                  <a:lnTo>
                    <a:pt x="351" y="337"/>
                  </a:lnTo>
                  <a:lnTo>
                    <a:pt x="409" y="356"/>
                  </a:lnTo>
                  <a:lnTo>
                    <a:pt x="407" y="378"/>
                  </a:lnTo>
                  <a:lnTo>
                    <a:pt x="446" y="351"/>
                  </a:lnTo>
                  <a:lnTo>
                    <a:pt x="411" y="347"/>
                  </a:lnTo>
                  <a:lnTo>
                    <a:pt x="385" y="318"/>
                  </a:lnTo>
                  <a:lnTo>
                    <a:pt x="418" y="283"/>
                  </a:lnTo>
                  <a:lnTo>
                    <a:pt x="418" y="262"/>
                  </a:lnTo>
                  <a:lnTo>
                    <a:pt x="381" y="292"/>
                  </a:lnTo>
                  <a:lnTo>
                    <a:pt x="363" y="283"/>
                  </a:lnTo>
                  <a:lnTo>
                    <a:pt x="378" y="266"/>
                  </a:lnTo>
                  <a:lnTo>
                    <a:pt x="337" y="279"/>
                  </a:lnTo>
                  <a:lnTo>
                    <a:pt x="312" y="268"/>
                  </a:lnTo>
                  <a:lnTo>
                    <a:pt x="318" y="250"/>
                  </a:lnTo>
                  <a:lnTo>
                    <a:pt x="388" y="262"/>
                  </a:lnTo>
                  <a:lnTo>
                    <a:pt x="361" y="217"/>
                  </a:lnTo>
                  <a:lnTo>
                    <a:pt x="365" y="185"/>
                  </a:lnTo>
                  <a:lnTo>
                    <a:pt x="207" y="192"/>
                  </a:lnTo>
                  <a:lnTo>
                    <a:pt x="226" y="121"/>
                  </a:lnTo>
                  <a:lnTo>
                    <a:pt x="253" y="86"/>
                  </a:lnTo>
                  <a:lnTo>
                    <a:pt x="245" y="76"/>
                  </a:lnTo>
                  <a:lnTo>
                    <a:pt x="234" y="0"/>
                  </a:lnTo>
                  <a:lnTo>
                    <a:pt x="0" y="3"/>
                  </a:lnTo>
                  <a:lnTo>
                    <a:pt x="0" y="3"/>
                  </a:lnTo>
                  <a:lnTo>
                    <a:pt x="0" y="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8" name="Freeform 92"/>
            <p:cNvSpPr>
              <a:spLocks/>
            </p:cNvSpPr>
            <p:nvPr/>
          </p:nvSpPr>
          <p:spPr bwMode="auto">
            <a:xfrm>
              <a:off x="4513" y="846"/>
              <a:ext cx="104" cy="47"/>
            </a:xfrm>
            <a:custGeom>
              <a:avLst/>
              <a:gdLst>
                <a:gd name="T0" fmla="*/ 161 w 445"/>
                <a:gd name="T1" fmla="*/ 145 h 221"/>
                <a:gd name="T2" fmla="*/ 166 w 445"/>
                <a:gd name="T3" fmla="*/ 159 h 221"/>
                <a:gd name="T4" fmla="*/ 181 w 445"/>
                <a:gd name="T5" fmla="*/ 163 h 221"/>
                <a:gd name="T6" fmla="*/ 203 w 445"/>
                <a:gd name="T7" fmla="*/ 221 h 221"/>
                <a:gd name="T8" fmla="*/ 242 w 445"/>
                <a:gd name="T9" fmla="*/ 141 h 221"/>
                <a:gd name="T10" fmla="*/ 263 w 445"/>
                <a:gd name="T11" fmla="*/ 144 h 221"/>
                <a:gd name="T12" fmla="*/ 288 w 445"/>
                <a:gd name="T13" fmla="*/ 131 h 221"/>
                <a:gd name="T14" fmla="*/ 331 w 445"/>
                <a:gd name="T15" fmla="*/ 131 h 221"/>
                <a:gd name="T16" fmla="*/ 346 w 445"/>
                <a:gd name="T17" fmla="*/ 112 h 221"/>
                <a:gd name="T18" fmla="*/ 428 w 445"/>
                <a:gd name="T19" fmla="*/ 115 h 221"/>
                <a:gd name="T20" fmla="*/ 445 w 445"/>
                <a:gd name="T21" fmla="*/ 103 h 221"/>
                <a:gd name="T22" fmla="*/ 418 w 445"/>
                <a:gd name="T23" fmla="*/ 72 h 221"/>
                <a:gd name="T24" fmla="*/ 367 w 445"/>
                <a:gd name="T25" fmla="*/ 73 h 221"/>
                <a:gd name="T26" fmla="*/ 327 w 445"/>
                <a:gd name="T27" fmla="*/ 68 h 221"/>
                <a:gd name="T28" fmla="*/ 275 w 445"/>
                <a:gd name="T29" fmla="*/ 68 h 221"/>
                <a:gd name="T30" fmla="*/ 257 w 445"/>
                <a:gd name="T31" fmla="*/ 93 h 221"/>
                <a:gd name="T32" fmla="*/ 231 w 445"/>
                <a:gd name="T33" fmla="*/ 78 h 221"/>
                <a:gd name="T34" fmla="*/ 204 w 445"/>
                <a:gd name="T35" fmla="*/ 81 h 221"/>
                <a:gd name="T36" fmla="*/ 195 w 445"/>
                <a:gd name="T37" fmla="*/ 54 h 221"/>
                <a:gd name="T38" fmla="*/ 136 w 445"/>
                <a:gd name="T39" fmla="*/ 50 h 221"/>
                <a:gd name="T40" fmla="*/ 129 w 445"/>
                <a:gd name="T41" fmla="*/ 40 h 221"/>
                <a:gd name="T42" fmla="*/ 155 w 445"/>
                <a:gd name="T43" fmla="*/ 12 h 221"/>
                <a:gd name="T44" fmla="*/ 177 w 445"/>
                <a:gd name="T45" fmla="*/ 10 h 221"/>
                <a:gd name="T46" fmla="*/ 155 w 445"/>
                <a:gd name="T47" fmla="*/ 0 h 221"/>
                <a:gd name="T48" fmla="*/ 123 w 445"/>
                <a:gd name="T49" fmla="*/ 8 h 221"/>
                <a:gd name="T50" fmla="*/ 68 w 445"/>
                <a:gd name="T51" fmla="*/ 62 h 221"/>
                <a:gd name="T52" fmla="*/ 41 w 445"/>
                <a:gd name="T53" fmla="*/ 68 h 221"/>
                <a:gd name="T54" fmla="*/ 0 w 445"/>
                <a:gd name="T55" fmla="*/ 95 h 221"/>
                <a:gd name="T56" fmla="*/ 161 w 445"/>
                <a:gd name="T57" fmla="*/ 145 h 221"/>
                <a:gd name="T58" fmla="*/ 161 w 445"/>
                <a:gd name="T59" fmla="*/ 14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5" h="221">
                  <a:moveTo>
                    <a:pt x="161" y="145"/>
                  </a:moveTo>
                  <a:lnTo>
                    <a:pt x="166" y="159"/>
                  </a:lnTo>
                  <a:lnTo>
                    <a:pt x="181" y="163"/>
                  </a:lnTo>
                  <a:lnTo>
                    <a:pt x="203" y="221"/>
                  </a:lnTo>
                  <a:lnTo>
                    <a:pt x="242" y="141"/>
                  </a:lnTo>
                  <a:lnTo>
                    <a:pt x="263" y="144"/>
                  </a:lnTo>
                  <a:lnTo>
                    <a:pt x="288" y="131"/>
                  </a:lnTo>
                  <a:lnTo>
                    <a:pt x="331" y="131"/>
                  </a:lnTo>
                  <a:lnTo>
                    <a:pt x="346" y="112"/>
                  </a:lnTo>
                  <a:lnTo>
                    <a:pt x="428" y="115"/>
                  </a:lnTo>
                  <a:lnTo>
                    <a:pt x="445" y="103"/>
                  </a:lnTo>
                  <a:lnTo>
                    <a:pt x="418" y="72"/>
                  </a:lnTo>
                  <a:lnTo>
                    <a:pt x="367" y="73"/>
                  </a:lnTo>
                  <a:lnTo>
                    <a:pt x="327" y="68"/>
                  </a:lnTo>
                  <a:lnTo>
                    <a:pt x="275" y="68"/>
                  </a:lnTo>
                  <a:lnTo>
                    <a:pt x="257" y="93"/>
                  </a:lnTo>
                  <a:lnTo>
                    <a:pt x="231" y="78"/>
                  </a:lnTo>
                  <a:lnTo>
                    <a:pt x="204" y="81"/>
                  </a:lnTo>
                  <a:lnTo>
                    <a:pt x="195" y="54"/>
                  </a:lnTo>
                  <a:lnTo>
                    <a:pt x="136" y="50"/>
                  </a:lnTo>
                  <a:lnTo>
                    <a:pt x="129" y="40"/>
                  </a:lnTo>
                  <a:lnTo>
                    <a:pt x="155" y="12"/>
                  </a:lnTo>
                  <a:lnTo>
                    <a:pt x="177" y="10"/>
                  </a:lnTo>
                  <a:lnTo>
                    <a:pt x="155" y="0"/>
                  </a:lnTo>
                  <a:lnTo>
                    <a:pt x="123" y="8"/>
                  </a:lnTo>
                  <a:lnTo>
                    <a:pt x="68" y="62"/>
                  </a:lnTo>
                  <a:lnTo>
                    <a:pt x="41" y="68"/>
                  </a:lnTo>
                  <a:lnTo>
                    <a:pt x="0" y="95"/>
                  </a:lnTo>
                  <a:lnTo>
                    <a:pt x="161" y="145"/>
                  </a:lnTo>
                  <a:lnTo>
                    <a:pt x="161" y="14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29" name="Freeform 93"/>
            <p:cNvSpPr>
              <a:spLocks/>
            </p:cNvSpPr>
            <p:nvPr/>
          </p:nvSpPr>
          <p:spPr bwMode="auto">
            <a:xfrm>
              <a:off x="4580" y="875"/>
              <a:ext cx="71" cy="84"/>
            </a:xfrm>
            <a:custGeom>
              <a:avLst/>
              <a:gdLst>
                <a:gd name="T0" fmla="*/ 34 w 302"/>
                <a:gd name="T1" fmla="*/ 332 h 400"/>
                <a:gd name="T2" fmla="*/ 30 w 302"/>
                <a:gd name="T3" fmla="*/ 265 h 400"/>
                <a:gd name="T4" fmla="*/ 4 w 302"/>
                <a:gd name="T5" fmla="*/ 216 h 400"/>
                <a:gd name="T6" fmla="*/ 15 w 302"/>
                <a:gd name="T7" fmla="*/ 114 h 400"/>
                <a:gd name="T8" fmla="*/ 59 w 302"/>
                <a:gd name="T9" fmla="*/ 61 h 400"/>
                <a:gd name="T10" fmla="*/ 56 w 302"/>
                <a:gd name="T11" fmla="*/ 100 h 400"/>
                <a:gd name="T12" fmla="*/ 69 w 302"/>
                <a:gd name="T13" fmla="*/ 92 h 400"/>
                <a:gd name="T14" fmla="*/ 69 w 302"/>
                <a:gd name="T15" fmla="*/ 60 h 400"/>
                <a:gd name="T16" fmla="*/ 86 w 302"/>
                <a:gd name="T17" fmla="*/ 41 h 400"/>
                <a:gd name="T18" fmla="*/ 91 w 302"/>
                <a:gd name="T19" fmla="*/ 5 h 400"/>
                <a:gd name="T20" fmla="*/ 106 w 302"/>
                <a:gd name="T21" fmla="*/ 0 h 400"/>
                <a:gd name="T22" fmla="*/ 197 w 302"/>
                <a:gd name="T23" fmla="*/ 31 h 400"/>
                <a:gd name="T24" fmla="*/ 205 w 302"/>
                <a:gd name="T25" fmla="*/ 57 h 400"/>
                <a:gd name="T26" fmla="*/ 218 w 302"/>
                <a:gd name="T27" fmla="*/ 81 h 400"/>
                <a:gd name="T28" fmla="*/ 220 w 302"/>
                <a:gd name="T29" fmla="*/ 125 h 400"/>
                <a:gd name="T30" fmla="*/ 189 w 302"/>
                <a:gd name="T31" fmla="*/ 163 h 400"/>
                <a:gd name="T32" fmla="*/ 188 w 302"/>
                <a:gd name="T33" fmla="*/ 192 h 400"/>
                <a:gd name="T34" fmla="*/ 205 w 302"/>
                <a:gd name="T35" fmla="*/ 201 h 400"/>
                <a:gd name="T36" fmla="*/ 230 w 302"/>
                <a:gd name="T37" fmla="*/ 162 h 400"/>
                <a:gd name="T38" fmla="*/ 254 w 302"/>
                <a:gd name="T39" fmla="*/ 148 h 400"/>
                <a:gd name="T40" fmla="*/ 271 w 302"/>
                <a:gd name="T41" fmla="*/ 156 h 400"/>
                <a:gd name="T42" fmla="*/ 302 w 302"/>
                <a:gd name="T43" fmla="*/ 245 h 400"/>
                <a:gd name="T44" fmla="*/ 280 w 302"/>
                <a:gd name="T45" fmla="*/ 283 h 400"/>
                <a:gd name="T46" fmla="*/ 275 w 302"/>
                <a:gd name="T47" fmla="*/ 310 h 400"/>
                <a:gd name="T48" fmla="*/ 262 w 302"/>
                <a:gd name="T49" fmla="*/ 318 h 400"/>
                <a:gd name="T50" fmla="*/ 262 w 302"/>
                <a:gd name="T51" fmla="*/ 342 h 400"/>
                <a:gd name="T52" fmla="*/ 246 w 302"/>
                <a:gd name="T53" fmla="*/ 375 h 400"/>
                <a:gd name="T54" fmla="*/ 147 w 302"/>
                <a:gd name="T55" fmla="*/ 389 h 400"/>
                <a:gd name="T56" fmla="*/ 144 w 302"/>
                <a:gd name="T57" fmla="*/ 383 h 400"/>
                <a:gd name="T58" fmla="*/ 0 w 302"/>
                <a:gd name="T59" fmla="*/ 400 h 400"/>
                <a:gd name="T60" fmla="*/ 34 w 302"/>
                <a:gd name="T61" fmla="*/ 332 h 400"/>
                <a:gd name="T62" fmla="*/ 34 w 302"/>
                <a:gd name="T63" fmla="*/ 33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400">
                  <a:moveTo>
                    <a:pt x="34" y="332"/>
                  </a:moveTo>
                  <a:lnTo>
                    <a:pt x="30" y="265"/>
                  </a:lnTo>
                  <a:lnTo>
                    <a:pt x="4" y="216"/>
                  </a:lnTo>
                  <a:lnTo>
                    <a:pt x="15" y="114"/>
                  </a:lnTo>
                  <a:lnTo>
                    <a:pt x="59" y="61"/>
                  </a:lnTo>
                  <a:lnTo>
                    <a:pt x="56" y="100"/>
                  </a:lnTo>
                  <a:lnTo>
                    <a:pt x="69" y="92"/>
                  </a:lnTo>
                  <a:lnTo>
                    <a:pt x="69" y="60"/>
                  </a:lnTo>
                  <a:lnTo>
                    <a:pt x="86" y="41"/>
                  </a:lnTo>
                  <a:lnTo>
                    <a:pt x="91" y="5"/>
                  </a:lnTo>
                  <a:lnTo>
                    <a:pt x="106" y="0"/>
                  </a:lnTo>
                  <a:lnTo>
                    <a:pt x="197" y="31"/>
                  </a:lnTo>
                  <a:lnTo>
                    <a:pt x="205" y="57"/>
                  </a:lnTo>
                  <a:lnTo>
                    <a:pt x="218" y="81"/>
                  </a:lnTo>
                  <a:lnTo>
                    <a:pt x="220" y="125"/>
                  </a:lnTo>
                  <a:lnTo>
                    <a:pt x="189" y="163"/>
                  </a:lnTo>
                  <a:lnTo>
                    <a:pt x="188" y="192"/>
                  </a:lnTo>
                  <a:lnTo>
                    <a:pt x="205" y="201"/>
                  </a:lnTo>
                  <a:lnTo>
                    <a:pt x="230" y="162"/>
                  </a:lnTo>
                  <a:lnTo>
                    <a:pt x="254" y="148"/>
                  </a:lnTo>
                  <a:lnTo>
                    <a:pt x="271" y="156"/>
                  </a:lnTo>
                  <a:lnTo>
                    <a:pt x="302" y="245"/>
                  </a:lnTo>
                  <a:lnTo>
                    <a:pt x="280" y="283"/>
                  </a:lnTo>
                  <a:lnTo>
                    <a:pt x="275" y="310"/>
                  </a:lnTo>
                  <a:lnTo>
                    <a:pt x="262" y="318"/>
                  </a:lnTo>
                  <a:lnTo>
                    <a:pt x="262" y="342"/>
                  </a:lnTo>
                  <a:lnTo>
                    <a:pt x="246" y="375"/>
                  </a:lnTo>
                  <a:lnTo>
                    <a:pt x="147" y="389"/>
                  </a:lnTo>
                  <a:lnTo>
                    <a:pt x="144" y="383"/>
                  </a:lnTo>
                  <a:lnTo>
                    <a:pt x="0" y="400"/>
                  </a:lnTo>
                  <a:lnTo>
                    <a:pt x="34" y="332"/>
                  </a:lnTo>
                  <a:lnTo>
                    <a:pt x="34" y="33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0" name="Freeform 94"/>
            <p:cNvSpPr>
              <a:spLocks/>
            </p:cNvSpPr>
            <p:nvPr/>
          </p:nvSpPr>
          <p:spPr bwMode="auto">
            <a:xfrm>
              <a:off x="4474" y="859"/>
              <a:ext cx="96" cy="88"/>
            </a:xfrm>
            <a:custGeom>
              <a:avLst/>
              <a:gdLst>
                <a:gd name="T0" fmla="*/ 11 w 413"/>
                <a:gd name="T1" fmla="*/ 162 h 422"/>
                <a:gd name="T2" fmla="*/ 10 w 413"/>
                <a:gd name="T3" fmla="*/ 212 h 422"/>
                <a:gd name="T4" fmla="*/ 60 w 413"/>
                <a:gd name="T5" fmla="*/ 243 h 422"/>
                <a:gd name="T6" fmla="*/ 79 w 413"/>
                <a:gd name="T7" fmla="*/ 265 h 422"/>
                <a:gd name="T8" fmla="*/ 120 w 413"/>
                <a:gd name="T9" fmla="*/ 295 h 422"/>
                <a:gd name="T10" fmla="*/ 125 w 413"/>
                <a:gd name="T11" fmla="*/ 330 h 422"/>
                <a:gd name="T12" fmla="*/ 133 w 413"/>
                <a:gd name="T13" fmla="*/ 378 h 422"/>
                <a:gd name="T14" fmla="*/ 171 w 413"/>
                <a:gd name="T15" fmla="*/ 422 h 422"/>
                <a:gd name="T16" fmla="*/ 377 w 413"/>
                <a:gd name="T17" fmla="*/ 410 h 422"/>
                <a:gd name="T18" fmla="*/ 366 w 413"/>
                <a:gd name="T19" fmla="*/ 345 h 422"/>
                <a:gd name="T20" fmla="*/ 383 w 413"/>
                <a:gd name="T21" fmla="*/ 246 h 422"/>
                <a:gd name="T22" fmla="*/ 383 w 413"/>
                <a:gd name="T23" fmla="*/ 219 h 422"/>
                <a:gd name="T24" fmla="*/ 413 w 413"/>
                <a:gd name="T25" fmla="*/ 141 h 422"/>
                <a:gd name="T26" fmla="*/ 405 w 413"/>
                <a:gd name="T27" fmla="*/ 138 h 422"/>
                <a:gd name="T28" fmla="*/ 386 w 413"/>
                <a:gd name="T29" fmla="*/ 183 h 422"/>
                <a:gd name="T30" fmla="*/ 370 w 413"/>
                <a:gd name="T31" fmla="*/ 186 h 422"/>
                <a:gd name="T32" fmla="*/ 363 w 413"/>
                <a:gd name="T33" fmla="*/ 205 h 422"/>
                <a:gd name="T34" fmla="*/ 345 w 413"/>
                <a:gd name="T35" fmla="*/ 217 h 422"/>
                <a:gd name="T36" fmla="*/ 358 w 413"/>
                <a:gd name="T37" fmla="*/ 176 h 422"/>
                <a:gd name="T38" fmla="*/ 370 w 413"/>
                <a:gd name="T39" fmla="*/ 160 h 422"/>
                <a:gd name="T40" fmla="*/ 348 w 413"/>
                <a:gd name="T41" fmla="*/ 102 h 422"/>
                <a:gd name="T42" fmla="*/ 333 w 413"/>
                <a:gd name="T43" fmla="*/ 98 h 422"/>
                <a:gd name="T44" fmla="*/ 328 w 413"/>
                <a:gd name="T45" fmla="*/ 84 h 422"/>
                <a:gd name="T46" fmla="*/ 167 w 413"/>
                <a:gd name="T47" fmla="*/ 34 h 422"/>
                <a:gd name="T48" fmla="*/ 147 w 413"/>
                <a:gd name="T49" fmla="*/ 24 h 422"/>
                <a:gd name="T50" fmla="*/ 136 w 413"/>
                <a:gd name="T51" fmla="*/ 34 h 422"/>
                <a:gd name="T52" fmla="*/ 132 w 413"/>
                <a:gd name="T53" fmla="*/ 31 h 422"/>
                <a:gd name="T54" fmla="*/ 137 w 413"/>
                <a:gd name="T55" fmla="*/ 13 h 422"/>
                <a:gd name="T56" fmla="*/ 141 w 413"/>
                <a:gd name="T57" fmla="*/ 2 h 422"/>
                <a:gd name="T58" fmla="*/ 136 w 413"/>
                <a:gd name="T59" fmla="*/ 0 h 422"/>
                <a:gd name="T60" fmla="*/ 71 w 413"/>
                <a:gd name="T61" fmla="*/ 27 h 422"/>
                <a:gd name="T62" fmla="*/ 64 w 413"/>
                <a:gd name="T63" fmla="*/ 28 h 422"/>
                <a:gd name="T64" fmla="*/ 50 w 413"/>
                <a:gd name="T65" fmla="*/ 22 h 422"/>
                <a:gd name="T66" fmla="*/ 38 w 413"/>
                <a:gd name="T67" fmla="*/ 30 h 422"/>
                <a:gd name="T68" fmla="*/ 41 w 413"/>
                <a:gd name="T69" fmla="*/ 79 h 422"/>
                <a:gd name="T70" fmla="*/ 0 w 413"/>
                <a:gd name="T71" fmla="*/ 128 h 422"/>
                <a:gd name="T72" fmla="*/ 11 w 413"/>
                <a:gd name="T73" fmla="*/ 162 h 422"/>
                <a:gd name="T74" fmla="*/ 11 w 413"/>
                <a:gd name="T75" fmla="*/ 16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22">
                  <a:moveTo>
                    <a:pt x="11" y="162"/>
                  </a:moveTo>
                  <a:lnTo>
                    <a:pt x="10" y="212"/>
                  </a:lnTo>
                  <a:lnTo>
                    <a:pt x="60" y="243"/>
                  </a:lnTo>
                  <a:lnTo>
                    <a:pt x="79" y="265"/>
                  </a:lnTo>
                  <a:lnTo>
                    <a:pt x="120" y="295"/>
                  </a:lnTo>
                  <a:lnTo>
                    <a:pt x="125" y="330"/>
                  </a:lnTo>
                  <a:lnTo>
                    <a:pt x="133" y="378"/>
                  </a:lnTo>
                  <a:lnTo>
                    <a:pt x="171" y="422"/>
                  </a:lnTo>
                  <a:lnTo>
                    <a:pt x="377" y="410"/>
                  </a:lnTo>
                  <a:lnTo>
                    <a:pt x="366" y="345"/>
                  </a:lnTo>
                  <a:lnTo>
                    <a:pt x="383" y="246"/>
                  </a:lnTo>
                  <a:lnTo>
                    <a:pt x="383" y="219"/>
                  </a:lnTo>
                  <a:lnTo>
                    <a:pt x="413" y="141"/>
                  </a:lnTo>
                  <a:lnTo>
                    <a:pt x="405" y="138"/>
                  </a:lnTo>
                  <a:lnTo>
                    <a:pt x="386" y="183"/>
                  </a:lnTo>
                  <a:lnTo>
                    <a:pt x="370" y="186"/>
                  </a:lnTo>
                  <a:lnTo>
                    <a:pt x="363" y="205"/>
                  </a:lnTo>
                  <a:lnTo>
                    <a:pt x="345" y="217"/>
                  </a:lnTo>
                  <a:lnTo>
                    <a:pt x="358" y="176"/>
                  </a:lnTo>
                  <a:lnTo>
                    <a:pt x="370" y="160"/>
                  </a:lnTo>
                  <a:lnTo>
                    <a:pt x="348" y="102"/>
                  </a:lnTo>
                  <a:lnTo>
                    <a:pt x="333" y="98"/>
                  </a:lnTo>
                  <a:lnTo>
                    <a:pt x="328" y="84"/>
                  </a:lnTo>
                  <a:lnTo>
                    <a:pt x="167" y="34"/>
                  </a:lnTo>
                  <a:lnTo>
                    <a:pt x="147" y="24"/>
                  </a:lnTo>
                  <a:lnTo>
                    <a:pt x="136" y="34"/>
                  </a:lnTo>
                  <a:lnTo>
                    <a:pt x="132" y="31"/>
                  </a:lnTo>
                  <a:lnTo>
                    <a:pt x="137" y="13"/>
                  </a:lnTo>
                  <a:lnTo>
                    <a:pt x="141" y="2"/>
                  </a:lnTo>
                  <a:lnTo>
                    <a:pt x="136" y="0"/>
                  </a:lnTo>
                  <a:lnTo>
                    <a:pt x="71" y="27"/>
                  </a:lnTo>
                  <a:lnTo>
                    <a:pt x="64" y="28"/>
                  </a:lnTo>
                  <a:lnTo>
                    <a:pt x="50" y="22"/>
                  </a:lnTo>
                  <a:lnTo>
                    <a:pt x="38" y="30"/>
                  </a:lnTo>
                  <a:lnTo>
                    <a:pt x="41" y="79"/>
                  </a:lnTo>
                  <a:lnTo>
                    <a:pt x="0" y="128"/>
                  </a:lnTo>
                  <a:lnTo>
                    <a:pt x="11" y="162"/>
                  </a:lnTo>
                  <a:lnTo>
                    <a:pt x="11" y="16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1" name="Freeform 95"/>
            <p:cNvSpPr>
              <a:spLocks/>
            </p:cNvSpPr>
            <p:nvPr/>
          </p:nvSpPr>
          <p:spPr bwMode="auto">
            <a:xfrm>
              <a:off x="4502" y="945"/>
              <a:ext cx="72" cy="113"/>
            </a:xfrm>
            <a:custGeom>
              <a:avLst/>
              <a:gdLst>
                <a:gd name="T0" fmla="*/ 5 w 307"/>
                <a:gd name="T1" fmla="*/ 220 h 539"/>
                <a:gd name="T2" fmla="*/ 36 w 307"/>
                <a:gd name="T3" fmla="*/ 152 h 539"/>
                <a:gd name="T4" fmla="*/ 27 w 307"/>
                <a:gd name="T5" fmla="*/ 127 h 539"/>
                <a:gd name="T6" fmla="*/ 80 w 307"/>
                <a:gd name="T7" fmla="*/ 86 h 539"/>
                <a:gd name="T8" fmla="*/ 89 w 307"/>
                <a:gd name="T9" fmla="*/ 56 h 539"/>
                <a:gd name="T10" fmla="*/ 51 w 307"/>
                <a:gd name="T11" fmla="*/ 12 h 539"/>
                <a:gd name="T12" fmla="*/ 257 w 307"/>
                <a:gd name="T13" fmla="*/ 0 h 539"/>
                <a:gd name="T14" fmla="*/ 262 w 307"/>
                <a:gd name="T15" fmla="*/ 32 h 539"/>
                <a:gd name="T16" fmla="*/ 282 w 307"/>
                <a:gd name="T17" fmla="*/ 72 h 539"/>
                <a:gd name="T18" fmla="*/ 300 w 307"/>
                <a:gd name="T19" fmla="*/ 278 h 539"/>
                <a:gd name="T20" fmla="*/ 296 w 307"/>
                <a:gd name="T21" fmla="*/ 320 h 539"/>
                <a:gd name="T22" fmla="*/ 307 w 307"/>
                <a:gd name="T23" fmla="*/ 344 h 539"/>
                <a:gd name="T24" fmla="*/ 295 w 307"/>
                <a:gd name="T25" fmla="*/ 390 h 539"/>
                <a:gd name="T26" fmla="*/ 278 w 307"/>
                <a:gd name="T27" fmla="*/ 411 h 539"/>
                <a:gd name="T28" fmla="*/ 270 w 307"/>
                <a:gd name="T29" fmla="*/ 445 h 539"/>
                <a:gd name="T30" fmla="*/ 280 w 307"/>
                <a:gd name="T31" fmla="*/ 456 h 539"/>
                <a:gd name="T32" fmla="*/ 272 w 307"/>
                <a:gd name="T33" fmla="*/ 475 h 539"/>
                <a:gd name="T34" fmla="*/ 276 w 307"/>
                <a:gd name="T35" fmla="*/ 481 h 539"/>
                <a:gd name="T36" fmla="*/ 251 w 307"/>
                <a:gd name="T37" fmla="*/ 491 h 539"/>
                <a:gd name="T38" fmla="*/ 246 w 307"/>
                <a:gd name="T39" fmla="*/ 525 h 539"/>
                <a:gd name="T40" fmla="*/ 210 w 307"/>
                <a:gd name="T41" fmla="*/ 514 h 539"/>
                <a:gd name="T42" fmla="*/ 193 w 307"/>
                <a:gd name="T43" fmla="*/ 539 h 539"/>
                <a:gd name="T44" fmla="*/ 182 w 307"/>
                <a:gd name="T45" fmla="*/ 536 h 539"/>
                <a:gd name="T46" fmla="*/ 170 w 307"/>
                <a:gd name="T47" fmla="*/ 514 h 539"/>
                <a:gd name="T48" fmla="*/ 151 w 307"/>
                <a:gd name="T49" fmla="*/ 461 h 539"/>
                <a:gd name="T50" fmla="*/ 104 w 307"/>
                <a:gd name="T51" fmla="*/ 434 h 539"/>
                <a:gd name="T52" fmla="*/ 95 w 307"/>
                <a:gd name="T53" fmla="*/ 407 h 539"/>
                <a:gd name="T54" fmla="*/ 110 w 307"/>
                <a:gd name="T55" fmla="*/ 365 h 539"/>
                <a:gd name="T56" fmla="*/ 98 w 307"/>
                <a:gd name="T57" fmla="*/ 356 h 539"/>
                <a:gd name="T58" fmla="*/ 68 w 307"/>
                <a:gd name="T59" fmla="*/ 356 h 539"/>
                <a:gd name="T60" fmla="*/ 61 w 307"/>
                <a:gd name="T61" fmla="*/ 331 h 539"/>
                <a:gd name="T62" fmla="*/ 12 w 307"/>
                <a:gd name="T63" fmla="*/ 279 h 539"/>
                <a:gd name="T64" fmla="*/ 0 w 307"/>
                <a:gd name="T65" fmla="*/ 237 h 539"/>
                <a:gd name="T66" fmla="*/ 5 w 307"/>
                <a:gd name="T67" fmla="*/ 220 h 539"/>
                <a:gd name="T68" fmla="*/ 5 w 307"/>
                <a:gd name="T69" fmla="*/ 22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 h="539">
                  <a:moveTo>
                    <a:pt x="5" y="220"/>
                  </a:moveTo>
                  <a:lnTo>
                    <a:pt x="36" y="152"/>
                  </a:lnTo>
                  <a:lnTo>
                    <a:pt x="27" y="127"/>
                  </a:lnTo>
                  <a:lnTo>
                    <a:pt x="80" y="86"/>
                  </a:lnTo>
                  <a:lnTo>
                    <a:pt x="89" y="56"/>
                  </a:lnTo>
                  <a:lnTo>
                    <a:pt x="51" y="12"/>
                  </a:lnTo>
                  <a:lnTo>
                    <a:pt x="257" y="0"/>
                  </a:lnTo>
                  <a:lnTo>
                    <a:pt x="262" y="32"/>
                  </a:lnTo>
                  <a:lnTo>
                    <a:pt x="282" y="72"/>
                  </a:lnTo>
                  <a:lnTo>
                    <a:pt x="300" y="278"/>
                  </a:lnTo>
                  <a:lnTo>
                    <a:pt x="296" y="320"/>
                  </a:lnTo>
                  <a:lnTo>
                    <a:pt x="307" y="344"/>
                  </a:lnTo>
                  <a:lnTo>
                    <a:pt x="295" y="390"/>
                  </a:lnTo>
                  <a:lnTo>
                    <a:pt x="278" y="411"/>
                  </a:lnTo>
                  <a:lnTo>
                    <a:pt x="270" y="445"/>
                  </a:lnTo>
                  <a:lnTo>
                    <a:pt x="280" y="456"/>
                  </a:lnTo>
                  <a:lnTo>
                    <a:pt x="272" y="475"/>
                  </a:lnTo>
                  <a:lnTo>
                    <a:pt x="276" y="481"/>
                  </a:lnTo>
                  <a:lnTo>
                    <a:pt x="251" y="491"/>
                  </a:lnTo>
                  <a:lnTo>
                    <a:pt x="246" y="525"/>
                  </a:lnTo>
                  <a:lnTo>
                    <a:pt x="210" y="514"/>
                  </a:lnTo>
                  <a:lnTo>
                    <a:pt x="193" y="539"/>
                  </a:lnTo>
                  <a:lnTo>
                    <a:pt x="182" y="536"/>
                  </a:lnTo>
                  <a:lnTo>
                    <a:pt x="170" y="514"/>
                  </a:lnTo>
                  <a:lnTo>
                    <a:pt x="151" y="461"/>
                  </a:lnTo>
                  <a:lnTo>
                    <a:pt x="104" y="434"/>
                  </a:lnTo>
                  <a:lnTo>
                    <a:pt x="95" y="407"/>
                  </a:lnTo>
                  <a:lnTo>
                    <a:pt x="110" y="365"/>
                  </a:lnTo>
                  <a:lnTo>
                    <a:pt x="98" y="356"/>
                  </a:lnTo>
                  <a:lnTo>
                    <a:pt x="68" y="356"/>
                  </a:lnTo>
                  <a:lnTo>
                    <a:pt x="61" y="331"/>
                  </a:lnTo>
                  <a:lnTo>
                    <a:pt x="12" y="279"/>
                  </a:lnTo>
                  <a:lnTo>
                    <a:pt x="0" y="237"/>
                  </a:lnTo>
                  <a:lnTo>
                    <a:pt x="5" y="220"/>
                  </a:lnTo>
                  <a:lnTo>
                    <a:pt x="5" y="22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2" name="Freeform 96"/>
            <p:cNvSpPr>
              <a:spLocks/>
            </p:cNvSpPr>
            <p:nvPr/>
          </p:nvSpPr>
          <p:spPr bwMode="auto">
            <a:xfrm>
              <a:off x="4565" y="955"/>
              <a:ext cx="57" cy="85"/>
            </a:xfrm>
            <a:custGeom>
              <a:avLst/>
              <a:gdLst>
                <a:gd name="T0" fmla="*/ 8 w 242"/>
                <a:gd name="T1" fmla="*/ 405 h 405"/>
                <a:gd name="T2" fmla="*/ 15 w 242"/>
                <a:gd name="T3" fmla="*/ 393 h 405"/>
                <a:gd name="T4" fmla="*/ 61 w 242"/>
                <a:gd name="T5" fmla="*/ 390 h 405"/>
                <a:gd name="T6" fmla="*/ 99 w 242"/>
                <a:gd name="T7" fmla="*/ 378 h 405"/>
                <a:gd name="T8" fmla="*/ 137 w 242"/>
                <a:gd name="T9" fmla="*/ 355 h 405"/>
                <a:gd name="T10" fmla="*/ 169 w 242"/>
                <a:gd name="T11" fmla="*/ 354 h 405"/>
                <a:gd name="T12" fmla="*/ 204 w 242"/>
                <a:gd name="T13" fmla="*/ 295 h 405"/>
                <a:gd name="T14" fmla="*/ 215 w 242"/>
                <a:gd name="T15" fmla="*/ 299 h 405"/>
                <a:gd name="T16" fmla="*/ 242 w 242"/>
                <a:gd name="T17" fmla="*/ 279 h 405"/>
                <a:gd name="T18" fmla="*/ 235 w 242"/>
                <a:gd name="T19" fmla="*/ 264 h 405"/>
                <a:gd name="T20" fmla="*/ 238 w 242"/>
                <a:gd name="T21" fmla="*/ 256 h 405"/>
                <a:gd name="T22" fmla="*/ 211 w 242"/>
                <a:gd name="T23" fmla="*/ 6 h 405"/>
                <a:gd name="T24" fmla="*/ 208 w 242"/>
                <a:gd name="T25" fmla="*/ 0 h 405"/>
                <a:gd name="T26" fmla="*/ 64 w 242"/>
                <a:gd name="T27" fmla="*/ 17 h 405"/>
                <a:gd name="T28" fmla="*/ 37 w 242"/>
                <a:gd name="T29" fmla="*/ 30 h 405"/>
                <a:gd name="T30" fmla="*/ 12 w 242"/>
                <a:gd name="T31" fmla="*/ 23 h 405"/>
                <a:gd name="T32" fmla="*/ 30 w 242"/>
                <a:gd name="T33" fmla="*/ 229 h 405"/>
                <a:gd name="T34" fmla="*/ 26 w 242"/>
                <a:gd name="T35" fmla="*/ 271 h 405"/>
                <a:gd name="T36" fmla="*/ 37 w 242"/>
                <a:gd name="T37" fmla="*/ 295 h 405"/>
                <a:gd name="T38" fmla="*/ 25 w 242"/>
                <a:gd name="T39" fmla="*/ 341 h 405"/>
                <a:gd name="T40" fmla="*/ 8 w 242"/>
                <a:gd name="T41" fmla="*/ 362 h 405"/>
                <a:gd name="T42" fmla="*/ 0 w 242"/>
                <a:gd name="T43" fmla="*/ 396 h 405"/>
                <a:gd name="T44" fmla="*/ 8 w 242"/>
                <a:gd name="T45" fmla="*/ 405 h 405"/>
                <a:gd name="T46" fmla="*/ 8 w 242"/>
                <a:gd name="T47"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405">
                  <a:moveTo>
                    <a:pt x="8" y="405"/>
                  </a:moveTo>
                  <a:lnTo>
                    <a:pt x="15" y="393"/>
                  </a:lnTo>
                  <a:lnTo>
                    <a:pt x="61" y="390"/>
                  </a:lnTo>
                  <a:lnTo>
                    <a:pt x="99" y="378"/>
                  </a:lnTo>
                  <a:lnTo>
                    <a:pt x="137" y="355"/>
                  </a:lnTo>
                  <a:lnTo>
                    <a:pt x="169" y="354"/>
                  </a:lnTo>
                  <a:lnTo>
                    <a:pt x="204" y="295"/>
                  </a:lnTo>
                  <a:lnTo>
                    <a:pt x="215" y="299"/>
                  </a:lnTo>
                  <a:lnTo>
                    <a:pt x="242" y="279"/>
                  </a:lnTo>
                  <a:lnTo>
                    <a:pt x="235" y="264"/>
                  </a:lnTo>
                  <a:lnTo>
                    <a:pt x="238" y="256"/>
                  </a:lnTo>
                  <a:lnTo>
                    <a:pt x="211" y="6"/>
                  </a:lnTo>
                  <a:lnTo>
                    <a:pt x="208" y="0"/>
                  </a:lnTo>
                  <a:lnTo>
                    <a:pt x="64" y="17"/>
                  </a:lnTo>
                  <a:lnTo>
                    <a:pt x="37" y="30"/>
                  </a:lnTo>
                  <a:lnTo>
                    <a:pt x="12" y="23"/>
                  </a:lnTo>
                  <a:lnTo>
                    <a:pt x="30" y="229"/>
                  </a:lnTo>
                  <a:lnTo>
                    <a:pt x="26" y="271"/>
                  </a:lnTo>
                  <a:lnTo>
                    <a:pt x="37" y="295"/>
                  </a:lnTo>
                  <a:lnTo>
                    <a:pt x="25" y="341"/>
                  </a:lnTo>
                  <a:lnTo>
                    <a:pt x="8" y="362"/>
                  </a:lnTo>
                  <a:lnTo>
                    <a:pt x="0" y="396"/>
                  </a:lnTo>
                  <a:lnTo>
                    <a:pt x="8" y="405"/>
                  </a:lnTo>
                  <a:lnTo>
                    <a:pt x="8" y="40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3" name="Freeform 97"/>
            <p:cNvSpPr>
              <a:spLocks/>
            </p:cNvSpPr>
            <p:nvPr/>
          </p:nvSpPr>
          <p:spPr bwMode="auto">
            <a:xfrm>
              <a:off x="4544" y="1008"/>
              <a:ext cx="132" cy="60"/>
            </a:xfrm>
            <a:custGeom>
              <a:avLst/>
              <a:gdLst>
                <a:gd name="T0" fmla="*/ 2 w 565"/>
                <a:gd name="T1" fmla="*/ 268 h 283"/>
                <a:gd name="T2" fmla="*/ 16 w 565"/>
                <a:gd name="T3" fmla="*/ 267 h 283"/>
                <a:gd name="T4" fmla="*/ 20 w 565"/>
                <a:gd name="T5" fmla="*/ 237 h 283"/>
                <a:gd name="T6" fmla="*/ 12 w 565"/>
                <a:gd name="T7" fmla="*/ 236 h 283"/>
                <a:gd name="T8" fmla="*/ 29 w 565"/>
                <a:gd name="T9" fmla="*/ 211 h 283"/>
                <a:gd name="T10" fmla="*/ 65 w 565"/>
                <a:gd name="T11" fmla="*/ 222 h 283"/>
                <a:gd name="T12" fmla="*/ 70 w 565"/>
                <a:gd name="T13" fmla="*/ 188 h 283"/>
                <a:gd name="T14" fmla="*/ 95 w 565"/>
                <a:gd name="T15" fmla="*/ 178 h 283"/>
                <a:gd name="T16" fmla="*/ 91 w 565"/>
                <a:gd name="T17" fmla="*/ 172 h 283"/>
                <a:gd name="T18" fmla="*/ 104 w 565"/>
                <a:gd name="T19" fmla="*/ 139 h 283"/>
                <a:gd name="T20" fmla="*/ 150 w 565"/>
                <a:gd name="T21" fmla="*/ 136 h 283"/>
                <a:gd name="T22" fmla="*/ 188 w 565"/>
                <a:gd name="T23" fmla="*/ 124 h 283"/>
                <a:gd name="T24" fmla="*/ 213 w 565"/>
                <a:gd name="T25" fmla="*/ 108 h 283"/>
                <a:gd name="T26" fmla="*/ 226 w 565"/>
                <a:gd name="T27" fmla="*/ 101 h 283"/>
                <a:gd name="T28" fmla="*/ 258 w 565"/>
                <a:gd name="T29" fmla="*/ 100 h 283"/>
                <a:gd name="T30" fmla="*/ 293 w 565"/>
                <a:gd name="T31" fmla="*/ 41 h 283"/>
                <a:gd name="T32" fmla="*/ 304 w 565"/>
                <a:gd name="T33" fmla="*/ 45 h 283"/>
                <a:gd name="T34" fmla="*/ 331 w 565"/>
                <a:gd name="T35" fmla="*/ 25 h 283"/>
                <a:gd name="T36" fmla="*/ 324 w 565"/>
                <a:gd name="T37" fmla="*/ 10 h 283"/>
                <a:gd name="T38" fmla="*/ 327 w 565"/>
                <a:gd name="T39" fmla="*/ 2 h 283"/>
                <a:gd name="T40" fmla="*/ 352 w 565"/>
                <a:gd name="T41" fmla="*/ 0 h 283"/>
                <a:gd name="T42" fmla="*/ 368 w 565"/>
                <a:gd name="T43" fmla="*/ 6 h 283"/>
                <a:gd name="T44" fmla="*/ 417 w 565"/>
                <a:gd name="T45" fmla="*/ 34 h 283"/>
                <a:gd name="T46" fmla="*/ 452 w 565"/>
                <a:gd name="T47" fmla="*/ 33 h 283"/>
                <a:gd name="T48" fmla="*/ 468 w 565"/>
                <a:gd name="T49" fmla="*/ 22 h 283"/>
                <a:gd name="T50" fmla="*/ 508 w 565"/>
                <a:gd name="T51" fmla="*/ 47 h 283"/>
                <a:gd name="T52" fmla="*/ 520 w 565"/>
                <a:gd name="T53" fmla="*/ 93 h 283"/>
                <a:gd name="T54" fmla="*/ 565 w 565"/>
                <a:gd name="T55" fmla="*/ 125 h 283"/>
                <a:gd name="T56" fmla="*/ 543 w 565"/>
                <a:gd name="T57" fmla="*/ 151 h 283"/>
                <a:gd name="T58" fmla="*/ 505 w 565"/>
                <a:gd name="T59" fmla="*/ 188 h 283"/>
                <a:gd name="T60" fmla="*/ 504 w 565"/>
                <a:gd name="T61" fmla="*/ 196 h 283"/>
                <a:gd name="T62" fmla="*/ 448 w 565"/>
                <a:gd name="T63" fmla="*/ 231 h 283"/>
                <a:gd name="T64" fmla="*/ 135 w 565"/>
                <a:gd name="T65" fmla="*/ 261 h 283"/>
                <a:gd name="T66" fmla="*/ 101 w 565"/>
                <a:gd name="T67" fmla="*/ 259 h 283"/>
                <a:gd name="T68" fmla="*/ 103 w 565"/>
                <a:gd name="T69" fmla="*/ 275 h 283"/>
                <a:gd name="T70" fmla="*/ 0 w 565"/>
                <a:gd name="T71" fmla="*/ 283 h 283"/>
                <a:gd name="T72" fmla="*/ 2 w 565"/>
                <a:gd name="T73" fmla="*/ 268 h 283"/>
                <a:gd name="T74" fmla="*/ 2 w 565"/>
                <a:gd name="T75"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5" h="283">
                  <a:moveTo>
                    <a:pt x="2" y="268"/>
                  </a:moveTo>
                  <a:lnTo>
                    <a:pt x="16" y="267"/>
                  </a:lnTo>
                  <a:lnTo>
                    <a:pt x="20" y="237"/>
                  </a:lnTo>
                  <a:lnTo>
                    <a:pt x="12" y="236"/>
                  </a:lnTo>
                  <a:lnTo>
                    <a:pt x="29" y="211"/>
                  </a:lnTo>
                  <a:lnTo>
                    <a:pt x="65" y="222"/>
                  </a:lnTo>
                  <a:lnTo>
                    <a:pt x="70" y="188"/>
                  </a:lnTo>
                  <a:lnTo>
                    <a:pt x="95" y="178"/>
                  </a:lnTo>
                  <a:lnTo>
                    <a:pt x="91" y="172"/>
                  </a:lnTo>
                  <a:lnTo>
                    <a:pt x="104" y="139"/>
                  </a:lnTo>
                  <a:lnTo>
                    <a:pt x="150" y="136"/>
                  </a:lnTo>
                  <a:lnTo>
                    <a:pt x="188" y="124"/>
                  </a:lnTo>
                  <a:lnTo>
                    <a:pt x="213" y="108"/>
                  </a:lnTo>
                  <a:lnTo>
                    <a:pt x="226" y="101"/>
                  </a:lnTo>
                  <a:lnTo>
                    <a:pt x="258" y="100"/>
                  </a:lnTo>
                  <a:lnTo>
                    <a:pt x="293" y="41"/>
                  </a:lnTo>
                  <a:lnTo>
                    <a:pt x="304" y="45"/>
                  </a:lnTo>
                  <a:lnTo>
                    <a:pt x="331" y="25"/>
                  </a:lnTo>
                  <a:lnTo>
                    <a:pt x="324" y="10"/>
                  </a:lnTo>
                  <a:lnTo>
                    <a:pt x="327" y="2"/>
                  </a:lnTo>
                  <a:lnTo>
                    <a:pt x="352" y="0"/>
                  </a:lnTo>
                  <a:lnTo>
                    <a:pt x="368" y="6"/>
                  </a:lnTo>
                  <a:lnTo>
                    <a:pt x="417" y="34"/>
                  </a:lnTo>
                  <a:lnTo>
                    <a:pt x="452" y="33"/>
                  </a:lnTo>
                  <a:lnTo>
                    <a:pt x="468" y="22"/>
                  </a:lnTo>
                  <a:lnTo>
                    <a:pt x="508" y="47"/>
                  </a:lnTo>
                  <a:lnTo>
                    <a:pt x="520" y="93"/>
                  </a:lnTo>
                  <a:lnTo>
                    <a:pt x="565" y="125"/>
                  </a:lnTo>
                  <a:lnTo>
                    <a:pt x="543" y="151"/>
                  </a:lnTo>
                  <a:lnTo>
                    <a:pt x="505" y="188"/>
                  </a:lnTo>
                  <a:lnTo>
                    <a:pt x="504" y="196"/>
                  </a:lnTo>
                  <a:lnTo>
                    <a:pt x="448" y="231"/>
                  </a:lnTo>
                  <a:lnTo>
                    <a:pt x="135" y="261"/>
                  </a:lnTo>
                  <a:lnTo>
                    <a:pt x="101" y="259"/>
                  </a:lnTo>
                  <a:lnTo>
                    <a:pt x="103" y="275"/>
                  </a:lnTo>
                  <a:lnTo>
                    <a:pt x="0" y="283"/>
                  </a:lnTo>
                  <a:lnTo>
                    <a:pt x="2" y="268"/>
                  </a:lnTo>
                  <a:lnTo>
                    <a:pt x="2" y="268"/>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4" name="Freeform 98"/>
            <p:cNvSpPr>
              <a:spLocks/>
            </p:cNvSpPr>
            <p:nvPr/>
          </p:nvSpPr>
          <p:spPr bwMode="auto">
            <a:xfrm>
              <a:off x="4529" y="1053"/>
              <a:ext cx="156" cy="46"/>
            </a:xfrm>
            <a:custGeom>
              <a:avLst/>
              <a:gdLst>
                <a:gd name="T0" fmla="*/ 12 w 666"/>
                <a:gd name="T1" fmla="*/ 181 h 220"/>
                <a:gd name="T2" fmla="*/ 8 w 666"/>
                <a:gd name="T3" fmla="*/ 178 h 220"/>
                <a:gd name="T4" fmla="*/ 27 w 666"/>
                <a:gd name="T5" fmla="*/ 163 h 220"/>
                <a:gd name="T6" fmla="*/ 46 w 666"/>
                <a:gd name="T7" fmla="*/ 129 h 220"/>
                <a:gd name="T8" fmla="*/ 39 w 666"/>
                <a:gd name="T9" fmla="*/ 121 h 220"/>
                <a:gd name="T10" fmla="*/ 49 w 666"/>
                <a:gd name="T11" fmla="*/ 105 h 220"/>
                <a:gd name="T12" fmla="*/ 49 w 666"/>
                <a:gd name="T13" fmla="*/ 86 h 220"/>
                <a:gd name="T14" fmla="*/ 63 w 666"/>
                <a:gd name="T15" fmla="*/ 72 h 220"/>
                <a:gd name="T16" fmla="*/ 166 w 666"/>
                <a:gd name="T17" fmla="*/ 64 h 220"/>
                <a:gd name="T18" fmla="*/ 164 w 666"/>
                <a:gd name="T19" fmla="*/ 48 h 220"/>
                <a:gd name="T20" fmla="*/ 198 w 666"/>
                <a:gd name="T21" fmla="*/ 50 h 220"/>
                <a:gd name="T22" fmla="*/ 511 w 666"/>
                <a:gd name="T23" fmla="*/ 20 h 220"/>
                <a:gd name="T24" fmla="*/ 666 w 666"/>
                <a:gd name="T25" fmla="*/ 0 h 220"/>
                <a:gd name="T26" fmla="*/ 639 w 666"/>
                <a:gd name="T27" fmla="*/ 53 h 220"/>
                <a:gd name="T28" fmla="*/ 597 w 666"/>
                <a:gd name="T29" fmla="*/ 63 h 220"/>
                <a:gd name="T30" fmla="*/ 576 w 666"/>
                <a:gd name="T31" fmla="*/ 90 h 220"/>
                <a:gd name="T32" fmla="*/ 500 w 666"/>
                <a:gd name="T33" fmla="*/ 133 h 220"/>
                <a:gd name="T34" fmla="*/ 496 w 666"/>
                <a:gd name="T35" fmla="*/ 150 h 220"/>
                <a:gd name="T36" fmla="*/ 477 w 666"/>
                <a:gd name="T37" fmla="*/ 159 h 220"/>
                <a:gd name="T38" fmla="*/ 477 w 666"/>
                <a:gd name="T39" fmla="*/ 181 h 220"/>
                <a:gd name="T40" fmla="*/ 374 w 666"/>
                <a:gd name="T41" fmla="*/ 193 h 220"/>
                <a:gd name="T42" fmla="*/ 167 w 666"/>
                <a:gd name="T43" fmla="*/ 211 h 220"/>
                <a:gd name="T44" fmla="*/ 0 w 666"/>
                <a:gd name="T45" fmla="*/ 220 h 220"/>
                <a:gd name="T46" fmla="*/ 12 w 666"/>
                <a:gd name="T47" fmla="*/ 181 h 220"/>
                <a:gd name="T48" fmla="*/ 12 w 666"/>
                <a:gd name="T49" fmla="*/ 1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6" h="220">
                  <a:moveTo>
                    <a:pt x="12" y="181"/>
                  </a:moveTo>
                  <a:lnTo>
                    <a:pt x="8" y="178"/>
                  </a:lnTo>
                  <a:lnTo>
                    <a:pt x="27" y="163"/>
                  </a:lnTo>
                  <a:lnTo>
                    <a:pt x="46" y="129"/>
                  </a:lnTo>
                  <a:lnTo>
                    <a:pt x="39" y="121"/>
                  </a:lnTo>
                  <a:lnTo>
                    <a:pt x="49" y="105"/>
                  </a:lnTo>
                  <a:lnTo>
                    <a:pt x="49" y="86"/>
                  </a:lnTo>
                  <a:lnTo>
                    <a:pt x="63" y="72"/>
                  </a:lnTo>
                  <a:lnTo>
                    <a:pt x="166" y="64"/>
                  </a:lnTo>
                  <a:lnTo>
                    <a:pt x="164" y="48"/>
                  </a:lnTo>
                  <a:lnTo>
                    <a:pt x="198" y="50"/>
                  </a:lnTo>
                  <a:lnTo>
                    <a:pt x="511" y="20"/>
                  </a:lnTo>
                  <a:lnTo>
                    <a:pt x="666" y="0"/>
                  </a:lnTo>
                  <a:lnTo>
                    <a:pt x="639" y="53"/>
                  </a:lnTo>
                  <a:lnTo>
                    <a:pt x="597" y="63"/>
                  </a:lnTo>
                  <a:lnTo>
                    <a:pt x="576" y="90"/>
                  </a:lnTo>
                  <a:lnTo>
                    <a:pt x="500" y="133"/>
                  </a:lnTo>
                  <a:lnTo>
                    <a:pt x="496" y="150"/>
                  </a:lnTo>
                  <a:lnTo>
                    <a:pt x="477" y="159"/>
                  </a:lnTo>
                  <a:lnTo>
                    <a:pt x="477" y="181"/>
                  </a:lnTo>
                  <a:lnTo>
                    <a:pt x="374" y="193"/>
                  </a:lnTo>
                  <a:lnTo>
                    <a:pt x="167" y="211"/>
                  </a:lnTo>
                  <a:lnTo>
                    <a:pt x="0" y="220"/>
                  </a:lnTo>
                  <a:lnTo>
                    <a:pt x="12" y="181"/>
                  </a:lnTo>
                  <a:lnTo>
                    <a:pt x="12" y="18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5" name="Freeform 99"/>
            <p:cNvSpPr>
              <a:spLocks/>
            </p:cNvSpPr>
            <p:nvPr/>
          </p:nvSpPr>
          <p:spPr bwMode="auto">
            <a:xfrm>
              <a:off x="4508" y="1097"/>
              <a:ext cx="65" cy="98"/>
            </a:xfrm>
            <a:custGeom>
              <a:avLst/>
              <a:gdLst>
                <a:gd name="T0" fmla="*/ 19 w 277"/>
                <a:gd name="T1" fmla="*/ 326 h 467"/>
                <a:gd name="T2" fmla="*/ 46 w 277"/>
                <a:gd name="T3" fmla="*/ 291 h 467"/>
                <a:gd name="T4" fmla="*/ 38 w 277"/>
                <a:gd name="T5" fmla="*/ 281 h 467"/>
                <a:gd name="T6" fmla="*/ 27 w 277"/>
                <a:gd name="T7" fmla="*/ 205 h 467"/>
                <a:gd name="T8" fmla="*/ 23 w 277"/>
                <a:gd name="T9" fmla="*/ 153 h 467"/>
                <a:gd name="T10" fmla="*/ 42 w 277"/>
                <a:gd name="T11" fmla="*/ 96 h 467"/>
                <a:gd name="T12" fmla="*/ 72 w 277"/>
                <a:gd name="T13" fmla="*/ 57 h 467"/>
                <a:gd name="T14" fmla="*/ 69 w 277"/>
                <a:gd name="T15" fmla="*/ 46 h 467"/>
                <a:gd name="T16" fmla="*/ 91 w 277"/>
                <a:gd name="T17" fmla="*/ 9 h 467"/>
                <a:gd name="T18" fmla="*/ 258 w 277"/>
                <a:gd name="T19" fmla="*/ 0 h 467"/>
                <a:gd name="T20" fmla="*/ 266 w 277"/>
                <a:gd name="T21" fmla="*/ 8 h 467"/>
                <a:gd name="T22" fmla="*/ 258 w 277"/>
                <a:gd name="T23" fmla="*/ 299 h 467"/>
                <a:gd name="T24" fmla="*/ 277 w 277"/>
                <a:gd name="T25" fmla="*/ 439 h 467"/>
                <a:gd name="T26" fmla="*/ 270 w 277"/>
                <a:gd name="T27" fmla="*/ 446 h 467"/>
                <a:gd name="T28" fmla="*/ 235 w 277"/>
                <a:gd name="T29" fmla="*/ 437 h 467"/>
                <a:gd name="T30" fmla="*/ 181 w 277"/>
                <a:gd name="T31" fmla="*/ 467 h 467"/>
                <a:gd name="T32" fmla="*/ 154 w 277"/>
                <a:gd name="T33" fmla="*/ 422 h 467"/>
                <a:gd name="T34" fmla="*/ 158 w 277"/>
                <a:gd name="T35" fmla="*/ 390 h 467"/>
                <a:gd name="T36" fmla="*/ 0 w 277"/>
                <a:gd name="T37" fmla="*/ 397 h 467"/>
                <a:gd name="T38" fmla="*/ 19 w 277"/>
                <a:gd name="T39" fmla="*/ 326 h 467"/>
                <a:gd name="T40" fmla="*/ 19 w 277"/>
                <a:gd name="T41" fmla="*/ 32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467">
                  <a:moveTo>
                    <a:pt x="19" y="326"/>
                  </a:moveTo>
                  <a:lnTo>
                    <a:pt x="46" y="291"/>
                  </a:lnTo>
                  <a:lnTo>
                    <a:pt x="38" y="281"/>
                  </a:lnTo>
                  <a:lnTo>
                    <a:pt x="27" y="205"/>
                  </a:lnTo>
                  <a:lnTo>
                    <a:pt x="23" y="153"/>
                  </a:lnTo>
                  <a:lnTo>
                    <a:pt x="42" y="96"/>
                  </a:lnTo>
                  <a:lnTo>
                    <a:pt x="72" y="57"/>
                  </a:lnTo>
                  <a:lnTo>
                    <a:pt x="69" y="46"/>
                  </a:lnTo>
                  <a:lnTo>
                    <a:pt x="91" y="9"/>
                  </a:lnTo>
                  <a:lnTo>
                    <a:pt x="258" y="0"/>
                  </a:lnTo>
                  <a:lnTo>
                    <a:pt x="266" y="8"/>
                  </a:lnTo>
                  <a:lnTo>
                    <a:pt x="258" y="299"/>
                  </a:lnTo>
                  <a:lnTo>
                    <a:pt x="277" y="439"/>
                  </a:lnTo>
                  <a:lnTo>
                    <a:pt x="270" y="446"/>
                  </a:lnTo>
                  <a:lnTo>
                    <a:pt x="235" y="437"/>
                  </a:lnTo>
                  <a:lnTo>
                    <a:pt x="181" y="467"/>
                  </a:lnTo>
                  <a:lnTo>
                    <a:pt x="154" y="422"/>
                  </a:lnTo>
                  <a:lnTo>
                    <a:pt x="158" y="390"/>
                  </a:lnTo>
                  <a:lnTo>
                    <a:pt x="0" y="397"/>
                  </a:lnTo>
                  <a:lnTo>
                    <a:pt x="19" y="326"/>
                  </a:lnTo>
                  <a:lnTo>
                    <a:pt x="19" y="32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6" name="Freeform 100"/>
            <p:cNvSpPr>
              <a:spLocks/>
            </p:cNvSpPr>
            <p:nvPr/>
          </p:nvSpPr>
          <p:spPr bwMode="auto">
            <a:xfrm>
              <a:off x="4569" y="1093"/>
              <a:ext cx="69" cy="99"/>
            </a:xfrm>
            <a:custGeom>
              <a:avLst/>
              <a:gdLst>
                <a:gd name="T0" fmla="*/ 8 w 298"/>
                <a:gd name="T1" fmla="*/ 26 h 472"/>
                <a:gd name="T2" fmla="*/ 0 w 298"/>
                <a:gd name="T3" fmla="*/ 317 h 472"/>
                <a:gd name="T4" fmla="*/ 19 w 298"/>
                <a:gd name="T5" fmla="*/ 457 h 472"/>
                <a:gd name="T6" fmla="*/ 40 w 298"/>
                <a:gd name="T7" fmla="*/ 462 h 472"/>
                <a:gd name="T8" fmla="*/ 59 w 298"/>
                <a:gd name="T9" fmla="*/ 451 h 472"/>
                <a:gd name="T10" fmla="*/ 69 w 298"/>
                <a:gd name="T11" fmla="*/ 462 h 472"/>
                <a:gd name="T12" fmla="*/ 53 w 298"/>
                <a:gd name="T13" fmla="*/ 472 h 472"/>
                <a:gd name="T14" fmla="*/ 94 w 298"/>
                <a:gd name="T15" fmla="*/ 461 h 472"/>
                <a:gd name="T16" fmla="*/ 102 w 298"/>
                <a:gd name="T17" fmla="*/ 449 h 472"/>
                <a:gd name="T18" fmla="*/ 97 w 298"/>
                <a:gd name="T19" fmla="*/ 440 h 472"/>
                <a:gd name="T20" fmla="*/ 99 w 298"/>
                <a:gd name="T21" fmla="*/ 428 h 472"/>
                <a:gd name="T22" fmla="*/ 80 w 298"/>
                <a:gd name="T23" fmla="*/ 411 h 472"/>
                <a:gd name="T24" fmla="*/ 80 w 298"/>
                <a:gd name="T25" fmla="*/ 396 h 472"/>
                <a:gd name="T26" fmla="*/ 298 w 298"/>
                <a:gd name="T27" fmla="*/ 377 h 472"/>
                <a:gd name="T28" fmla="*/ 280 w 298"/>
                <a:gd name="T29" fmla="*/ 302 h 472"/>
                <a:gd name="T30" fmla="*/ 291 w 298"/>
                <a:gd name="T31" fmla="*/ 257 h 472"/>
                <a:gd name="T32" fmla="*/ 264 w 298"/>
                <a:gd name="T33" fmla="*/ 198 h 472"/>
                <a:gd name="T34" fmla="*/ 207 w 298"/>
                <a:gd name="T35" fmla="*/ 0 h 472"/>
                <a:gd name="T36" fmla="*/ 0 w 298"/>
                <a:gd name="T37" fmla="*/ 18 h 472"/>
                <a:gd name="T38" fmla="*/ 8 w 298"/>
                <a:gd name="T39" fmla="*/ 26 h 472"/>
                <a:gd name="T40" fmla="*/ 8 w 298"/>
                <a:gd name="T41"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8" h="472">
                  <a:moveTo>
                    <a:pt x="8" y="26"/>
                  </a:moveTo>
                  <a:lnTo>
                    <a:pt x="0" y="317"/>
                  </a:lnTo>
                  <a:lnTo>
                    <a:pt x="19" y="457"/>
                  </a:lnTo>
                  <a:lnTo>
                    <a:pt x="40" y="462"/>
                  </a:lnTo>
                  <a:lnTo>
                    <a:pt x="59" y="451"/>
                  </a:lnTo>
                  <a:lnTo>
                    <a:pt x="69" y="462"/>
                  </a:lnTo>
                  <a:lnTo>
                    <a:pt x="53" y="472"/>
                  </a:lnTo>
                  <a:lnTo>
                    <a:pt x="94" y="461"/>
                  </a:lnTo>
                  <a:lnTo>
                    <a:pt x="102" y="449"/>
                  </a:lnTo>
                  <a:lnTo>
                    <a:pt x="97" y="440"/>
                  </a:lnTo>
                  <a:lnTo>
                    <a:pt x="99" y="428"/>
                  </a:lnTo>
                  <a:lnTo>
                    <a:pt x="80" y="411"/>
                  </a:lnTo>
                  <a:lnTo>
                    <a:pt x="80" y="396"/>
                  </a:lnTo>
                  <a:lnTo>
                    <a:pt x="298" y="377"/>
                  </a:lnTo>
                  <a:lnTo>
                    <a:pt x="280" y="302"/>
                  </a:lnTo>
                  <a:lnTo>
                    <a:pt x="291" y="257"/>
                  </a:lnTo>
                  <a:lnTo>
                    <a:pt x="264" y="198"/>
                  </a:lnTo>
                  <a:lnTo>
                    <a:pt x="207" y="0"/>
                  </a:lnTo>
                  <a:lnTo>
                    <a:pt x="0" y="18"/>
                  </a:lnTo>
                  <a:lnTo>
                    <a:pt x="8" y="26"/>
                  </a:lnTo>
                  <a:lnTo>
                    <a:pt x="8" y="2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7" name="Freeform 101"/>
            <p:cNvSpPr>
              <a:spLocks/>
            </p:cNvSpPr>
            <p:nvPr/>
          </p:nvSpPr>
          <p:spPr bwMode="auto">
            <a:xfrm>
              <a:off x="4617" y="1088"/>
              <a:ext cx="98" cy="90"/>
            </a:xfrm>
            <a:custGeom>
              <a:avLst/>
              <a:gdLst>
                <a:gd name="T0" fmla="*/ 57 w 420"/>
                <a:gd name="T1" fmla="*/ 222 h 430"/>
                <a:gd name="T2" fmla="*/ 84 w 420"/>
                <a:gd name="T3" fmla="*/ 281 h 430"/>
                <a:gd name="T4" fmla="*/ 73 w 420"/>
                <a:gd name="T5" fmla="*/ 326 h 430"/>
                <a:gd name="T6" fmla="*/ 91 w 420"/>
                <a:gd name="T7" fmla="*/ 401 h 430"/>
                <a:gd name="T8" fmla="*/ 107 w 420"/>
                <a:gd name="T9" fmla="*/ 425 h 430"/>
                <a:gd name="T10" fmla="*/ 331 w 420"/>
                <a:gd name="T11" fmla="*/ 413 h 430"/>
                <a:gd name="T12" fmla="*/ 334 w 420"/>
                <a:gd name="T13" fmla="*/ 428 h 430"/>
                <a:gd name="T14" fmla="*/ 348 w 420"/>
                <a:gd name="T15" fmla="*/ 430 h 430"/>
                <a:gd name="T16" fmla="*/ 342 w 420"/>
                <a:gd name="T17" fmla="*/ 394 h 430"/>
                <a:gd name="T18" fmla="*/ 352 w 420"/>
                <a:gd name="T19" fmla="*/ 384 h 430"/>
                <a:gd name="T20" fmla="*/ 384 w 420"/>
                <a:gd name="T21" fmla="*/ 391 h 430"/>
                <a:gd name="T22" fmla="*/ 390 w 420"/>
                <a:gd name="T23" fmla="*/ 365 h 430"/>
                <a:gd name="T24" fmla="*/ 386 w 420"/>
                <a:gd name="T25" fmla="*/ 331 h 430"/>
                <a:gd name="T26" fmla="*/ 399 w 420"/>
                <a:gd name="T27" fmla="*/ 322 h 430"/>
                <a:gd name="T28" fmla="*/ 420 w 420"/>
                <a:gd name="T29" fmla="*/ 256 h 430"/>
                <a:gd name="T30" fmla="*/ 406 w 420"/>
                <a:gd name="T31" fmla="*/ 254 h 430"/>
                <a:gd name="T32" fmla="*/ 352 w 420"/>
                <a:gd name="T33" fmla="*/ 169 h 430"/>
                <a:gd name="T34" fmla="*/ 234 w 420"/>
                <a:gd name="T35" fmla="*/ 63 h 430"/>
                <a:gd name="T36" fmla="*/ 182 w 420"/>
                <a:gd name="T37" fmla="*/ 31 h 430"/>
                <a:gd name="T38" fmla="*/ 200 w 420"/>
                <a:gd name="T39" fmla="*/ 0 h 430"/>
                <a:gd name="T40" fmla="*/ 103 w 420"/>
                <a:gd name="T41" fmla="*/ 12 h 430"/>
                <a:gd name="T42" fmla="*/ 0 w 420"/>
                <a:gd name="T43" fmla="*/ 24 h 430"/>
                <a:gd name="T44" fmla="*/ 57 w 420"/>
                <a:gd name="T45" fmla="*/ 222 h 430"/>
                <a:gd name="T46" fmla="*/ 57 w 420"/>
                <a:gd name="T47" fmla="*/ 22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0" h="430">
                  <a:moveTo>
                    <a:pt x="57" y="222"/>
                  </a:moveTo>
                  <a:lnTo>
                    <a:pt x="84" y="281"/>
                  </a:lnTo>
                  <a:lnTo>
                    <a:pt x="73" y="326"/>
                  </a:lnTo>
                  <a:lnTo>
                    <a:pt x="91" y="401"/>
                  </a:lnTo>
                  <a:lnTo>
                    <a:pt x="107" y="425"/>
                  </a:lnTo>
                  <a:lnTo>
                    <a:pt x="331" y="413"/>
                  </a:lnTo>
                  <a:lnTo>
                    <a:pt x="334" y="428"/>
                  </a:lnTo>
                  <a:lnTo>
                    <a:pt x="348" y="430"/>
                  </a:lnTo>
                  <a:lnTo>
                    <a:pt x="342" y="394"/>
                  </a:lnTo>
                  <a:lnTo>
                    <a:pt x="352" y="384"/>
                  </a:lnTo>
                  <a:lnTo>
                    <a:pt x="384" y="391"/>
                  </a:lnTo>
                  <a:lnTo>
                    <a:pt x="390" y="365"/>
                  </a:lnTo>
                  <a:lnTo>
                    <a:pt x="386" y="331"/>
                  </a:lnTo>
                  <a:lnTo>
                    <a:pt x="399" y="322"/>
                  </a:lnTo>
                  <a:lnTo>
                    <a:pt x="420" y="256"/>
                  </a:lnTo>
                  <a:lnTo>
                    <a:pt x="406" y="254"/>
                  </a:lnTo>
                  <a:lnTo>
                    <a:pt x="352" y="169"/>
                  </a:lnTo>
                  <a:lnTo>
                    <a:pt x="234" y="63"/>
                  </a:lnTo>
                  <a:lnTo>
                    <a:pt x="182" y="31"/>
                  </a:lnTo>
                  <a:lnTo>
                    <a:pt x="200" y="0"/>
                  </a:lnTo>
                  <a:lnTo>
                    <a:pt x="103" y="12"/>
                  </a:lnTo>
                  <a:lnTo>
                    <a:pt x="0" y="24"/>
                  </a:lnTo>
                  <a:lnTo>
                    <a:pt x="57" y="222"/>
                  </a:lnTo>
                  <a:lnTo>
                    <a:pt x="57" y="22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8" name="Freeform 102"/>
            <p:cNvSpPr>
              <a:spLocks/>
            </p:cNvSpPr>
            <p:nvPr/>
          </p:nvSpPr>
          <p:spPr bwMode="auto">
            <a:xfrm>
              <a:off x="4587" y="1169"/>
              <a:ext cx="166" cy="109"/>
            </a:xfrm>
            <a:custGeom>
              <a:avLst/>
              <a:gdLst>
                <a:gd name="T0" fmla="*/ 0 w 709"/>
                <a:gd name="T1" fmla="*/ 51 h 524"/>
                <a:gd name="T2" fmla="*/ 19 w 709"/>
                <a:gd name="T3" fmla="*/ 68 h 524"/>
                <a:gd name="T4" fmla="*/ 17 w 709"/>
                <a:gd name="T5" fmla="*/ 80 h 524"/>
                <a:gd name="T6" fmla="*/ 22 w 709"/>
                <a:gd name="T7" fmla="*/ 89 h 524"/>
                <a:gd name="T8" fmla="*/ 14 w 709"/>
                <a:gd name="T9" fmla="*/ 101 h 524"/>
                <a:gd name="T10" fmla="*/ 97 w 709"/>
                <a:gd name="T11" fmla="*/ 72 h 524"/>
                <a:gd name="T12" fmla="*/ 203 w 709"/>
                <a:gd name="T13" fmla="*/ 139 h 524"/>
                <a:gd name="T14" fmla="*/ 290 w 709"/>
                <a:gd name="T15" fmla="*/ 93 h 524"/>
                <a:gd name="T16" fmla="*/ 340 w 709"/>
                <a:gd name="T17" fmla="*/ 104 h 524"/>
                <a:gd name="T18" fmla="*/ 404 w 709"/>
                <a:gd name="T19" fmla="*/ 166 h 524"/>
                <a:gd name="T20" fmla="*/ 427 w 709"/>
                <a:gd name="T21" fmla="*/ 166 h 524"/>
                <a:gd name="T22" fmla="*/ 448 w 709"/>
                <a:gd name="T23" fmla="*/ 210 h 524"/>
                <a:gd name="T24" fmla="*/ 442 w 709"/>
                <a:gd name="T25" fmla="*/ 292 h 524"/>
                <a:gd name="T26" fmla="*/ 457 w 709"/>
                <a:gd name="T27" fmla="*/ 302 h 524"/>
                <a:gd name="T28" fmla="*/ 460 w 709"/>
                <a:gd name="T29" fmla="*/ 287 h 524"/>
                <a:gd name="T30" fmla="*/ 480 w 709"/>
                <a:gd name="T31" fmla="*/ 287 h 524"/>
                <a:gd name="T32" fmla="*/ 460 w 709"/>
                <a:gd name="T33" fmla="*/ 326 h 524"/>
                <a:gd name="T34" fmla="*/ 514 w 709"/>
                <a:gd name="T35" fmla="*/ 381 h 524"/>
                <a:gd name="T36" fmla="*/ 522 w 709"/>
                <a:gd name="T37" fmla="*/ 366 h 524"/>
                <a:gd name="T38" fmla="*/ 526 w 709"/>
                <a:gd name="T39" fmla="*/ 404 h 524"/>
                <a:gd name="T40" fmla="*/ 544 w 709"/>
                <a:gd name="T41" fmla="*/ 412 h 524"/>
                <a:gd name="T42" fmla="*/ 563 w 709"/>
                <a:gd name="T43" fmla="*/ 458 h 524"/>
                <a:gd name="T44" fmla="*/ 582 w 709"/>
                <a:gd name="T45" fmla="*/ 458 h 524"/>
                <a:gd name="T46" fmla="*/ 623 w 709"/>
                <a:gd name="T47" fmla="*/ 502 h 524"/>
                <a:gd name="T48" fmla="*/ 646 w 709"/>
                <a:gd name="T49" fmla="*/ 505 h 524"/>
                <a:gd name="T50" fmla="*/ 646 w 709"/>
                <a:gd name="T51" fmla="*/ 511 h 524"/>
                <a:gd name="T52" fmla="*/ 630 w 709"/>
                <a:gd name="T53" fmla="*/ 524 h 524"/>
                <a:gd name="T54" fmla="*/ 666 w 709"/>
                <a:gd name="T55" fmla="*/ 518 h 524"/>
                <a:gd name="T56" fmla="*/ 689 w 709"/>
                <a:gd name="T57" fmla="*/ 509 h 524"/>
                <a:gd name="T58" fmla="*/ 702 w 709"/>
                <a:gd name="T59" fmla="*/ 447 h 524"/>
                <a:gd name="T60" fmla="*/ 709 w 709"/>
                <a:gd name="T61" fmla="*/ 450 h 524"/>
                <a:gd name="T62" fmla="*/ 703 w 709"/>
                <a:gd name="T63" fmla="*/ 366 h 524"/>
                <a:gd name="T64" fmla="*/ 694 w 709"/>
                <a:gd name="T65" fmla="*/ 341 h 524"/>
                <a:gd name="T66" fmla="*/ 617 w 709"/>
                <a:gd name="T67" fmla="*/ 219 h 524"/>
                <a:gd name="T68" fmla="*/ 558 w 709"/>
                <a:gd name="T69" fmla="*/ 104 h 524"/>
                <a:gd name="T70" fmla="*/ 521 w 709"/>
                <a:gd name="T71" fmla="*/ 8 h 524"/>
                <a:gd name="T72" fmla="*/ 511 w 709"/>
                <a:gd name="T73" fmla="*/ 7 h 524"/>
                <a:gd name="T74" fmla="*/ 479 w 709"/>
                <a:gd name="T75" fmla="*/ 0 h 524"/>
                <a:gd name="T76" fmla="*/ 469 w 709"/>
                <a:gd name="T77" fmla="*/ 10 h 524"/>
                <a:gd name="T78" fmla="*/ 475 w 709"/>
                <a:gd name="T79" fmla="*/ 46 h 524"/>
                <a:gd name="T80" fmla="*/ 461 w 709"/>
                <a:gd name="T81" fmla="*/ 44 h 524"/>
                <a:gd name="T82" fmla="*/ 458 w 709"/>
                <a:gd name="T83" fmla="*/ 29 h 524"/>
                <a:gd name="T84" fmla="*/ 234 w 709"/>
                <a:gd name="T85" fmla="*/ 41 h 524"/>
                <a:gd name="T86" fmla="*/ 218 w 709"/>
                <a:gd name="T87" fmla="*/ 17 h 524"/>
                <a:gd name="T88" fmla="*/ 0 w 709"/>
                <a:gd name="T89" fmla="*/ 36 h 524"/>
                <a:gd name="T90" fmla="*/ 0 w 709"/>
                <a:gd name="T91" fmla="*/ 51 h 524"/>
                <a:gd name="T92" fmla="*/ 0 w 709"/>
                <a:gd name="T93" fmla="*/ 5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524">
                  <a:moveTo>
                    <a:pt x="0" y="51"/>
                  </a:moveTo>
                  <a:lnTo>
                    <a:pt x="19" y="68"/>
                  </a:lnTo>
                  <a:lnTo>
                    <a:pt x="17" y="80"/>
                  </a:lnTo>
                  <a:lnTo>
                    <a:pt x="22" y="89"/>
                  </a:lnTo>
                  <a:lnTo>
                    <a:pt x="14" y="101"/>
                  </a:lnTo>
                  <a:lnTo>
                    <a:pt x="97" y="72"/>
                  </a:lnTo>
                  <a:lnTo>
                    <a:pt x="203" y="139"/>
                  </a:lnTo>
                  <a:lnTo>
                    <a:pt x="290" y="93"/>
                  </a:lnTo>
                  <a:lnTo>
                    <a:pt x="340" y="104"/>
                  </a:lnTo>
                  <a:lnTo>
                    <a:pt x="404" y="166"/>
                  </a:lnTo>
                  <a:lnTo>
                    <a:pt x="427" y="166"/>
                  </a:lnTo>
                  <a:lnTo>
                    <a:pt x="448" y="210"/>
                  </a:lnTo>
                  <a:lnTo>
                    <a:pt x="442" y="292"/>
                  </a:lnTo>
                  <a:lnTo>
                    <a:pt x="457" y="302"/>
                  </a:lnTo>
                  <a:lnTo>
                    <a:pt x="460" y="287"/>
                  </a:lnTo>
                  <a:lnTo>
                    <a:pt x="480" y="287"/>
                  </a:lnTo>
                  <a:lnTo>
                    <a:pt x="460" y="326"/>
                  </a:lnTo>
                  <a:lnTo>
                    <a:pt x="514" y="381"/>
                  </a:lnTo>
                  <a:lnTo>
                    <a:pt x="522" y="366"/>
                  </a:lnTo>
                  <a:lnTo>
                    <a:pt x="526" y="404"/>
                  </a:lnTo>
                  <a:lnTo>
                    <a:pt x="544" y="412"/>
                  </a:lnTo>
                  <a:lnTo>
                    <a:pt x="563" y="458"/>
                  </a:lnTo>
                  <a:lnTo>
                    <a:pt x="582" y="458"/>
                  </a:lnTo>
                  <a:lnTo>
                    <a:pt x="623" y="502"/>
                  </a:lnTo>
                  <a:lnTo>
                    <a:pt x="646" y="505"/>
                  </a:lnTo>
                  <a:lnTo>
                    <a:pt x="646" y="511"/>
                  </a:lnTo>
                  <a:lnTo>
                    <a:pt x="630" y="524"/>
                  </a:lnTo>
                  <a:lnTo>
                    <a:pt x="666" y="518"/>
                  </a:lnTo>
                  <a:lnTo>
                    <a:pt x="689" y="509"/>
                  </a:lnTo>
                  <a:lnTo>
                    <a:pt x="702" y="447"/>
                  </a:lnTo>
                  <a:lnTo>
                    <a:pt x="709" y="450"/>
                  </a:lnTo>
                  <a:lnTo>
                    <a:pt x="703" y="366"/>
                  </a:lnTo>
                  <a:lnTo>
                    <a:pt x="694" y="341"/>
                  </a:lnTo>
                  <a:lnTo>
                    <a:pt x="617" y="219"/>
                  </a:lnTo>
                  <a:lnTo>
                    <a:pt x="558" y="104"/>
                  </a:lnTo>
                  <a:lnTo>
                    <a:pt x="521" y="8"/>
                  </a:lnTo>
                  <a:lnTo>
                    <a:pt x="511" y="7"/>
                  </a:lnTo>
                  <a:lnTo>
                    <a:pt x="479" y="0"/>
                  </a:lnTo>
                  <a:lnTo>
                    <a:pt x="469" y="10"/>
                  </a:lnTo>
                  <a:lnTo>
                    <a:pt x="475" y="46"/>
                  </a:lnTo>
                  <a:lnTo>
                    <a:pt x="461" y="44"/>
                  </a:lnTo>
                  <a:lnTo>
                    <a:pt x="458" y="29"/>
                  </a:lnTo>
                  <a:lnTo>
                    <a:pt x="234" y="41"/>
                  </a:lnTo>
                  <a:lnTo>
                    <a:pt x="218" y="17"/>
                  </a:lnTo>
                  <a:lnTo>
                    <a:pt x="0" y="36"/>
                  </a:lnTo>
                  <a:lnTo>
                    <a:pt x="0" y="51"/>
                  </a:lnTo>
                  <a:lnTo>
                    <a:pt x="0" y="5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39" name="Freeform 103"/>
            <p:cNvSpPr>
              <a:spLocks/>
            </p:cNvSpPr>
            <p:nvPr/>
          </p:nvSpPr>
          <p:spPr bwMode="auto">
            <a:xfrm>
              <a:off x="4724" y="1287"/>
              <a:ext cx="9" cy="5"/>
            </a:xfrm>
            <a:custGeom>
              <a:avLst/>
              <a:gdLst>
                <a:gd name="T0" fmla="*/ 0 w 39"/>
                <a:gd name="T1" fmla="*/ 20 h 21"/>
                <a:gd name="T2" fmla="*/ 3 w 39"/>
                <a:gd name="T3" fmla="*/ 11 h 21"/>
                <a:gd name="T4" fmla="*/ 15 w 39"/>
                <a:gd name="T5" fmla="*/ 8 h 21"/>
                <a:gd name="T6" fmla="*/ 33 w 39"/>
                <a:gd name="T7" fmla="*/ 0 h 21"/>
                <a:gd name="T8" fmla="*/ 39 w 39"/>
                <a:gd name="T9" fmla="*/ 6 h 21"/>
                <a:gd name="T10" fmla="*/ 18 w 39"/>
                <a:gd name="T11" fmla="*/ 12 h 21"/>
                <a:gd name="T12" fmla="*/ 13 w 39"/>
                <a:gd name="T13" fmla="*/ 12 h 21"/>
                <a:gd name="T14" fmla="*/ 13 w 39"/>
                <a:gd name="T15" fmla="*/ 21 h 21"/>
                <a:gd name="T16" fmla="*/ 0 w 39"/>
                <a:gd name="T17" fmla="*/ 20 h 21"/>
                <a:gd name="T18" fmla="*/ 0 w 39"/>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1">
                  <a:moveTo>
                    <a:pt x="0" y="20"/>
                  </a:moveTo>
                  <a:lnTo>
                    <a:pt x="3" y="11"/>
                  </a:lnTo>
                  <a:lnTo>
                    <a:pt x="15" y="8"/>
                  </a:lnTo>
                  <a:lnTo>
                    <a:pt x="33" y="0"/>
                  </a:lnTo>
                  <a:lnTo>
                    <a:pt x="39" y="6"/>
                  </a:lnTo>
                  <a:lnTo>
                    <a:pt x="18" y="12"/>
                  </a:lnTo>
                  <a:lnTo>
                    <a:pt x="13" y="12"/>
                  </a:lnTo>
                  <a:lnTo>
                    <a:pt x="13" y="21"/>
                  </a:lnTo>
                  <a:lnTo>
                    <a:pt x="0" y="20"/>
                  </a:lnTo>
                  <a:lnTo>
                    <a:pt x="0" y="2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0" name="Freeform 104"/>
            <p:cNvSpPr>
              <a:spLocks/>
            </p:cNvSpPr>
            <p:nvPr/>
          </p:nvSpPr>
          <p:spPr bwMode="auto">
            <a:xfrm>
              <a:off x="4735" y="1281"/>
              <a:ext cx="11" cy="7"/>
            </a:xfrm>
            <a:custGeom>
              <a:avLst/>
              <a:gdLst>
                <a:gd name="T0" fmla="*/ 4 w 49"/>
                <a:gd name="T1" fmla="*/ 33 h 33"/>
                <a:gd name="T2" fmla="*/ 49 w 49"/>
                <a:gd name="T3" fmla="*/ 0 h 33"/>
                <a:gd name="T4" fmla="*/ 0 w 49"/>
                <a:gd name="T5" fmla="*/ 29 h 33"/>
                <a:gd name="T6" fmla="*/ 4 w 49"/>
                <a:gd name="T7" fmla="*/ 33 h 33"/>
                <a:gd name="T8" fmla="*/ 4 w 49"/>
                <a:gd name="T9" fmla="*/ 33 h 33"/>
              </a:gdLst>
              <a:ahLst/>
              <a:cxnLst>
                <a:cxn ang="0">
                  <a:pos x="T0" y="T1"/>
                </a:cxn>
                <a:cxn ang="0">
                  <a:pos x="T2" y="T3"/>
                </a:cxn>
                <a:cxn ang="0">
                  <a:pos x="T4" y="T5"/>
                </a:cxn>
                <a:cxn ang="0">
                  <a:pos x="T6" y="T7"/>
                </a:cxn>
                <a:cxn ang="0">
                  <a:pos x="T8" y="T9"/>
                </a:cxn>
              </a:cxnLst>
              <a:rect l="0" t="0" r="r" b="b"/>
              <a:pathLst>
                <a:path w="49" h="33">
                  <a:moveTo>
                    <a:pt x="4" y="33"/>
                  </a:moveTo>
                  <a:lnTo>
                    <a:pt x="49" y="0"/>
                  </a:lnTo>
                  <a:lnTo>
                    <a:pt x="0" y="29"/>
                  </a:lnTo>
                  <a:lnTo>
                    <a:pt x="4" y="33"/>
                  </a:lnTo>
                  <a:lnTo>
                    <a:pt x="4" y="3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1" name="Freeform 105"/>
            <p:cNvSpPr>
              <a:spLocks/>
            </p:cNvSpPr>
            <p:nvPr/>
          </p:nvSpPr>
          <p:spPr bwMode="auto">
            <a:xfrm>
              <a:off x="4746" y="1275"/>
              <a:ext cx="4" cy="6"/>
            </a:xfrm>
            <a:custGeom>
              <a:avLst/>
              <a:gdLst>
                <a:gd name="T0" fmla="*/ 4 w 14"/>
                <a:gd name="T1" fmla="*/ 27 h 27"/>
                <a:gd name="T2" fmla="*/ 11 w 14"/>
                <a:gd name="T3" fmla="*/ 20 h 27"/>
                <a:gd name="T4" fmla="*/ 14 w 14"/>
                <a:gd name="T5" fmla="*/ 0 h 27"/>
                <a:gd name="T6" fmla="*/ 7 w 14"/>
                <a:gd name="T7" fmla="*/ 19 h 27"/>
                <a:gd name="T8" fmla="*/ 0 w 14"/>
                <a:gd name="T9" fmla="*/ 24 h 27"/>
                <a:gd name="T10" fmla="*/ 4 w 14"/>
                <a:gd name="T11" fmla="*/ 27 h 27"/>
                <a:gd name="T12" fmla="*/ 4 w 14"/>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4" h="27">
                  <a:moveTo>
                    <a:pt x="4" y="27"/>
                  </a:moveTo>
                  <a:lnTo>
                    <a:pt x="11" y="20"/>
                  </a:lnTo>
                  <a:lnTo>
                    <a:pt x="14" y="0"/>
                  </a:lnTo>
                  <a:lnTo>
                    <a:pt x="7" y="19"/>
                  </a:lnTo>
                  <a:lnTo>
                    <a:pt x="0" y="24"/>
                  </a:lnTo>
                  <a:lnTo>
                    <a:pt x="4" y="27"/>
                  </a:lnTo>
                  <a:lnTo>
                    <a:pt x="4" y="27"/>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2" name="Freeform 106"/>
            <p:cNvSpPr>
              <a:spLocks/>
            </p:cNvSpPr>
            <p:nvPr/>
          </p:nvSpPr>
          <p:spPr bwMode="auto">
            <a:xfrm>
              <a:off x="4614" y="943"/>
              <a:ext cx="77" cy="75"/>
            </a:xfrm>
            <a:custGeom>
              <a:avLst/>
              <a:gdLst>
                <a:gd name="T0" fmla="*/ 0 w 327"/>
                <a:gd name="T1" fmla="*/ 66 h 361"/>
                <a:gd name="T2" fmla="*/ 27 w 327"/>
                <a:gd name="T3" fmla="*/ 316 h 361"/>
                <a:gd name="T4" fmla="*/ 68 w 327"/>
                <a:gd name="T5" fmla="*/ 320 h 361"/>
                <a:gd name="T6" fmla="*/ 117 w 327"/>
                <a:gd name="T7" fmla="*/ 348 h 361"/>
                <a:gd name="T8" fmla="*/ 152 w 327"/>
                <a:gd name="T9" fmla="*/ 347 h 361"/>
                <a:gd name="T10" fmla="*/ 168 w 327"/>
                <a:gd name="T11" fmla="*/ 336 h 361"/>
                <a:gd name="T12" fmla="*/ 208 w 327"/>
                <a:gd name="T13" fmla="*/ 361 h 361"/>
                <a:gd name="T14" fmla="*/ 231 w 327"/>
                <a:gd name="T15" fmla="*/ 340 h 361"/>
                <a:gd name="T16" fmla="*/ 236 w 327"/>
                <a:gd name="T17" fmla="*/ 301 h 361"/>
                <a:gd name="T18" fmla="*/ 251 w 327"/>
                <a:gd name="T19" fmla="*/ 309 h 361"/>
                <a:gd name="T20" fmla="*/ 260 w 327"/>
                <a:gd name="T21" fmla="*/ 276 h 361"/>
                <a:gd name="T22" fmla="*/ 314 w 327"/>
                <a:gd name="T23" fmla="*/ 229 h 361"/>
                <a:gd name="T24" fmla="*/ 323 w 327"/>
                <a:gd name="T25" fmla="*/ 151 h 361"/>
                <a:gd name="T26" fmla="*/ 317 w 327"/>
                <a:gd name="T27" fmla="*/ 135 h 361"/>
                <a:gd name="T28" fmla="*/ 327 w 327"/>
                <a:gd name="T29" fmla="*/ 127 h 361"/>
                <a:gd name="T30" fmla="*/ 307 w 327"/>
                <a:gd name="T31" fmla="*/ 0 h 361"/>
                <a:gd name="T32" fmla="*/ 251 w 327"/>
                <a:gd name="T33" fmla="*/ 29 h 361"/>
                <a:gd name="T34" fmla="*/ 223 w 327"/>
                <a:gd name="T35" fmla="*/ 59 h 361"/>
                <a:gd name="T36" fmla="*/ 202 w 327"/>
                <a:gd name="T37" fmla="*/ 60 h 361"/>
                <a:gd name="T38" fmla="*/ 171 w 327"/>
                <a:gd name="T39" fmla="*/ 77 h 361"/>
                <a:gd name="T40" fmla="*/ 99 w 327"/>
                <a:gd name="T41" fmla="*/ 52 h 361"/>
                <a:gd name="T42" fmla="*/ 0 w 327"/>
                <a:gd name="T43" fmla="*/ 66 h 361"/>
                <a:gd name="T44" fmla="*/ 0 w 327"/>
                <a:gd name="T45" fmla="*/ 6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7" h="361">
                  <a:moveTo>
                    <a:pt x="0" y="66"/>
                  </a:moveTo>
                  <a:lnTo>
                    <a:pt x="27" y="316"/>
                  </a:lnTo>
                  <a:lnTo>
                    <a:pt x="68" y="320"/>
                  </a:lnTo>
                  <a:lnTo>
                    <a:pt x="117" y="348"/>
                  </a:lnTo>
                  <a:lnTo>
                    <a:pt x="152" y="347"/>
                  </a:lnTo>
                  <a:lnTo>
                    <a:pt x="168" y="336"/>
                  </a:lnTo>
                  <a:lnTo>
                    <a:pt x="208" y="361"/>
                  </a:lnTo>
                  <a:lnTo>
                    <a:pt x="231" y="340"/>
                  </a:lnTo>
                  <a:lnTo>
                    <a:pt x="236" y="301"/>
                  </a:lnTo>
                  <a:lnTo>
                    <a:pt x="251" y="309"/>
                  </a:lnTo>
                  <a:lnTo>
                    <a:pt x="260" y="276"/>
                  </a:lnTo>
                  <a:lnTo>
                    <a:pt x="314" y="229"/>
                  </a:lnTo>
                  <a:lnTo>
                    <a:pt x="323" y="151"/>
                  </a:lnTo>
                  <a:lnTo>
                    <a:pt x="317" y="135"/>
                  </a:lnTo>
                  <a:lnTo>
                    <a:pt x="327" y="127"/>
                  </a:lnTo>
                  <a:lnTo>
                    <a:pt x="307" y="0"/>
                  </a:lnTo>
                  <a:lnTo>
                    <a:pt x="251" y="29"/>
                  </a:lnTo>
                  <a:lnTo>
                    <a:pt x="223" y="59"/>
                  </a:lnTo>
                  <a:lnTo>
                    <a:pt x="202" y="60"/>
                  </a:lnTo>
                  <a:lnTo>
                    <a:pt x="171" y="77"/>
                  </a:lnTo>
                  <a:lnTo>
                    <a:pt x="99" y="52"/>
                  </a:lnTo>
                  <a:lnTo>
                    <a:pt x="0" y="66"/>
                  </a:lnTo>
                  <a:lnTo>
                    <a:pt x="0" y="6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3" name="Freeform 107"/>
            <p:cNvSpPr>
              <a:spLocks/>
            </p:cNvSpPr>
            <p:nvPr/>
          </p:nvSpPr>
          <p:spPr bwMode="auto">
            <a:xfrm>
              <a:off x="4663" y="969"/>
              <a:ext cx="82" cy="71"/>
            </a:xfrm>
            <a:custGeom>
              <a:avLst/>
              <a:gdLst>
                <a:gd name="T0" fmla="*/ 0 w 349"/>
                <a:gd name="T1" fmla="*/ 234 h 338"/>
                <a:gd name="T2" fmla="*/ 12 w 349"/>
                <a:gd name="T3" fmla="*/ 280 h 338"/>
                <a:gd name="T4" fmla="*/ 57 w 349"/>
                <a:gd name="T5" fmla="*/ 312 h 338"/>
                <a:gd name="T6" fmla="*/ 79 w 349"/>
                <a:gd name="T7" fmla="*/ 338 h 338"/>
                <a:gd name="T8" fmla="*/ 145 w 349"/>
                <a:gd name="T9" fmla="*/ 311 h 338"/>
                <a:gd name="T10" fmla="*/ 175 w 349"/>
                <a:gd name="T11" fmla="*/ 307 h 338"/>
                <a:gd name="T12" fmla="*/ 192 w 349"/>
                <a:gd name="T13" fmla="*/ 287 h 338"/>
                <a:gd name="T14" fmla="*/ 217 w 349"/>
                <a:gd name="T15" fmla="*/ 185 h 338"/>
                <a:gd name="T16" fmla="*/ 246 w 349"/>
                <a:gd name="T17" fmla="*/ 197 h 338"/>
                <a:gd name="T18" fmla="*/ 300 w 349"/>
                <a:gd name="T19" fmla="*/ 87 h 338"/>
                <a:gd name="T20" fmla="*/ 342 w 349"/>
                <a:gd name="T21" fmla="*/ 110 h 338"/>
                <a:gd name="T22" fmla="*/ 349 w 349"/>
                <a:gd name="T23" fmla="*/ 91 h 338"/>
                <a:gd name="T24" fmla="*/ 319 w 349"/>
                <a:gd name="T25" fmla="*/ 66 h 338"/>
                <a:gd name="T26" fmla="*/ 296 w 349"/>
                <a:gd name="T27" fmla="*/ 69 h 338"/>
                <a:gd name="T28" fmla="*/ 288 w 349"/>
                <a:gd name="T29" fmla="*/ 81 h 338"/>
                <a:gd name="T30" fmla="*/ 246 w 349"/>
                <a:gd name="T31" fmla="*/ 94 h 338"/>
                <a:gd name="T32" fmla="*/ 219 w 349"/>
                <a:gd name="T33" fmla="*/ 123 h 338"/>
                <a:gd name="T34" fmla="*/ 211 w 349"/>
                <a:gd name="T35" fmla="*/ 76 h 338"/>
                <a:gd name="T36" fmla="*/ 134 w 349"/>
                <a:gd name="T37" fmla="*/ 88 h 338"/>
                <a:gd name="T38" fmla="*/ 119 w 349"/>
                <a:gd name="T39" fmla="*/ 0 h 338"/>
                <a:gd name="T40" fmla="*/ 109 w 349"/>
                <a:gd name="T41" fmla="*/ 8 h 338"/>
                <a:gd name="T42" fmla="*/ 115 w 349"/>
                <a:gd name="T43" fmla="*/ 24 h 338"/>
                <a:gd name="T44" fmla="*/ 106 w 349"/>
                <a:gd name="T45" fmla="*/ 102 h 338"/>
                <a:gd name="T46" fmla="*/ 52 w 349"/>
                <a:gd name="T47" fmla="*/ 149 h 338"/>
                <a:gd name="T48" fmla="*/ 43 w 349"/>
                <a:gd name="T49" fmla="*/ 182 h 338"/>
                <a:gd name="T50" fmla="*/ 28 w 349"/>
                <a:gd name="T51" fmla="*/ 174 h 338"/>
                <a:gd name="T52" fmla="*/ 23 w 349"/>
                <a:gd name="T53" fmla="*/ 213 h 338"/>
                <a:gd name="T54" fmla="*/ 0 w 349"/>
                <a:gd name="T55" fmla="*/ 234 h 338"/>
                <a:gd name="T56" fmla="*/ 0 w 349"/>
                <a:gd name="T57" fmla="*/ 234 h 338"/>
                <a:gd name="T58" fmla="*/ 0 w 349"/>
                <a:gd name="T59" fmla="*/ 2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338">
                  <a:moveTo>
                    <a:pt x="0" y="234"/>
                  </a:moveTo>
                  <a:lnTo>
                    <a:pt x="12" y="280"/>
                  </a:lnTo>
                  <a:lnTo>
                    <a:pt x="57" y="312"/>
                  </a:lnTo>
                  <a:lnTo>
                    <a:pt x="79" y="338"/>
                  </a:lnTo>
                  <a:lnTo>
                    <a:pt x="145" y="311"/>
                  </a:lnTo>
                  <a:lnTo>
                    <a:pt x="175" y="307"/>
                  </a:lnTo>
                  <a:lnTo>
                    <a:pt x="192" y="287"/>
                  </a:lnTo>
                  <a:lnTo>
                    <a:pt x="217" y="185"/>
                  </a:lnTo>
                  <a:lnTo>
                    <a:pt x="246" y="197"/>
                  </a:lnTo>
                  <a:lnTo>
                    <a:pt x="300" y="87"/>
                  </a:lnTo>
                  <a:lnTo>
                    <a:pt x="342" y="110"/>
                  </a:lnTo>
                  <a:lnTo>
                    <a:pt x="349" y="91"/>
                  </a:lnTo>
                  <a:lnTo>
                    <a:pt x="319" y="66"/>
                  </a:lnTo>
                  <a:lnTo>
                    <a:pt x="296" y="69"/>
                  </a:lnTo>
                  <a:lnTo>
                    <a:pt x="288" y="81"/>
                  </a:lnTo>
                  <a:lnTo>
                    <a:pt x="246" y="94"/>
                  </a:lnTo>
                  <a:lnTo>
                    <a:pt x="219" y="123"/>
                  </a:lnTo>
                  <a:lnTo>
                    <a:pt x="211" y="76"/>
                  </a:lnTo>
                  <a:lnTo>
                    <a:pt x="134" y="88"/>
                  </a:lnTo>
                  <a:lnTo>
                    <a:pt x="119" y="0"/>
                  </a:lnTo>
                  <a:lnTo>
                    <a:pt x="109" y="8"/>
                  </a:lnTo>
                  <a:lnTo>
                    <a:pt x="115" y="24"/>
                  </a:lnTo>
                  <a:lnTo>
                    <a:pt x="106" y="102"/>
                  </a:lnTo>
                  <a:lnTo>
                    <a:pt x="52" y="149"/>
                  </a:lnTo>
                  <a:lnTo>
                    <a:pt x="43" y="182"/>
                  </a:lnTo>
                  <a:lnTo>
                    <a:pt x="28" y="174"/>
                  </a:lnTo>
                  <a:lnTo>
                    <a:pt x="23" y="213"/>
                  </a:lnTo>
                  <a:lnTo>
                    <a:pt x="0" y="234"/>
                  </a:lnTo>
                  <a:lnTo>
                    <a:pt x="0" y="234"/>
                  </a:lnTo>
                  <a:lnTo>
                    <a:pt x="0" y="23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4" name="Freeform 108"/>
            <p:cNvSpPr>
              <a:spLocks/>
            </p:cNvSpPr>
            <p:nvPr/>
          </p:nvSpPr>
          <p:spPr bwMode="auto">
            <a:xfrm>
              <a:off x="4712" y="974"/>
              <a:ext cx="83" cy="36"/>
            </a:xfrm>
            <a:custGeom>
              <a:avLst/>
              <a:gdLst>
                <a:gd name="T0" fmla="*/ 0 w 354"/>
                <a:gd name="T1" fmla="*/ 52 h 172"/>
                <a:gd name="T2" fmla="*/ 8 w 354"/>
                <a:gd name="T3" fmla="*/ 99 h 172"/>
                <a:gd name="T4" fmla="*/ 35 w 354"/>
                <a:gd name="T5" fmla="*/ 70 h 172"/>
                <a:gd name="T6" fmla="*/ 77 w 354"/>
                <a:gd name="T7" fmla="*/ 57 h 172"/>
                <a:gd name="T8" fmla="*/ 85 w 354"/>
                <a:gd name="T9" fmla="*/ 45 h 172"/>
                <a:gd name="T10" fmla="*/ 108 w 354"/>
                <a:gd name="T11" fmla="*/ 42 h 172"/>
                <a:gd name="T12" fmla="*/ 138 w 354"/>
                <a:gd name="T13" fmla="*/ 67 h 172"/>
                <a:gd name="T14" fmla="*/ 159 w 354"/>
                <a:gd name="T15" fmla="*/ 72 h 172"/>
                <a:gd name="T16" fmla="*/ 197 w 354"/>
                <a:gd name="T17" fmla="*/ 106 h 172"/>
                <a:gd name="T18" fmla="*/ 183 w 354"/>
                <a:gd name="T19" fmla="*/ 139 h 172"/>
                <a:gd name="T20" fmla="*/ 188 w 354"/>
                <a:gd name="T21" fmla="*/ 154 h 172"/>
                <a:gd name="T22" fmla="*/ 205 w 354"/>
                <a:gd name="T23" fmla="*/ 147 h 172"/>
                <a:gd name="T24" fmla="*/ 220 w 354"/>
                <a:gd name="T25" fmla="*/ 147 h 172"/>
                <a:gd name="T26" fmla="*/ 228 w 354"/>
                <a:gd name="T27" fmla="*/ 158 h 172"/>
                <a:gd name="T28" fmla="*/ 246 w 354"/>
                <a:gd name="T29" fmla="*/ 158 h 172"/>
                <a:gd name="T30" fmla="*/ 252 w 354"/>
                <a:gd name="T31" fmla="*/ 154 h 172"/>
                <a:gd name="T32" fmla="*/ 241 w 354"/>
                <a:gd name="T33" fmla="*/ 124 h 172"/>
                <a:gd name="T34" fmla="*/ 239 w 354"/>
                <a:gd name="T35" fmla="*/ 70 h 172"/>
                <a:gd name="T36" fmla="*/ 225 w 354"/>
                <a:gd name="T37" fmla="*/ 61 h 172"/>
                <a:gd name="T38" fmla="*/ 252 w 354"/>
                <a:gd name="T39" fmla="*/ 37 h 172"/>
                <a:gd name="T40" fmla="*/ 254 w 354"/>
                <a:gd name="T41" fmla="*/ 21 h 172"/>
                <a:gd name="T42" fmla="*/ 271 w 354"/>
                <a:gd name="T43" fmla="*/ 22 h 172"/>
                <a:gd name="T44" fmla="*/ 250 w 354"/>
                <a:gd name="T45" fmla="*/ 56 h 172"/>
                <a:gd name="T46" fmla="*/ 262 w 354"/>
                <a:gd name="T47" fmla="*/ 97 h 172"/>
                <a:gd name="T48" fmla="*/ 267 w 354"/>
                <a:gd name="T49" fmla="*/ 108 h 172"/>
                <a:gd name="T50" fmla="*/ 275 w 354"/>
                <a:gd name="T51" fmla="*/ 113 h 172"/>
                <a:gd name="T52" fmla="*/ 259 w 354"/>
                <a:gd name="T53" fmla="*/ 112 h 172"/>
                <a:gd name="T54" fmla="*/ 265 w 354"/>
                <a:gd name="T55" fmla="*/ 138 h 172"/>
                <a:gd name="T56" fmla="*/ 293 w 354"/>
                <a:gd name="T57" fmla="*/ 154 h 172"/>
                <a:gd name="T58" fmla="*/ 300 w 354"/>
                <a:gd name="T59" fmla="*/ 158 h 172"/>
                <a:gd name="T60" fmla="*/ 308 w 354"/>
                <a:gd name="T61" fmla="*/ 158 h 172"/>
                <a:gd name="T62" fmla="*/ 304 w 354"/>
                <a:gd name="T63" fmla="*/ 172 h 172"/>
                <a:gd name="T64" fmla="*/ 339 w 354"/>
                <a:gd name="T65" fmla="*/ 154 h 172"/>
                <a:gd name="T66" fmla="*/ 346 w 354"/>
                <a:gd name="T67" fmla="*/ 132 h 172"/>
                <a:gd name="T68" fmla="*/ 354 w 354"/>
                <a:gd name="T69" fmla="*/ 109 h 172"/>
                <a:gd name="T70" fmla="*/ 304 w 354"/>
                <a:gd name="T71" fmla="*/ 120 h 172"/>
                <a:gd name="T72" fmla="*/ 271 w 354"/>
                <a:gd name="T73" fmla="*/ 0 h 172"/>
                <a:gd name="T74" fmla="*/ 0 w 354"/>
                <a:gd name="T75" fmla="*/ 52 h 172"/>
                <a:gd name="T76" fmla="*/ 0 w 354"/>
                <a:gd name="T77" fmla="*/ 52 h 172"/>
                <a:gd name="T78" fmla="*/ 0 w 354"/>
                <a:gd name="T79" fmla="*/ 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172">
                  <a:moveTo>
                    <a:pt x="0" y="52"/>
                  </a:moveTo>
                  <a:lnTo>
                    <a:pt x="8" y="99"/>
                  </a:lnTo>
                  <a:lnTo>
                    <a:pt x="35" y="70"/>
                  </a:lnTo>
                  <a:lnTo>
                    <a:pt x="77" y="57"/>
                  </a:lnTo>
                  <a:lnTo>
                    <a:pt x="85" y="45"/>
                  </a:lnTo>
                  <a:lnTo>
                    <a:pt x="108" y="42"/>
                  </a:lnTo>
                  <a:lnTo>
                    <a:pt x="138" y="67"/>
                  </a:lnTo>
                  <a:lnTo>
                    <a:pt x="159" y="72"/>
                  </a:lnTo>
                  <a:lnTo>
                    <a:pt x="197" y="106"/>
                  </a:lnTo>
                  <a:lnTo>
                    <a:pt x="183" y="139"/>
                  </a:lnTo>
                  <a:lnTo>
                    <a:pt x="188" y="154"/>
                  </a:lnTo>
                  <a:lnTo>
                    <a:pt x="205" y="147"/>
                  </a:lnTo>
                  <a:lnTo>
                    <a:pt x="220" y="147"/>
                  </a:lnTo>
                  <a:lnTo>
                    <a:pt x="228" y="158"/>
                  </a:lnTo>
                  <a:lnTo>
                    <a:pt x="246" y="158"/>
                  </a:lnTo>
                  <a:lnTo>
                    <a:pt x="252" y="154"/>
                  </a:lnTo>
                  <a:lnTo>
                    <a:pt x="241" y="124"/>
                  </a:lnTo>
                  <a:lnTo>
                    <a:pt x="239" y="70"/>
                  </a:lnTo>
                  <a:lnTo>
                    <a:pt x="225" y="61"/>
                  </a:lnTo>
                  <a:lnTo>
                    <a:pt x="252" y="37"/>
                  </a:lnTo>
                  <a:lnTo>
                    <a:pt x="254" y="21"/>
                  </a:lnTo>
                  <a:lnTo>
                    <a:pt x="271" y="22"/>
                  </a:lnTo>
                  <a:lnTo>
                    <a:pt x="250" y="56"/>
                  </a:lnTo>
                  <a:lnTo>
                    <a:pt x="262" y="97"/>
                  </a:lnTo>
                  <a:lnTo>
                    <a:pt x="267" y="108"/>
                  </a:lnTo>
                  <a:lnTo>
                    <a:pt x="275" y="113"/>
                  </a:lnTo>
                  <a:lnTo>
                    <a:pt x="259" y="112"/>
                  </a:lnTo>
                  <a:lnTo>
                    <a:pt x="265" y="138"/>
                  </a:lnTo>
                  <a:lnTo>
                    <a:pt x="293" y="154"/>
                  </a:lnTo>
                  <a:lnTo>
                    <a:pt x="300" y="158"/>
                  </a:lnTo>
                  <a:lnTo>
                    <a:pt x="308" y="158"/>
                  </a:lnTo>
                  <a:lnTo>
                    <a:pt x="304" y="172"/>
                  </a:lnTo>
                  <a:lnTo>
                    <a:pt x="339" y="154"/>
                  </a:lnTo>
                  <a:lnTo>
                    <a:pt x="346" y="132"/>
                  </a:lnTo>
                  <a:lnTo>
                    <a:pt x="354" y="109"/>
                  </a:lnTo>
                  <a:lnTo>
                    <a:pt x="304" y="120"/>
                  </a:lnTo>
                  <a:lnTo>
                    <a:pt x="271" y="0"/>
                  </a:lnTo>
                  <a:lnTo>
                    <a:pt x="0" y="52"/>
                  </a:lnTo>
                  <a:lnTo>
                    <a:pt x="0" y="52"/>
                  </a:lnTo>
                  <a:lnTo>
                    <a:pt x="0" y="5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5" name="Freeform 109"/>
            <p:cNvSpPr>
              <a:spLocks/>
            </p:cNvSpPr>
            <p:nvPr/>
          </p:nvSpPr>
          <p:spPr bwMode="auto">
            <a:xfrm>
              <a:off x="4649" y="987"/>
              <a:ext cx="141" cy="70"/>
            </a:xfrm>
            <a:custGeom>
              <a:avLst/>
              <a:gdLst>
                <a:gd name="T0" fmla="*/ 56 w 604"/>
                <a:gd name="T1" fmla="*/ 296 h 331"/>
                <a:gd name="T2" fmla="*/ 57 w 604"/>
                <a:gd name="T3" fmla="*/ 288 h 331"/>
                <a:gd name="T4" fmla="*/ 95 w 604"/>
                <a:gd name="T5" fmla="*/ 251 h 331"/>
                <a:gd name="T6" fmla="*/ 117 w 604"/>
                <a:gd name="T7" fmla="*/ 225 h 331"/>
                <a:gd name="T8" fmla="*/ 139 w 604"/>
                <a:gd name="T9" fmla="*/ 251 h 331"/>
                <a:gd name="T10" fmla="*/ 205 w 604"/>
                <a:gd name="T11" fmla="*/ 224 h 331"/>
                <a:gd name="T12" fmla="*/ 235 w 604"/>
                <a:gd name="T13" fmla="*/ 220 h 331"/>
                <a:gd name="T14" fmla="*/ 252 w 604"/>
                <a:gd name="T15" fmla="*/ 200 h 331"/>
                <a:gd name="T16" fmla="*/ 277 w 604"/>
                <a:gd name="T17" fmla="*/ 98 h 331"/>
                <a:gd name="T18" fmla="*/ 306 w 604"/>
                <a:gd name="T19" fmla="*/ 110 h 331"/>
                <a:gd name="T20" fmla="*/ 360 w 604"/>
                <a:gd name="T21" fmla="*/ 0 h 331"/>
                <a:gd name="T22" fmla="*/ 402 w 604"/>
                <a:gd name="T23" fmla="*/ 23 h 331"/>
                <a:gd name="T24" fmla="*/ 409 w 604"/>
                <a:gd name="T25" fmla="*/ 4 h 331"/>
                <a:gd name="T26" fmla="*/ 430 w 604"/>
                <a:gd name="T27" fmla="*/ 9 h 331"/>
                <a:gd name="T28" fmla="*/ 468 w 604"/>
                <a:gd name="T29" fmla="*/ 43 h 331"/>
                <a:gd name="T30" fmla="*/ 454 w 604"/>
                <a:gd name="T31" fmla="*/ 76 h 331"/>
                <a:gd name="T32" fmla="*/ 459 w 604"/>
                <a:gd name="T33" fmla="*/ 91 h 331"/>
                <a:gd name="T34" fmla="*/ 476 w 604"/>
                <a:gd name="T35" fmla="*/ 84 h 331"/>
                <a:gd name="T36" fmla="*/ 488 w 604"/>
                <a:gd name="T37" fmla="*/ 99 h 331"/>
                <a:gd name="T38" fmla="*/ 546 w 604"/>
                <a:gd name="T39" fmla="*/ 118 h 331"/>
                <a:gd name="T40" fmla="*/ 492 w 604"/>
                <a:gd name="T41" fmla="*/ 115 h 331"/>
                <a:gd name="T42" fmla="*/ 549 w 604"/>
                <a:gd name="T43" fmla="*/ 166 h 331"/>
                <a:gd name="T44" fmla="*/ 514 w 604"/>
                <a:gd name="T45" fmla="*/ 160 h 331"/>
                <a:gd name="T46" fmla="*/ 586 w 604"/>
                <a:gd name="T47" fmla="*/ 206 h 331"/>
                <a:gd name="T48" fmla="*/ 604 w 604"/>
                <a:gd name="T49" fmla="*/ 238 h 331"/>
                <a:gd name="T50" fmla="*/ 591 w 604"/>
                <a:gd name="T51" fmla="*/ 234 h 331"/>
                <a:gd name="T52" fmla="*/ 589 w 604"/>
                <a:gd name="T53" fmla="*/ 242 h 331"/>
                <a:gd name="T54" fmla="*/ 352 w 604"/>
                <a:gd name="T55" fmla="*/ 287 h 331"/>
                <a:gd name="T56" fmla="*/ 155 w 604"/>
                <a:gd name="T57" fmla="*/ 311 h 331"/>
                <a:gd name="T58" fmla="*/ 0 w 604"/>
                <a:gd name="T59" fmla="*/ 331 h 331"/>
                <a:gd name="T60" fmla="*/ 56 w 604"/>
                <a:gd name="T61" fmla="*/ 296 h 331"/>
                <a:gd name="T62" fmla="*/ 56 w 604"/>
                <a:gd name="T63" fmla="*/ 29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4" h="331">
                  <a:moveTo>
                    <a:pt x="56" y="296"/>
                  </a:moveTo>
                  <a:lnTo>
                    <a:pt x="57" y="288"/>
                  </a:lnTo>
                  <a:lnTo>
                    <a:pt x="95" y="251"/>
                  </a:lnTo>
                  <a:lnTo>
                    <a:pt x="117" y="225"/>
                  </a:lnTo>
                  <a:lnTo>
                    <a:pt x="139" y="251"/>
                  </a:lnTo>
                  <a:lnTo>
                    <a:pt x="205" y="224"/>
                  </a:lnTo>
                  <a:lnTo>
                    <a:pt x="235" y="220"/>
                  </a:lnTo>
                  <a:lnTo>
                    <a:pt x="252" y="200"/>
                  </a:lnTo>
                  <a:lnTo>
                    <a:pt x="277" y="98"/>
                  </a:lnTo>
                  <a:lnTo>
                    <a:pt x="306" y="110"/>
                  </a:lnTo>
                  <a:lnTo>
                    <a:pt x="360" y="0"/>
                  </a:lnTo>
                  <a:lnTo>
                    <a:pt x="402" y="23"/>
                  </a:lnTo>
                  <a:lnTo>
                    <a:pt x="409" y="4"/>
                  </a:lnTo>
                  <a:lnTo>
                    <a:pt x="430" y="9"/>
                  </a:lnTo>
                  <a:lnTo>
                    <a:pt x="468" y="43"/>
                  </a:lnTo>
                  <a:lnTo>
                    <a:pt x="454" y="76"/>
                  </a:lnTo>
                  <a:lnTo>
                    <a:pt x="459" y="91"/>
                  </a:lnTo>
                  <a:lnTo>
                    <a:pt x="476" y="84"/>
                  </a:lnTo>
                  <a:lnTo>
                    <a:pt x="488" y="99"/>
                  </a:lnTo>
                  <a:lnTo>
                    <a:pt x="546" y="118"/>
                  </a:lnTo>
                  <a:lnTo>
                    <a:pt x="492" y="115"/>
                  </a:lnTo>
                  <a:lnTo>
                    <a:pt x="549" y="166"/>
                  </a:lnTo>
                  <a:lnTo>
                    <a:pt x="514" y="160"/>
                  </a:lnTo>
                  <a:lnTo>
                    <a:pt x="586" y="206"/>
                  </a:lnTo>
                  <a:lnTo>
                    <a:pt x="604" y="238"/>
                  </a:lnTo>
                  <a:lnTo>
                    <a:pt x="591" y="234"/>
                  </a:lnTo>
                  <a:lnTo>
                    <a:pt x="589" y="242"/>
                  </a:lnTo>
                  <a:lnTo>
                    <a:pt x="352" y="287"/>
                  </a:lnTo>
                  <a:lnTo>
                    <a:pt x="155" y="311"/>
                  </a:lnTo>
                  <a:lnTo>
                    <a:pt x="0" y="331"/>
                  </a:lnTo>
                  <a:lnTo>
                    <a:pt x="56" y="296"/>
                  </a:lnTo>
                  <a:lnTo>
                    <a:pt x="56" y="296"/>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6" name="Freeform 110"/>
            <p:cNvSpPr>
              <a:spLocks/>
            </p:cNvSpPr>
            <p:nvPr/>
          </p:nvSpPr>
          <p:spPr bwMode="auto">
            <a:xfrm>
              <a:off x="4784" y="1007"/>
              <a:ext cx="8" cy="17"/>
            </a:xfrm>
            <a:custGeom>
              <a:avLst/>
              <a:gdLst>
                <a:gd name="T0" fmla="*/ 0 w 32"/>
                <a:gd name="T1" fmla="*/ 83 h 83"/>
                <a:gd name="T2" fmla="*/ 11 w 32"/>
                <a:gd name="T3" fmla="*/ 60 h 83"/>
                <a:gd name="T4" fmla="*/ 23 w 32"/>
                <a:gd name="T5" fmla="*/ 46 h 83"/>
                <a:gd name="T6" fmla="*/ 32 w 32"/>
                <a:gd name="T7" fmla="*/ 0 h 83"/>
                <a:gd name="T8" fmla="*/ 13 w 32"/>
                <a:gd name="T9" fmla="*/ 11 h 83"/>
                <a:gd name="T10" fmla="*/ 0 w 32"/>
                <a:gd name="T11" fmla="*/ 54 h 83"/>
                <a:gd name="T12" fmla="*/ 0 w 32"/>
                <a:gd name="T13" fmla="*/ 83 h 83"/>
                <a:gd name="T14" fmla="*/ 0 w 3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83">
                  <a:moveTo>
                    <a:pt x="0" y="83"/>
                  </a:moveTo>
                  <a:lnTo>
                    <a:pt x="11" y="60"/>
                  </a:lnTo>
                  <a:lnTo>
                    <a:pt x="23" y="46"/>
                  </a:lnTo>
                  <a:lnTo>
                    <a:pt x="32" y="0"/>
                  </a:lnTo>
                  <a:lnTo>
                    <a:pt x="13" y="11"/>
                  </a:lnTo>
                  <a:lnTo>
                    <a:pt x="0" y="54"/>
                  </a:lnTo>
                  <a:lnTo>
                    <a:pt x="0" y="83"/>
                  </a:lnTo>
                  <a:lnTo>
                    <a:pt x="0" y="8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7" name="Freeform 111"/>
            <p:cNvSpPr>
              <a:spLocks/>
            </p:cNvSpPr>
            <p:nvPr/>
          </p:nvSpPr>
          <p:spPr bwMode="auto">
            <a:xfrm>
              <a:off x="4641" y="1038"/>
              <a:ext cx="156" cy="61"/>
            </a:xfrm>
            <a:custGeom>
              <a:avLst/>
              <a:gdLst>
                <a:gd name="T0" fmla="*/ 0 w 666"/>
                <a:gd name="T1" fmla="*/ 250 h 291"/>
                <a:gd name="T2" fmla="*/ 97 w 666"/>
                <a:gd name="T3" fmla="*/ 238 h 291"/>
                <a:gd name="T4" fmla="*/ 152 w 666"/>
                <a:gd name="T5" fmla="*/ 210 h 291"/>
                <a:gd name="T6" fmla="*/ 258 w 666"/>
                <a:gd name="T7" fmla="*/ 200 h 291"/>
                <a:gd name="T8" fmla="*/ 302 w 666"/>
                <a:gd name="T9" fmla="*/ 227 h 291"/>
                <a:gd name="T10" fmla="*/ 371 w 666"/>
                <a:gd name="T11" fmla="*/ 217 h 291"/>
                <a:gd name="T12" fmla="*/ 476 w 666"/>
                <a:gd name="T13" fmla="*/ 291 h 291"/>
                <a:gd name="T14" fmla="*/ 517 w 666"/>
                <a:gd name="T15" fmla="*/ 281 h 291"/>
                <a:gd name="T16" fmla="*/ 575 w 666"/>
                <a:gd name="T17" fmla="*/ 197 h 291"/>
                <a:gd name="T18" fmla="*/ 623 w 666"/>
                <a:gd name="T19" fmla="*/ 179 h 291"/>
                <a:gd name="T20" fmla="*/ 638 w 666"/>
                <a:gd name="T21" fmla="*/ 155 h 291"/>
                <a:gd name="T22" fmla="*/ 586 w 666"/>
                <a:gd name="T23" fmla="*/ 164 h 291"/>
                <a:gd name="T24" fmla="*/ 572 w 666"/>
                <a:gd name="T25" fmla="*/ 147 h 291"/>
                <a:gd name="T26" fmla="*/ 604 w 666"/>
                <a:gd name="T27" fmla="*/ 138 h 291"/>
                <a:gd name="T28" fmla="*/ 604 w 666"/>
                <a:gd name="T29" fmla="*/ 127 h 291"/>
                <a:gd name="T30" fmla="*/ 568 w 666"/>
                <a:gd name="T31" fmla="*/ 115 h 291"/>
                <a:gd name="T32" fmla="*/ 613 w 666"/>
                <a:gd name="T33" fmla="*/ 99 h 291"/>
                <a:gd name="T34" fmla="*/ 610 w 666"/>
                <a:gd name="T35" fmla="*/ 117 h 291"/>
                <a:gd name="T36" fmla="*/ 639 w 666"/>
                <a:gd name="T37" fmla="*/ 117 h 291"/>
                <a:gd name="T38" fmla="*/ 655 w 666"/>
                <a:gd name="T39" fmla="*/ 87 h 291"/>
                <a:gd name="T40" fmla="*/ 666 w 666"/>
                <a:gd name="T41" fmla="*/ 85 h 291"/>
                <a:gd name="T42" fmla="*/ 659 w 666"/>
                <a:gd name="T43" fmla="*/ 58 h 291"/>
                <a:gd name="T44" fmla="*/ 639 w 666"/>
                <a:gd name="T45" fmla="*/ 85 h 291"/>
                <a:gd name="T46" fmla="*/ 619 w 666"/>
                <a:gd name="T47" fmla="*/ 26 h 291"/>
                <a:gd name="T48" fmla="*/ 632 w 666"/>
                <a:gd name="T49" fmla="*/ 23 h 291"/>
                <a:gd name="T50" fmla="*/ 651 w 666"/>
                <a:gd name="T51" fmla="*/ 39 h 291"/>
                <a:gd name="T52" fmla="*/ 638 w 666"/>
                <a:gd name="T53" fmla="*/ 12 h 291"/>
                <a:gd name="T54" fmla="*/ 623 w 666"/>
                <a:gd name="T55" fmla="*/ 0 h 291"/>
                <a:gd name="T56" fmla="*/ 386 w 666"/>
                <a:gd name="T57" fmla="*/ 45 h 291"/>
                <a:gd name="T58" fmla="*/ 189 w 666"/>
                <a:gd name="T59" fmla="*/ 69 h 291"/>
                <a:gd name="T60" fmla="*/ 162 w 666"/>
                <a:gd name="T61" fmla="*/ 122 h 291"/>
                <a:gd name="T62" fmla="*/ 120 w 666"/>
                <a:gd name="T63" fmla="*/ 132 h 291"/>
                <a:gd name="T64" fmla="*/ 99 w 666"/>
                <a:gd name="T65" fmla="*/ 159 h 291"/>
                <a:gd name="T66" fmla="*/ 23 w 666"/>
                <a:gd name="T67" fmla="*/ 202 h 291"/>
                <a:gd name="T68" fmla="*/ 19 w 666"/>
                <a:gd name="T69" fmla="*/ 219 h 291"/>
                <a:gd name="T70" fmla="*/ 0 w 666"/>
                <a:gd name="T71" fmla="*/ 228 h 291"/>
                <a:gd name="T72" fmla="*/ 0 w 666"/>
                <a:gd name="T73" fmla="*/ 250 h 291"/>
                <a:gd name="T74" fmla="*/ 0 w 666"/>
                <a:gd name="T75" fmla="*/ 25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6" h="291">
                  <a:moveTo>
                    <a:pt x="0" y="250"/>
                  </a:moveTo>
                  <a:lnTo>
                    <a:pt x="97" y="238"/>
                  </a:lnTo>
                  <a:lnTo>
                    <a:pt x="152" y="210"/>
                  </a:lnTo>
                  <a:lnTo>
                    <a:pt x="258" y="200"/>
                  </a:lnTo>
                  <a:lnTo>
                    <a:pt x="302" y="227"/>
                  </a:lnTo>
                  <a:lnTo>
                    <a:pt x="371" y="217"/>
                  </a:lnTo>
                  <a:lnTo>
                    <a:pt x="476" y="291"/>
                  </a:lnTo>
                  <a:lnTo>
                    <a:pt x="517" y="281"/>
                  </a:lnTo>
                  <a:lnTo>
                    <a:pt x="575" y="197"/>
                  </a:lnTo>
                  <a:lnTo>
                    <a:pt x="623" y="179"/>
                  </a:lnTo>
                  <a:lnTo>
                    <a:pt x="638" y="155"/>
                  </a:lnTo>
                  <a:lnTo>
                    <a:pt x="586" y="164"/>
                  </a:lnTo>
                  <a:lnTo>
                    <a:pt x="572" y="147"/>
                  </a:lnTo>
                  <a:lnTo>
                    <a:pt x="604" y="138"/>
                  </a:lnTo>
                  <a:lnTo>
                    <a:pt x="604" y="127"/>
                  </a:lnTo>
                  <a:lnTo>
                    <a:pt x="568" y="115"/>
                  </a:lnTo>
                  <a:lnTo>
                    <a:pt x="613" y="99"/>
                  </a:lnTo>
                  <a:lnTo>
                    <a:pt x="610" y="117"/>
                  </a:lnTo>
                  <a:lnTo>
                    <a:pt x="639" y="117"/>
                  </a:lnTo>
                  <a:lnTo>
                    <a:pt x="655" y="87"/>
                  </a:lnTo>
                  <a:lnTo>
                    <a:pt x="666" y="85"/>
                  </a:lnTo>
                  <a:lnTo>
                    <a:pt x="659" y="58"/>
                  </a:lnTo>
                  <a:lnTo>
                    <a:pt x="639" y="85"/>
                  </a:lnTo>
                  <a:lnTo>
                    <a:pt x="619" y="26"/>
                  </a:lnTo>
                  <a:lnTo>
                    <a:pt x="632" y="23"/>
                  </a:lnTo>
                  <a:lnTo>
                    <a:pt x="651" y="39"/>
                  </a:lnTo>
                  <a:lnTo>
                    <a:pt x="638" y="12"/>
                  </a:lnTo>
                  <a:lnTo>
                    <a:pt x="623" y="0"/>
                  </a:lnTo>
                  <a:lnTo>
                    <a:pt x="386" y="45"/>
                  </a:lnTo>
                  <a:lnTo>
                    <a:pt x="189" y="69"/>
                  </a:lnTo>
                  <a:lnTo>
                    <a:pt x="162" y="122"/>
                  </a:lnTo>
                  <a:lnTo>
                    <a:pt x="120" y="132"/>
                  </a:lnTo>
                  <a:lnTo>
                    <a:pt x="99" y="159"/>
                  </a:lnTo>
                  <a:lnTo>
                    <a:pt x="23" y="202"/>
                  </a:lnTo>
                  <a:lnTo>
                    <a:pt x="19" y="219"/>
                  </a:lnTo>
                  <a:lnTo>
                    <a:pt x="0" y="228"/>
                  </a:lnTo>
                  <a:lnTo>
                    <a:pt x="0" y="250"/>
                  </a:lnTo>
                  <a:lnTo>
                    <a:pt x="0" y="25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8" name="Freeform 112"/>
            <p:cNvSpPr>
              <a:spLocks/>
            </p:cNvSpPr>
            <p:nvPr/>
          </p:nvSpPr>
          <p:spPr bwMode="auto">
            <a:xfrm>
              <a:off x="4660" y="1080"/>
              <a:ext cx="93" cy="62"/>
            </a:xfrm>
            <a:custGeom>
              <a:avLst/>
              <a:gdLst>
                <a:gd name="T0" fmla="*/ 18 w 397"/>
                <a:gd name="T1" fmla="*/ 38 h 294"/>
                <a:gd name="T2" fmla="*/ 73 w 397"/>
                <a:gd name="T3" fmla="*/ 10 h 294"/>
                <a:gd name="T4" fmla="*/ 179 w 397"/>
                <a:gd name="T5" fmla="*/ 0 h 294"/>
                <a:gd name="T6" fmla="*/ 223 w 397"/>
                <a:gd name="T7" fmla="*/ 27 h 294"/>
                <a:gd name="T8" fmla="*/ 292 w 397"/>
                <a:gd name="T9" fmla="*/ 17 h 294"/>
                <a:gd name="T10" fmla="*/ 397 w 397"/>
                <a:gd name="T11" fmla="*/ 91 h 294"/>
                <a:gd name="T12" fmla="*/ 351 w 397"/>
                <a:gd name="T13" fmla="*/ 146 h 294"/>
                <a:gd name="T14" fmla="*/ 353 w 397"/>
                <a:gd name="T15" fmla="*/ 171 h 294"/>
                <a:gd name="T16" fmla="*/ 274 w 397"/>
                <a:gd name="T17" fmla="*/ 243 h 294"/>
                <a:gd name="T18" fmla="*/ 261 w 397"/>
                <a:gd name="T19" fmla="*/ 246 h 294"/>
                <a:gd name="T20" fmla="*/ 255 w 397"/>
                <a:gd name="T21" fmla="*/ 267 h 294"/>
                <a:gd name="T22" fmla="*/ 238 w 397"/>
                <a:gd name="T23" fmla="*/ 255 h 294"/>
                <a:gd name="T24" fmla="*/ 253 w 397"/>
                <a:gd name="T25" fmla="*/ 275 h 294"/>
                <a:gd name="T26" fmla="*/ 238 w 397"/>
                <a:gd name="T27" fmla="*/ 294 h 294"/>
                <a:gd name="T28" fmla="*/ 224 w 397"/>
                <a:gd name="T29" fmla="*/ 292 h 294"/>
                <a:gd name="T30" fmla="*/ 170 w 397"/>
                <a:gd name="T31" fmla="*/ 207 h 294"/>
                <a:gd name="T32" fmla="*/ 52 w 397"/>
                <a:gd name="T33" fmla="*/ 101 h 294"/>
                <a:gd name="T34" fmla="*/ 0 w 397"/>
                <a:gd name="T35" fmla="*/ 69 h 294"/>
                <a:gd name="T36" fmla="*/ 18 w 397"/>
                <a:gd name="T37" fmla="*/ 38 h 294"/>
                <a:gd name="T38" fmla="*/ 18 w 397"/>
                <a:gd name="T39" fmla="*/ 3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294">
                  <a:moveTo>
                    <a:pt x="18" y="38"/>
                  </a:moveTo>
                  <a:lnTo>
                    <a:pt x="73" y="10"/>
                  </a:lnTo>
                  <a:lnTo>
                    <a:pt x="179" y="0"/>
                  </a:lnTo>
                  <a:lnTo>
                    <a:pt x="223" y="27"/>
                  </a:lnTo>
                  <a:lnTo>
                    <a:pt x="292" y="17"/>
                  </a:lnTo>
                  <a:lnTo>
                    <a:pt x="397" y="91"/>
                  </a:lnTo>
                  <a:lnTo>
                    <a:pt x="351" y="146"/>
                  </a:lnTo>
                  <a:lnTo>
                    <a:pt x="353" y="171"/>
                  </a:lnTo>
                  <a:lnTo>
                    <a:pt x="274" y="243"/>
                  </a:lnTo>
                  <a:lnTo>
                    <a:pt x="261" y="246"/>
                  </a:lnTo>
                  <a:lnTo>
                    <a:pt x="255" y="267"/>
                  </a:lnTo>
                  <a:lnTo>
                    <a:pt x="238" y="255"/>
                  </a:lnTo>
                  <a:lnTo>
                    <a:pt x="253" y="275"/>
                  </a:lnTo>
                  <a:lnTo>
                    <a:pt x="238" y="294"/>
                  </a:lnTo>
                  <a:lnTo>
                    <a:pt x="224" y="292"/>
                  </a:lnTo>
                  <a:lnTo>
                    <a:pt x="170" y="207"/>
                  </a:lnTo>
                  <a:lnTo>
                    <a:pt x="52" y="101"/>
                  </a:lnTo>
                  <a:lnTo>
                    <a:pt x="0" y="69"/>
                  </a:lnTo>
                  <a:lnTo>
                    <a:pt x="18" y="38"/>
                  </a:lnTo>
                  <a:lnTo>
                    <a:pt x="18" y="38"/>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49" name="Freeform 113"/>
            <p:cNvSpPr>
              <a:spLocks/>
            </p:cNvSpPr>
            <p:nvPr/>
          </p:nvSpPr>
          <p:spPr bwMode="auto">
            <a:xfrm>
              <a:off x="4776" y="972"/>
              <a:ext cx="19" cy="27"/>
            </a:xfrm>
            <a:custGeom>
              <a:avLst/>
              <a:gdLst>
                <a:gd name="T0" fmla="*/ 0 w 83"/>
                <a:gd name="T1" fmla="*/ 12 h 132"/>
                <a:gd name="T2" fmla="*/ 13 w 83"/>
                <a:gd name="T3" fmla="*/ 0 h 132"/>
                <a:gd name="T4" fmla="*/ 28 w 83"/>
                <a:gd name="T5" fmla="*/ 0 h 132"/>
                <a:gd name="T6" fmla="*/ 22 w 83"/>
                <a:gd name="T7" fmla="*/ 14 h 132"/>
                <a:gd name="T8" fmla="*/ 18 w 83"/>
                <a:gd name="T9" fmla="*/ 18 h 132"/>
                <a:gd name="T10" fmla="*/ 22 w 83"/>
                <a:gd name="T11" fmla="*/ 33 h 132"/>
                <a:gd name="T12" fmla="*/ 41 w 83"/>
                <a:gd name="T13" fmla="*/ 53 h 132"/>
                <a:gd name="T14" fmla="*/ 45 w 83"/>
                <a:gd name="T15" fmla="*/ 69 h 132"/>
                <a:gd name="T16" fmla="*/ 62 w 83"/>
                <a:gd name="T17" fmla="*/ 87 h 132"/>
                <a:gd name="T18" fmla="*/ 74 w 83"/>
                <a:gd name="T19" fmla="*/ 91 h 132"/>
                <a:gd name="T20" fmla="*/ 79 w 83"/>
                <a:gd name="T21" fmla="*/ 103 h 132"/>
                <a:gd name="T22" fmla="*/ 68 w 83"/>
                <a:gd name="T23" fmla="*/ 113 h 132"/>
                <a:gd name="T24" fmla="*/ 81 w 83"/>
                <a:gd name="T25" fmla="*/ 111 h 132"/>
                <a:gd name="T26" fmla="*/ 83 w 83"/>
                <a:gd name="T27" fmla="*/ 121 h 132"/>
                <a:gd name="T28" fmla="*/ 33 w 83"/>
                <a:gd name="T29" fmla="*/ 132 h 132"/>
                <a:gd name="T30" fmla="*/ 0 w 83"/>
                <a:gd name="T31" fmla="*/ 12 h 132"/>
                <a:gd name="T32" fmla="*/ 0 w 83"/>
                <a:gd name="T33"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132">
                  <a:moveTo>
                    <a:pt x="0" y="12"/>
                  </a:moveTo>
                  <a:lnTo>
                    <a:pt x="13" y="0"/>
                  </a:lnTo>
                  <a:lnTo>
                    <a:pt x="28" y="0"/>
                  </a:lnTo>
                  <a:lnTo>
                    <a:pt x="22" y="14"/>
                  </a:lnTo>
                  <a:lnTo>
                    <a:pt x="18" y="18"/>
                  </a:lnTo>
                  <a:lnTo>
                    <a:pt x="22" y="33"/>
                  </a:lnTo>
                  <a:lnTo>
                    <a:pt x="41" y="53"/>
                  </a:lnTo>
                  <a:lnTo>
                    <a:pt x="45" y="69"/>
                  </a:lnTo>
                  <a:lnTo>
                    <a:pt x="62" y="87"/>
                  </a:lnTo>
                  <a:lnTo>
                    <a:pt x="74" y="91"/>
                  </a:lnTo>
                  <a:lnTo>
                    <a:pt x="79" y="103"/>
                  </a:lnTo>
                  <a:lnTo>
                    <a:pt x="68" y="113"/>
                  </a:lnTo>
                  <a:lnTo>
                    <a:pt x="81" y="111"/>
                  </a:lnTo>
                  <a:lnTo>
                    <a:pt x="83" y="121"/>
                  </a:lnTo>
                  <a:lnTo>
                    <a:pt x="33" y="132"/>
                  </a:lnTo>
                  <a:lnTo>
                    <a:pt x="0" y="12"/>
                  </a:lnTo>
                  <a:lnTo>
                    <a:pt x="0" y="12"/>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0" name="Freeform 114"/>
            <p:cNvSpPr>
              <a:spLocks/>
            </p:cNvSpPr>
            <p:nvPr/>
          </p:nvSpPr>
          <p:spPr bwMode="auto">
            <a:xfrm>
              <a:off x="4686" y="928"/>
              <a:ext cx="107" cy="60"/>
            </a:xfrm>
            <a:custGeom>
              <a:avLst/>
              <a:gdLst>
                <a:gd name="T0" fmla="*/ 35 w 454"/>
                <a:gd name="T1" fmla="*/ 284 h 284"/>
                <a:gd name="T2" fmla="*/ 112 w 454"/>
                <a:gd name="T3" fmla="*/ 272 h 284"/>
                <a:gd name="T4" fmla="*/ 383 w 454"/>
                <a:gd name="T5" fmla="*/ 220 h 284"/>
                <a:gd name="T6" fmla="*/ 396 w 454"/>
                <a:gd name="T7" fmla="*/ 208 h 284"/>
                <a:gd name="T8" fmla="*/ 411 w 454"/>
                <a:gd name="T9" fmla="*/ 208 h 284"/>
                <a:gd name="T10" fmla="*/ 428 w 454"/>
                <a:gd name="T11" fmla="*/ 196 h 284"/>
                <a:gd name="T12" fmla="*/ 454 w 454"/>
                <a:gd name="T13" fmla="*/ 163 h 284"/>
                <a:gd name="T14" fmla="*/ 409 w 454"/>
                <a:gd name="T15" fmla="*/ 128 h 284"/>
                <a:gd name="T16" fmla="*/ 408 w 454"/>
                <a:gd name="T17" fmla="*/ 95 h 284"/>
                <a:gd name="T18" fmla="*/ 428 w 454"/>
                <a:gd name="T19" fmla="*/ 49 h 284"/>
                <a:gd name="T20" fmla="*/ 398 w 454"/>
                <a:gd name="T21" fmla="*/ 34 h 284"/>
                <a:gd name="T22" fmla="*/ 366 w 454"/>
                <a:gd name="T23" fmla="*/ 0 h 284"/>
                <a:gd name="T24" fmla="*/ 64 w 454"/>
                <a:gd name="T25" fmla="*/ 56 h 284"/>
                <a:gd name="T26" fmla="*/ 49 w 454"/>
                <a:gd name="T27" fmla="*/ 34 h 284"/>
                <a:gd name="T28" fmla="*/ 0 w 454"/>
                <a:gd name="T29" fmla="*/ 69 h 284"/>
                <a:gd name="T30" fmla="*/ 35 w 454"/>
                <a:gd name="T31" fmla="*/ 284 h 284"/>
                <a:gd name="T32" fmla="*/ 35 w 454"/>
                <a:gd name="T3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4" h="284">
                  <a:moveTo>
                    <a:pt x="35" y="284"/>
                  </a:moveTo>
                  <a:lnTo>
                    <a:pt x="112" y="272"/>
                  </a:lnTo>
                  <a:lnTo>
                    <a:pt x="383" y="220"/>
                  </a:lnTo>
                  <a:lnTo>
                    <a:pt x="396" y="208"/>
                  </a:lnTo>
                  <a:lnTo>
                    <a:pt x="411" y="208"/>
                  </a:lnTo>
                  <a:lnTo>
                    <a:pt x="428" y="196"/>
                  </a:lnTo>
                  <a:lnTo>
                    <a:pt x="454" y="163"/>
                  </a:lnTo>
                  <a:lnTo>
                    <a:pt x="409" y="128"/>
                  </a:lnTo>
                  <a:lnTo>
                    <a:pt x="408" y="95"/>
                  </a:lnTo>
                  <a:lnTo>
                    <a:pt x="428" y="49"/>
                  </a:lnTo>
                  <a:lnTo>
                    <a:pt x="398" y="34"/>
                  </a:lnTo>
                  <a:lnTo>
                    <a:pt x="366" y="0"/>
                  </a:lnTo>
                  <a:lnTo>
                    <a:pt x="64" y="56"/>
                  </a:lnTo>
                  <a:lnTo>
                    <a:pt x="49" y="34"/>
                  </a:lnTo>
                  <a:lnTo>
                    <a:pt x="0" y="69"/>
                  </a:lnTo>
                  <a:lnTo>
                    <a:pt x="35" y="284"/>
                  </a:lnTo>
                  <a:lnTo>
                    <a:pt x="35" y="28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1" name="Freeform 115"/>
            <p:cNvSpPr>
              <a:spLocks/>
            </p:cNvSpPr>
            <p:nvPr/>
          </p:nvSpPr>
          <p:spPr bwMode="auto">
            <a:xfrm>
              <a:off x="4781" y="938"/>
              <a:ext cx="23" cy="49"/>
            </a:xfrm>
            <a:custGeom>
              <a:avLst/>
              <a:gdLst>
                <a:gd name="T0" fmla="*/ 6 w 98"/>
                <a:gd name="T1" fmla="*/ 159 h 232"/>
                <a:gd name="T2" fmla="*/ 23 w 98"/>
                <a:gd name="T3" fmla="*/ 147 h 232"/>
                <a:gd name="T4" fmla="*/ 49 w 98"/>
                <a:gd name="T5" fmla="*/ 114 h 232"/>
                <a:gd name="T6" fmla="*/ 4 w 98"/>
                <a:gd name="T7" fmla="*/ 79 h 232"/>
                <a:gd name="T8" fmla="*/ 3 w 98"/>
                <a:gd name="T9" fmla="*/ 46 h 232"/>
                <a:gd name="T10" fmla="*/ 23 w 98"/>
                <a:gd name="T11" fmla="*/ 0 h 232"/>
                <a:gd name="T12" fmla="*/ 90 w 98"/>
                <a:gd name="T13" fmla="*/ 23 h 232"/>
                <a:gd name="T14" fmla="*/ 91 w 98"/>
                <a:gd name="T15" fmla="*/ 31 h 232"/>
                <a:gd name="T16" fmla="*/ 83 w 98"/>
                <a:gd name="T17" fmla="*/ 57 h 232"/>
                <a:gd name="T18" fmla="*/ 76 w 98"/>
                <a:gd name="T19" fmla="*/ 63 h 232"/>
                <a:gd name="T20" fmla="*/ 75 w 98"/>
                <a:gd name="T21" fmla="*/ 76 h 232"/>
                <a:gd name="T22" fmla="*/ 82 w 98"/>
                <a:gd name="T23" fmla="*/ 80 h 232"/>
                <a:gd name="T24" fmla="*/ 98 w 98"/>
                <a:gd name="T25" fmla="*/ 76 h 232"/>
                <a:gd name="T26" fmla="*/ 98 w 98"/>
                <a:gd name="T27" fmla="*/ 116 h 232"/>
                <a:gd name="T28" fmla="*/ 98 w 98"/>
                <a:gd name="T29" fmla="*/ 140 h 232"/>
                <a:gd name="T30" fmla="*/ 98 w 98"/>
                <a:gd name="T31" fmla="*/ 154 h 232"/>
                <a:gd name="T32" fmla="*/ 93 w 98"/>
                <a:gd name="T33" fmla="*/ 166 h 232"/>
                <a:gd name="T34" fmla="*/ 86 w 98"/>
                <a:gd name="T35" fmla="*/ 167 h 232"/>
                <a:gd name="T36" fmla="*/ 88 w 98"/>
                <a:gd name="T37" fmla="*/ 178 h 232"/>
                <a:gd name="T38" fmla="*/ 64 w 98"/>
                <a:gd name="T39" fmla="*/ 232 h 232"/>
                <a:gd name="T40" fmla="*/ 59 w 98"/>
                <a:gd name="T41" fmla="*/ 232 h 232"/>
                <a:gd name="T42" fmla="*/ 56 w 98"/>
                <a:gd name="T43" fmla="*/ 212 h 232"/>
                <a:gd name="T44" fmla="*/ 40 w 98"/>
                <a:gd name="T45" fmla="*/ 212 h 232"/>
                <a:gd name="T46" fmla="*/ 6 w 98"/>
                <a:gd name="T47" fmla="*/ 190 h 232"/>
                <a:gd name="T48" fmla="*/ 0 w 98"/>
                <a:gd name="T49" fmla="*/ 173 h 232"/>
                <a:gd name="T50" fmla="*/ 6 w 98"/>
                <a:gd name="T51" fmla="*/ 159 h 232"/>
                <a:gd name="T52" fmla="*/ 6 w 98"/>
                <a:gd name="T53" fmla="*/ 15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232">
                  <a:moveTo>
                    <a:pt x="6" y="159"/>
                  </a:moveTo>
                  <a:lnTo>
                    <a:pt x="23" y="147"/>
                  </a:lnTo>
                  <a:lnTo>
                    <a:pt x="49" y="114"/>
                  </a:lnTo>
                  <a:lnTo>
                    <a:pt x="4" y="79"/>
                  </a:lnTo>
                  <a:lnTo>
                    <a:pt x="3" y="46"/>
                  </a:lnTo>
                  <a:lnTo>
                    <a:pt x="23" y="0"/>
                  </a:lnTo>
                  <a:lnTo>
                    <a:pt x="90" y="23"/>
                  </a:lnTo>
                  <a:lnTo>
                    <a:pt x="91" y="31"/>
                  </a:lnTo>
                  <a:lnTo>
                    <a:pt x="83" y="57"/>
                  </a:lnTo>
                  <a:lnTo>
                    <a:pt x="76" y="63"/>
                  </a:lnTo>
                  <a:lnTo>
                    <a:pt x="75" y="76"/>
                  </a:lnTo>
                  <a:lnTo>
                    <a:pt x="82" y="80"/>
                  </a:lnTo>
                  <a:lnTo>
                    <a:pt x="98" y="76"/>
                  </a:lnTo>
                  <a:lnTo>
                    <a:pt x="98" y="116"/>
                  </a:lnTo>
                  <a:lnTo>
                    <a:pt x="98" y="140"/>
                  </a:lnTo>
                  <a:lnTo>
                    <a:pt x="98" y="154"/>
                  </a:lnTo>
                  <a:lnTo>
                    <a:pt x="93" y="166"/>
                  </a:lnTo>
                  <a:lnTo>
                    <a:pt x="86" y="167"/>
                  </a:lnTo>
                  <a:lnTo>
                    <a:pt x="88" y="178"/>
                  </a:lnTo>
                  <a:lnTo>
                    <a:pt x="64" y="232"/>
                  </a:lnTo>
                  <a:lnTo>
                    <a:pt x="59" y="232"/>
                  </a:lnTo>
                  <a:lnTo>
                    <a:pt x="56" y="212"/>
                  </a:lnTo>
                  <a:lnTo>
                    <a:pt x="40" y="212"/>
                  </a:lnTo>
                  <a:lnTo>
                    <a:pt x="6" y="190"/>
                  </a:lnTo>
                  <a:lnTo>
                    <a:pt x="0" y="173"/>
                  </a:lnTo>
                  <a:lnTo>
                    <a:pt x="6" y="159"/>
                  </a:lnTo>
                  <a:lnTo>
                    <a:pt x="6" y="15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2" name="Freeform 116"/>
            <p:cNvSpPr>
              <a:spLocks/>
            </p:cNvSpPr>
            <p:nvPr/>
          </p:nvSpPr>
          <p:spPr bwMode="auto">
            <a:xfrm>
              <a:off x="4698" y="862"/>
              <a:ext cx="108" cy="85"/>
            </a:xfrm>
            <a:custGeom>
              <a:avLst/>
              <a:gdLst>
                <a:gd name="T0" fmla="*/ 15 w 464"/>
                <a:gd name="T1" fmla="*/ 370 h 404"/>
                <a:gd name="T2" fmla="*/ 317 w 464"/>
                <a:gd name="T3" fmla="*/ 314 h 404"/>
                <a:gd name="T4" fmla="*/ 349 w 464"/>
                <a:gd name="T5" fmla="*/ 348 h 404"/>
                <a:gd name="T6" fmla="*/ 379 w 464"/>
                <a:gd name="T7" fmla="*/ 363 h 404"/>
                <a:gd name="T8" fmla="*/ 446 w 464"/>
                <a:gd name="T9" fmla="*/ 386 h 404"/>
                <a:gd name="T10" fmla="*/ 451 w 464"/>
                <a:gd name="T11" fmla="*/ 404 h 404"/>
                <a:gd name="T12" fmla="*/ 462 w 464"/>
                <a:gd name="T13" fmla="*/ 379 h 404"/>
                <a:gd name="T14" fmla="*/ 464 w 464"/>
                <a:gd name="T15" fmla="*/ 345 h 404"/>
                <a:gd name="T16" fmla="*/ 451 w 464"/>
                <a:gd name="T17" fmla="*/ 280 h 404"/>
                <a:gd name="T18" fmla="*/ 451 w 464"/>
                <a:gd name="T19" fmla="*/ 212 h 404"/>
                <a:gd name="T20" fmla="*/ 419 w 464"/>
                <a:gd name="T21" fmla="*/ 113 h 404"/>
                <a:gd name="T22" fmla="*/ 413 w 464"/>
                <a:gd name="T23" fmla="*/ 69 h 404"/>
                <a:gd name="T24" fmla="*/ 393 w 464"/>
                <a:gd name="T25" fmla="*/ 0 h 404"/>
                <a:gd name="T26" fmla="*/ 295 w 464"/>
                <a:gd name="T27" fmla="*/ 23 h 404"/>
                <a:gd name="T28" fmla="*/ 241 w 464"/>
                <a:gd name="T29" fmla="*/ 80 h 404"/>
                <a:gd name="T30" fmla="*/ 238 w 464"/>
                <a:gd name="T31" fmla="*/ 95 h 404"/>
                <a:gd name="T32" fmla="*/ 207 w 464"/>
                <a:gd name="T33" fmla="*/ 129 h 404"/>
                <a:gd name="T34" fmla="*/ 215 w 464"/>
                <a:gd name="T35" fmla="*/ 141 h 404"/>
                <a:gd name="T36" fmla="*/ 222 w 464"/>
                <a:gd name="T37" fmla="*/ 151 h 404"/>
                <a:gd name="T38" fmla="*/ 216 w 464"/>
                <a:gd name="T39" fmla="*/ 154 h 404"/>
                <a:gd name="T40" fmla="*/ 226 w 464"/>
                <a:gd name="T41" fmla="*/ 167 h 404"/>
                <a:gd name="T42" fmla="*/ 227 w 464"/>
                <a:gd name="T43" fmla="*/ 180 h 404"/>
                <a:gd name="T44" fmla="*/ 197 w 464"/>
                <a:gd name="T45" fmla="*/ 208 h 404"/>
                <a:gd name="T46" fmla="*/ 152 w 464"/>
                <a:gd name="T47" fmla="*/ 220 h 404"/>
                <a:gd name="T48" fmla="*/ 141 w 464"/>
                <a:gd name="T49" fmla="*/ 228 h 404"/>
                <a:gd name="T50" fmla="*/ 125 w 464"/>
                <a:gd name="T51" fmla="*/ 222 h 404"/>
                <a:gd name="T52" fmla="*/ 75 w 464"/>
                <a:gd name="T53" fmla="*/ 227 h 404"/>
                <a:gd name="T54" fmla="*/ 38 w 464"/>
                <a:gd name="T55" fmla="*/ 242 h 404"/>
                <a:gd name="T56" fmla="*/ 38 w 464"/>
                <a:gd name="T57" fmla="*/ 261 h 404"/>
                <a:gd name="T58" fmla="*/ 45 w 464"/>
                <a:gd name="T59" fmla="*/ 273 h 404"/>
                <a:gd name="T60" fmla="*/ 50 w 464"/>
                <a:gd name="T61" fmla="*/ 273 h 404"/>
                <a:gd name="T62" fmla="*/ 56 w 464"/>
                <a:gd name="T63" fmla="*/ 288 h 404"/>
                <a:gd name="T64" fmla="*/ 46 w 464"/>
                <a:gd name="T65" fmla="*/ 296 h 404"/>
                <a:gd name="T66" fmla="*/ 42 w 464"/>
                <a:gd name="T67" fmla="*/ 310 h 404"/>
                <a:gd name="T68" fmla="*/ 0 w 464"/>
                <a:gd name="T69" fmla="*/ 348 h 404"/>
                <a:gd name="T70" fmla="*/ 15 w 464"/>
                <a:gd name="T71" fmla="*/ 370 h 404"/>
                <a:gd name="T72" fmla="*/ 15 w 464"/>
                <a:gd name="T73" fmla="*/ 37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4" h="404">
                  <a:moveTo>
                    <a:pt x="15" y="370"/>
                  </a:moveTo>
                  <a:lnTo>
                    <a:pt x="317" y="314"/>
                  </a:lnTo>
                  <a:lnTo>
                    <a:pt x="349" y="348"/>
                  </a:lnTo>
                  <a:lnTo>
                    <a:pt x="379" y="363"/>
                  </a:lnTo>
                  <a:lnTo>
                    <a:pt x="446" y="386"/>
                  </a:lnTo>
                  <a:lnTo>
                    <a:pt x="451" y="404"/>
                  </a:lnTo>
                  <a:lnTo>
                    <a:pt x="462" y="379"/>
                  </a:lnTo>
                  <a:lnTo>
                    <a:pt x="464" y="345"/>
                  </a:lnTo>
                  <a:lnTo>
                    <a:pt x="451" y="280"/>
                  </a:lnTo>
                  <a:lnTo>
                    <a:pt x="451" y="212"/>
                  </a:lnTo>
                  <a:lnTo>
                    <a:pt x="419" y="113"/>
                  </a:lnTo>
                  <a:lnTo>
                    <a:pt x="413" y="69"/>
                  </a:lnTo>
                  <a:lnTo>
                    <a:pt x="393" y="0"/>
                  </a:lnTo>
                  <a:lnTo>
                    <a:pt x="295" y="23"/>
                  </a:lnTo>
                  <a:lnTo>
                    <a:pt x="241" y="80"/>
                  </a:lnTo>
                  <a:lnTo>
                    <a:pt x="238" y="95"/>
                  </a:lnTo>
                  <a:lnTo>
                    <a:pt x="207" y="129"/>
                  </a:lnTo>
                  <a:lnTo>
                    <a:pt x="215" y="141"/>
                  </a:lnTo>
                  <a:lnTo>
                    <a:pt x="222" y="151"/>
                  </a:lnTo>
                  <a:lnTo>
                    <a:pt x="216" y="154"/>
                  </a:lnTo>
                  <a:lnTo>
                    <a:pt x="226" y="167"/>
                  </a:lnTo>
                  <a:lnTo>
                    <a:pt x="227" y="180"/>
                  </a:lnTo>
                  <a:lnTo>
                    <a:pt x="197" y="208"/>
                  </a:lnTo>
                  <a:lnTo>
                    <a:pt x="152" y="220"/>
                  </a:lnTo>
                  <a:lnTo>
                    <a:pt x="141" y="228"/>
                  </a:lnTo>
                  <a:lnTo>
                    <a:pt x="125" y="222"/>
                  </a:lnTo>
                  <a:lnTo>
                    <a:pt x="75" y="227"/>
                  </a:lnTo>
                  <a:lnTo>
                    <a:pt x="38" y="242"/>
                  </a:lnTo>
                  <a:lnTo>
                    <a:pt x="38" y="261"/>
                  </a:lnTo>
                  <a:lnTo>
                    <a:pt x="45" y="273"/>
                  </a:lnTo>
                  <a:lnTo>
                    <a:pt x="50" y="273"/>
                  </a:lnTo>
                  <a:lnTo>
                    <a:pt x="56" y="288"/>
                  </a:lnTo>
                  <a:lnTo>
                    <a:pt x="46" y="296"/>
                  </a:lnTo>
                  <a:lnTo>
                    <a:pt x="42" y="310"/>
                  </a:lnTo>
                  <a:lnTo>
                    <a:pt x="0" y="348"/>
                  </a:lnTo>
                  <a:lnTo>
                    <a:pt x="15" y="370"/>
                  </a:lnTo>
                  <a:lnTo>
                    <a:pt x="15" y="370"/>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3" name="Freeform 117"/>
            <p:cNvSpPr>
              <a:spLocks/>
            </p:cNvSpPr>
            <p:nvPr/>
          </p:nvSpPr>
          <p:spPr bwMode="auto">
            <a:xfrm>
              <a:off x="4799" y="950"/>
              <a:ext cx="2" cy="4"/>
            </a:xfrm>
            <a:custGeom>
              <a:avLst/>
              <a:gdLst>
                <a:gd name="T0" fmla="*/ 0 w 12"/>
                <a:gd name="T1" fmla="*/ 19 h 19"/>
                <a:gd name="T2" fmla="*/ 1 w 12"/>
                <a:gd name="T3" fmla="*/ 6 h 19"/>
                <a:gd name="T4" fmla="*/ 8 w 12"/>
                <a:gd name="T5" fmla="*/ 0 h 19"/>
                <a:gd name="T6" fmla="*/ 12 w 12"/>
                <a:gd name="T7" fmla="*/ 4 h 19"/>
                <a:gd name="T8" fmla="*/ 0 w 12"/>
                <a:gd name="T9" fmla="*/ 19 h 19"/>
                <a:gd name="T10" fmla="*/ 0 w 12"/>
                <a:gd name="T11" fmla="*/ 19 h 19"/>
                <a:gd name="T12" fmla="*/ 0 w 1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0" y="19"/>
                  </a:moveTo>
                  <a:lnTo>
                    <a:pt x="1" y="6"/>
                  </a:lnTo>
                  <a:lnTo>
                    <a:pt x="8" y="0"/>
                  </a:lnTo>
                  <a:lnTo>
                    <a:pt x="12" y="4"/>
                  </a:lnTo>
                  <a:lnTo>
                    <a:pt x="0" y="19"/>
                  </a:lnTo>
                  <a:lnTo>
                    <a:pt x="0" y="19"/>
                  </a:lnTo>
                  <a:lnTo>
                    <a:pt x="0" y="1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4" name="Freeform 118"/>
            <p:cNvSpPr>
              <a:spLocks/>
            </p:cNvSpPr>
            <p:nvPr/>
          </p:nvSpPr>
          <p:spPr bwMode="auto">
            <a:xfrm>
              <a:off x="4802" y="934"/>
              <a:ext cx="34" cy="18"/>
            </a:xfrm>
            <a:custGeom>
              <a:avLst/>
              <a:gdLst>
                <a:gd name="T0" fmla="*/ 11 w 145"/>
                <a:gd name="T1" fmla="*/ 83 h 83"/>
                <a:gd name="T2" fmla="*/ 62 w 145"/>
                <a:gd name="T3" fmla="*/ 54 h 83"/>
                <a:gd name="T4" fmla="*/ 97 w 145"/>
                <a:gd name="T5" fmla="*/ 38 h 83"/>
                <a:gd name="T6" fmla="*/ 60 w 145"/>
                <a:gd name="T7" fmla="*/ 64 h 83"/>
                <a:gd name="T8" fmla="*/ 63 w 145"/>
                <a:gd name="T9" fmla="*/ 65 h 83"/>
                <a:gd name="T10" fmla="*/ 117 w 145"/>
                <a:gd name="T11" fmla="*/ 29 h 83"/>
                <a:gd name="T12" fmla="*/ 145 w 145"/>
                <a:gd name="T13" fmla="*/ 4 h 83"/>
                <a:gd name="T14" fmla="*/ 142 w 145"/>
                <a:gd name="T15" fmla="*/ 0 h 83"/>
                <a:gd name="T16" fmla="*/ 117 w 145"/>
                <a:gd name="T17" fmla="*/ 14 h 83"/>
                <a:gd name="T18" fmla="*/ 115 w 145"/>
                <a:gd name="T19" fmla="*/ 12 h 83"/>
                <a:gd name="T20" fmla="*/ 102 w 145"/>
                <a:gd name="T21" fmla="*/ 29 h 83"/>
                <a:gd name="T22" fmla="*/ 96 w 145"/>
                <a:gd name="T23" fmla="*/ 29 h 83"/>
                <a:gd name="T24" fmla="*/ 113 w 145"/>
                <a:gd name="T25" fmla="*/ 0 h 83"/>
                <a:gd name="T26" fmla="*/ 94 w 145"/>
                <a:gd name="T27" fmla="*/ 22 h 83"/>
                <a:gd name="T28" fmla="*/ 29 w 145"/>
                <a:gd name="T29" fmla="*/ 43 h 83"/>
                <a:gd name="T30" fmla="*/ 17 w 145"/>
                <a:gd name="T31" fmla="*/ 60 h 83"/>
                <a:gd name="T32" fmla="*/ 7 w 145"/>
                <a:gd name="T33" fmla="*/ 62 h 83"/>
                <a:gd name="T34" fmla="*/ 0 w 145"/>
                <a:gd name="T35" fmla="*/ 75 h 83"/>
                <a:gd name="T36" fmla="*/ 11 w 145"/>
                <a:gd name="T37" fmla="*/ 83 h 83"/>
                <a:gd name="T38" fmla="*/ 11 w 145"/>
                <a:gd name="T3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83">
                  <a:moveTo>
                    <a:pt x="11" y="83"/>
                  </a:moveTo>
                  <a:lnTo>
                    <a:pt x="62" y="54"/>
                  </a:lnTo>
                  <a:lnTo>
                    <a:pt x="97" y="38"/>
                  </a:lnTo>
                  <a:lnTo>
                    <a:pt x="60" y="64"/>
                  </a:lnTo>
                  <a:lnTo>
                    <a:pt x="63" y="65"/>
                  </a:lnTo>
                  <a:lnTo>
                    <a:pt x="117" y="29"/>
                  </a:lnTo>
                  <a:lnTo>
                    <a:pt x="145" y="4"/>
                  </a:lnTo>
                  <a:lnTo>
                    <a:pt x="142" y="0"/>
                  </a:lnTo>
                  <a:lnTo>
                    <a:pt x="117" y="14"/>
                  </a:lnTo>
                  <a:lnTo>
                    <a:pt x="115" y="12"/>
                  </a:lnTo>
                  <a:lnTo>
                    <a:pt x="102" y="29"/>
                  </a:lnTo>
                  <a:lnTo>
                    <a:pt x="96" y="29"/>
                  </a:lnTo>
                  <a:lnTo>
                    <a:pt x="113" y="0"/>
                  </a:lnTo>
                  <a:lnTo>
                    <a:pt x="94" y="22"/>
                  </a:lnTo>
                  <a:lnTo>
                    <a:pt x="29" y="43"/>
                  </a:lnTo>
                  <a:lnTo>
                    <a:pt x="17" y="60"/>
                  </a:lnTo>
                  <a:lnTo>
                    <a:pt x="7" y="62"/>
                  </a:lnTo>
                  <a:lnTo>
                    <a:pt x="0" y="75"/>
                  </a:lnTo>
                  <a:lnTo>
                    <a:pt x="11" y="83"/>
                  </a:lnTo>
                  <a:lnTo>
                    <a:pt x="11" y="83"/>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5" name="Freeform 119"/>
            <p:cNvSpPr>
              <a:spLocks/>
            </p:cNvSpPr>
            <p:nvPr/>
          </p:nvSpPr>
          <p:spPr bwMode="auto">
            <a:xfrm>
              <a:off x="4803" y="916"/>
              <a:ext cx="32" cy="26"/>
            </a:xfrm>
            <a:custGeom>
              <a:avLst/>
              <a:gdLst>
                <a:gd name="T0" fmla="*/ 13 w 135"/>
                <a:gd name="T1" fmla="*/ 91 h 125"/>
                <a:gd name="T2" fmla="*/ 11 w 135"/>
                <a:gd name="T3" fmla="*/ 125 h 125"/>
                <a:gd name="T4" fmla="*/ 22 w 135"/>
                <a:gd name="T5" fmla="*/ 123 h 125"/>
                <a:gd name="T6" fmla="*/ 48 w 135"/>
                <a:gd name="T7" fmla="*/ 104 h 125"/>
                <a:gd name="T8" fmla="*/ 56 w 135"/>
                <a:gd name="T9" fmla="*/ 87 h 125"/>
                <a:gd name="T10" fmla="*/ 61 w 135"/>
                <a:gd name="T11" fmla="*/ 91 h 125"/>
                <a:gd name="T12" fmla="*/ 97 w 135"/>
                <a:gd name="T13" fmla="*/ 82 h 125"/>
                <a:gd name="T14" fmla="*/ 98 w 135"/>
                <a:gd name="T15" fmla="*/ 75 h 125"/>
                <a:gd name="T16" fmla="*/ 104 w 135"/>
                <a:gd name="T17" fmla="*/ 78 h 125"/>
                <a:gd name="T18" fmla="*/ 110 w 135"/>
                <a:gd name="T19" fmla="*/ 72 h 125"/>
                <a:gd name="T20" fmla="*/ 121 w 135"/>
                <a:gd name="T21" fmla="*/ 71 h 125"/>
                <a:gd name="T22" fmla="*/ 135 w 135"/>
                <a:gd name="T23" fmla="*/ 64 h 125"/>
                <a:gd name="T24" fmla="*/ 121 w 135"/>
                <a:gd name="T25" fmla="*/ 0 h 125"/>
                <a:gd name="T26" fmla="*/ 0 w 135"/>
                <a:gd name="T27" fmla="*/ 26 h 125"/>
                <a:gd name="T28" fmla="*/ 13 w 135"/>
                <a:gd name="T29" fmla="*/ 91 h 125"/>
                <a:gd name="T30" fmla="*/ 13 w 135"/>
                <a:gd name="T31" fmla="*/ 9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25">
                  <a:moveTo>
                    <a:pt x="13" y="91"/>
                  </a:moveTo>
                  <a:lnTo>
                    <a:pt x="11" y="125"/>
                  </a:lnTo>
                  <a:lnTo>
                    <a:pt x="22" y="123"/>
                  </a:lnTo>
                  <a:lnTo>
                    <a:pt x="48" y="104"/>
                  </a:lnTo>
                  <a:lnTo>
                    <a:pt x="56" y="87"/>
                  </a:lnTo>
                  <a:lnTo>
                    <a:pt x="61" y="91"/>
                  </a:lnTo>
                  <a:lnTo>
                    <a:pt x="97" y="82"/>
                  </a:lnTo>
                  <a:lnTo>
                    <a:pt x="98" y="75"/>
                  </a:lnTo>
                  <a:lnTo>
                    <a:pt x="104" y="78"/>
                  </a:lnTo>
                  <a:lnTo>
                    <a:pt x="110" y="72"/>
                  </a:lnTo>
                  <a:lnTo>
                    <a:pt x="121" y="71"/>
                  </a:lnTo>
                  <a:lnTo>
                    <a:pt x="135" y="64"/>
                  </a:lnTo>
                  <a:lnTo>
                    <a:pt x="121" y="0"/>
                  </a:lnTo>
                  <a:lnTo>
                    <a:pt x="0" y="26"/>
                  </a:lnTo>
                  <a:lnTo>
                    <a:pt x="13" y="91"/>
                  </a:lnTo>
                  <a:lnTo>
                    <a:pt x="13" y="9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6" name="Freeform 120"/>
            <p:cNvSpPr>
              <a:spLocks/>
            </p:cNvSpPr>
            <p:nvPr/>
          </p:nvSpPr>
          <p:spPr bwMode="auto">
            <a:xfrm>
              <a:off x="4832" y="914"/>
              <a:ext cx="14" cy="15"/>
            </a:xfrm>
            <a:custGeom>
              <a:avLst/>
              <a:gdLst>
                <a:gd name="T0" fmla="*/ 14 w 61"/>
                <a:gd name="T1" fmla="*/ 71 h 71"/>
                <a:gd name="T2" fmla="*/ 40 w 61"/>
                <a:gd name="T3" fmla="*/ 62 h 71"/>
                <a:gd name="T4" fmla="*/ 40 w 61"/>
                <a:gd name="T5" fmla="*/ 33 h 71"/>
                <a:gd name="T6" fmla="*/ 46 w 61"/>
                <a:gd name="T7" fmla="*/ 40 h 71"/>
                <a:gd name="T8" fmla="*/ 48 w 61"/>
                <a:gd name="T9" fmla="*/ 53 h 71"/>
                <a:gd name="T10" fmla="*/ 53 w 61"/>
                <a:gd name="T11" fmla="*/ 53 h 71"/>
                <a:gd name="T12" fmla="*/ 61 w 61"/>
                <a:gd name="T13" fmla="*/ 40 h 71"/>
                <a:gd name="T14" fmla="*/ 53 w 61"/>
                <a:gd name="T15" fmla="*/ 25 h 71"/>
                <a:gd name="T16" fmla="*/ 40 w 61"/>
                <a:gd name="T17" fmla="*/ 22 h 71"/>
                <a:gd name="T18" fmla="*/ 30 w 61"/>
                <a:gd name="T19" fmla="*/ 3 h 71"/>
                <a:gd name="T20" fmla="*/ 22 w 61"/>
                <a:gd name="T21" fmla="*/ 0 h 71"/>
                <a:gd name="T22" fmla="*/ 0 w 61"/>
                <a:gd name="T23" fmla="*/ 7 h 71"/>
                <a:gd name="T24" fmla="*/ 14 w 61"/>
                <a:gd name="T25" fmla="*/ 71 h 71"/>
                <a:gd name="T26" fmla="*/ 14 w 61"/>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71">
                  <a:moveTo>
                    <a:pt x="14" y="71"/>
                  </a:moveTo>
                  <a:lnTo>
                    <a:pt x="40" y="62"/>
                  </a:lnTo>
                  <a:lnTo>
                    <a:pt x="40" y="33"/>
                  </a:lnTo>
                  <a:lnTo>
                    <a:pt x="46" y="40"/>
                  </a:lnTo>
                  <a:lnTo>
                    <a:pt x="48" y="53"/>
                  </a:lnTo>
                  <a:lnTo>
                    <a:pt x="53" y="53"/>
                  </a:lnTo>
                  <a:lnTo>
                    <a:pt x="61" y="40"/>
                  </a:lnTo>
                  <a:lnTo>
                    <a:pt x="53" y="25"/>
                  </a:lnTo>
                  <a:lnTo>
                    <a:pt x="40" y="22"/>
                  </a:lnTo>
                  <a:lnTo>
                    <a:pt x="30" y="3"/>
                  </a:lnTo>
                  <a:lnTo>
                    <a:pt x="22" y="0"/>
                  </a:lnTo>
                  <a:lnTo>
                    <a:pt x="0" y="7"/>
                  </a:lnTo>
                  <a:lnTo>
                    <a:pt x="14" y="71"/>
                  </a:lnTo>
                  <a:lnTo>
                    <a:pt x="14" y="7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7" name="Freeform 121"/>
            <p:cNvSpPr>
              <a:spLocks/>
            </p:cNvSpPr>
            <p:nvPr/>
          </p:nvSpPr>
          <p:spPr bwMode="auto">
            <a:xfrm>
              <a:off x="4803" y="896"/>
              <a:ext cx="61" cy="27"/>
            </a:xfrm>
            <a:custGeom>
              <a:avLst/>
              <a:gdLst>
                <a:gd name="T0" fmla="*/ 0 w 261"/>
                <a:gd name="T1" fmla="*/ 121 h 129"/>
                <a:gd name="T2" fmla="*/ 121 w 261"/>
                <a:gd name="T3" fmla="*/ 95 h 129"/>
                <a:gd name="T4" fmla="*/ 143 w 261"/>
                <a:gd name="T5" fmla="*/ 88 h 129"/>
                <a:gd name="T6" fmla="*/ 151 w 261"/>
                <a:gd name="T7" fmla="*/ 91 h 129"/>
                <a:gd name="T8" fmla="*/ 161 w 261"/>
                <a:gd name="T9" fmla="*/ 110 h 129"/>
                <a:gd name="T10" fmla="*/ 174 w 261"/>
                <a:gd name="T11" fmla="*/ 113 h 129"/>
                <a:gd name="T12" fmla="*/ 182 w 261"/>
                <a:gd name="T13" fmla="*/ 128 h 129"/>
                <a:gd name="T14" fmla="*/ 191 w 261"/>
                <a:gd name="T15" fmla="*/ 129 h 129"/>
                <a:gd name="T16" fmla="*/ 200 w 261"/>
                <a:gd name="T17" fmla="*/ 114 h 129"/>
                <a:gd name="T18" fmla="*/ 204 w 261"/>
                <a:gd name="T19" fmla="*/ 102 h 129"/>
                <a:gd name="T20" fmla="*/ 214 w 261"/>
                <a:gd name="T21" fmla="*/ 118 h 129"/>
                <a:gd name="T22" fmla="*/ 261 w 261"/>
                <a:gd name="T23" fmla="*/ 103 h 129"/>
                <a:gd name="T24" fmla="*/ 259 w 261"/>
                <a:gd name="T25" fmla="*/ 86 h 129"/>
                <a:gd name="T26" fmla="*/ 245 w 261"/>
                <a:gd name="T27" fmla="*/ 63 h 129"/>
                <a:gd name="T28" fmla="*/ 238 w 261"/>
                <a:gd name="T29" fmla="*/ 60 h 129"/>
                <a:gd name="T30" fmla="*/ 230 w 261"/>
                <a:gd name="T31" fmla="*/ 61 h 129"/>
                <a:gd name="T32" fmla="*/ 231 w 261"/>
                <a:gd name="T33" fmla="*/ 65 h 129"/>
                <a:gd name="T34" fmla="*/ 242 w 261"/>
                <a:gd name="T35" fmla="*/ 67 h 129"/>
                <a:gd name="T36" fmla="*/ 246 w 261"/>
                <a:gd name="T37" fmla="*/ 88 h 129"/>
                <a:gd name="T38" fmla="*/ 227 w 261"/>
                <a:gd name="T39" fmla="*/ 97 h 129"/>
                <a:gd name="T40" fmla="*/ 200 w 261"/>
                <a:gd name="T41" fmla="*/ 79 h 129"/>
                <a:gd name="T42" fmla="*/ 191 w 261"/>
                <a:gd name="T43" fmla="*/ 60 h 129"/>
                <a:gd name="T44" fmla="*/ 178 w 261"/>
                <a:gd name="T45" fmla="*/ 54 h 129"/>
                <a:gd name="T46" fmla="*/ 178 w 261"/>
                <a:gd name="T47" fmla="*/ 60 h 129"/>
                <a:gd name="T48" fmla="*/ 166 w 261"/>
                <a:gd name="T49" fmla="*/ 49 h 129"/>
                <a:gd name="T50" fmla="*/ 176 w 261"/>
                <a:gd name="T51" fmla="*/ 35 h 129"/>
                <a:gd name="T52" fmla="*/ 184 w 261"/>
                <a:gd name="T53" fmla="*/ 23 h 129"/>
                <a:gd name="T54" fmla="*/ 169 w 261"/>
                <a:gd name="T55" fmla="*/ 0 h 129"/>
                <a:gd name="T56" fmla="*/ 143 w 261"/>
                <a:gd name="T57" fmla="*/ 19 h 129"/>
                <a:gd name="T58" fmla="*/ 56 w 261"/>
                <a:gd name="T59" fmla="*/ 41 h 129"/>
                <a:gd name="T60" fmla="*/ 0 w 261"/>
                <a:gd name="T61" fmla="*/ 53 h 129"/>
                <a:gd name="T62" fmla="*/ 0 w 261"/>
                <a:gd name="T63" fmla="*/ 121 h 129"/>
                <a:gd name="T64" fmla="*/ 0 w 261"/>
                <a:gd name="T65"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129">
                  <a:moveTo>
                    <a:pt x="0" y="121"/>
                  </a:moveTo>
                  <a:lnTo>
                    <a:pt x="121" y="95"/>
                  </a:lnTo>
                  <a:lnTo>
                    <a:pt x="143" y="88"/>
                  </a:lnTo>
                  <a:lnTo>
                    <a:pt x="151" y="91"/>
                  </a:lnTo>
                  <a:lnTo>
                    <a:pt x="161" y="110"/>
                  </a:lnTo>
                  <a:lnTo>
                    <a:pt x="174" y="113"/>
                  </a:lnTo>
                  <a:lnTo>
                    <a:pt x="182" y="128"/>
                  </a:lnTo>
                  <a:lnTo>
                    <a:pt x="191" y="129"/>
                  </a:lnTo>
                  <a:lnTo>
                    <a:pt x="200" y="114"/>
                  </a:lnTo>
                  <a:lnTo>
                    <a:pt x="204" y="102"/>
                  </a:lnTo>
                  <a:lnTo>
                    <a:pt x="214" y="118"/>
                  </a:lnTo>
                  <a:lnTo>
                    <a:pt x="261" y="103"/>
                  </a:lnTo>
                  <a:lnTo>
                    <a:pt x="259" y="86"/>
                  </a:lnTo>
                  <a:lnTo>
                    <a:pt x="245" y="63"/>
                  </a:lnTo>
                  <a:lnTo>
                    <a:pt x="238" y="60"/>
                  </a:lnTo>
                  <a:lnTo>
                    <a:pt x="230" y="61"/>
                  </a:lnTo>
                  <a:lnTo>
                    <a:pt x="231" y="65"/>
                  </a:lnTo>
                  <a:lnTo>
                    <a:pt x="242" y="67"/>
                  </a:lnTo>
                  <a:lnTo>
                    <a:pt x="246" y="88"/>
                  </a:lnTo>
                  <a:lnTo>
                    <a:pt x="227" y="97"/>
                  </a:lnTo>
                  <a:lnTo>
                    <a:pt x="200" y="79"/>
                  </a:lnTo>
                  <a:lnTo>
                    <a:pt x="191" y="60"/>
                  </a:lnTo>
                  <a:lnTo>
                    <a:pt x="178" y="54"/>
                  </a:lnTo>
                  <a:lnTo>
                    <a:pt x="178" y="60"/>
                  </a:lnTo>
                  <a:lnTo>
                    <a:pt x="166" y="49"/>
                  </a:lnTo>
                  <a:lnTo>
                    <a:pt x="176" y="35"/>
                  </a:lnTo>
                  <a:lnTo>
                    <a:pt x="184" y="23"/>
                  </a:lnTo>
                  <a:lnTo>
                    <a:pt x="169" y="0"/>
                  </a:lnTo>
                  <a:lnTo>
                    <a:pt x="143" y="19"/>
                  </a:lnTo>
                  <a:lnTo>
                    <a:pt x="56" y="41"/>
                  </a:lnTo>
                  <a:lnTo>
                    <a:pt x="0" y="53"/>
                  </a:lnTo>
                  <a:lnTo>
                    <a:pt x="0" y="121"/>
                  </a:lnTo>
                  <a:lnTo>
                    <a:pt x="0" y="121"/>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8" name="Freeform 122"/>
            <p:cNvSpPr>
              <a:spLocks/>
            </p:cNvSpPr>
            <p:nvPr/>
          </p:nvSpPr>
          <p:spPr bwMode="auto">
            <a:xfrm>
              <a:off x="4852" y="922"/>
              <a:ext cx="6" cy="4"/>
            </a:xfrm>
            <a:custGeom>
              <a:avLst/>
              <a:gdLst>
                <a:gd name="T0" fmla="*/ 0 w 25"/>
                <a:gd name="T1" fmla="*/ 19 h 19"/>
                <a:gd name="T2" fmla="*/ 11 w 25"/>
                <a:gd name="T3" fmla="*/ 0 h 19"/>
                <a:gd name="T4" fmla="*/ 25 w 25"/>
                <a:gd name="T5" fmla="*/ 8 h 19"/>
                <a:gd name="T6" fmla="*/ 0 w 25"/>
                <a:gd name="T7" fmla="*/ 19 h 19"/>
                <a:gd name="T8" fmla="*/ 0 w 25"/>
                <a:gd name="T9" fmla="*/ 19 h 19"/>
                <a:gd name="T10" fmla="*/ 0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0" y="19"/>
                  </a:moveTo>
                  <a:lnTo>
                    <a:pt x="11" y="0"/>
                  </a:lnTo>
                  <a:lnTo>
                    <a:pt x="25" y="8"/>
                  </a:lnTo>
                  <a:lnTo>
                    <a:pt x="0" y="19"/>
                  </a:lnTo>
                  <a:lnTo>
                    <a:pt x="0" y="19"/>
                  </a:lnTo>
                  <a:lnTo>
                    <a:pt x="0" y="1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59" name="Freeform 123"/>
            <p:cNvSpPr>
              <a:spLocks/>
            </p:cNvSpPr>
            <p:nvPr/>
          </p:nvSpPr>
          <p:spPr bwMode="auto">
            <a:xfrm>
              <a:off x="4862" y="921"/>
              <a:ext cx="5" cy="3"/>
            </a:xfrm>
            <a:custGeom>
              <a:avLst/>
              <a:gdLst>
                <a:gd name="T0" fmla="*/ 0 w 19"/>
                <a:gd name="T1" fmla="*/ 14 h 14"/>
                <a:gd name="T2" fmla="*/ 11 w 19"/>
                <a:gd name="T3" fmla="*/ 0 h 14"/>
                <a:gd name="T4" fmla="*/ 19 w 19"/>
                <a:gd name="T5" fmla="*/ 10 h 14"/>
                <a:gd name="T6" fmla="*/ 0 w 19"/>
                <a:gd name="T7" fmla="*/ 14 h 14"/>
                <a:gd name="T8" fmla="*/ 0 w 19"/>
                <a:gd name="T9" fmla="*/ 14 h 14"/>
                <a:gd name="T10" fmla="*/ 0 w 19"/>
                <a:gd name="T11" fmla="*/ 14 h 14"/>
              </a:gdLst>
              <a:ahLst/>
              <a:cxnLst>
                <a:cxn ang="0">
                  <a:pos x="T0" y="T1"/>
                </a:cxn>
                <a:cxn ang="0">
                  <a:pos x="T2" y="T3"/>
                </a:cxn>
                <a:cxn ang="0">
                  <a:pos x="T4" y="T5"/>
                </a:cxn>
                <a:cxn ang="0">
                  <a:pos x="T6" y="T7"/>
                </a:cxn>
                <a:cxn ang="0">
                  <a:pos x="T8" y="T9"/>
                </a:cxn>
                <a:cxn ang="0">
                  <a:pos x="T10" y="T11"/>
                </a:cxn>
              </a:cxnLst>
              <a:rect l="0" t="0" r="r" b="b"/>
              <a:pathLst>
                <a:path w="19" h="14">
                  <a:moveTo>
                    <a:pt x="0" y="14"/>
                  </a:moveTo>
                  <a:lnTo>
                    <a:pt x="11" y="0"/>
                  </a:lnTo>
                  <a:lnTo>
                    <a:pt x="19" y="10"/>
                  </a:lnTo>
                  <a:lnTo>
                    <a:pt x="0" y="14"/>
                  </a:lnTo>
                  <a:lnTo>
                    <a:pt x="0" y="14"/>
                  </a:lnTo>
                  <a:lnTo>
                    <a:pt x="0" y="1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60" name="Freeform 124"/>
            <p:cNvSpPr>
              <a:spLocks/>
            </p:cNvSpPr>
            <p:nvPr/>
          </p:nvSpPr>
          <p:spPr bwMode="auto">
            <a:xfrm>
              <a:off x="4790" y="856"/>
              <a:ext cx="29" cy="51"/>
            </a:xfrm>
            <a:custGeom>
              <a:avLst/>
              <a:gdLst>
                <a:gd name="T0" fmla="*/ 20 w 126"/>
                <a:gd name="T1" fmla="*/ 99 h 242"/>
                <a:gd name="T2" fmla="*/ 26 w 126"/>
                <a:gd name="T3" fmla="*/ 143 h 242"/>
                <a:gd name="T4" fmla="*/ 58 w 126"/>
                <a:gd name="T5" fmla="*/ 242 h 242"/>
                <a:gd name="T6" fmla="*/ 114 w 126"/>
                <a:gd name="T7" fmla="*/ 230 h 242"/>
                <a:gd name="T8" fmla="*/ 110 w 126"/>
                <a:gd name="T9" fmla="*/ 89 h 242"/>
                <a:gd name="T10" fmla="*/ 125 w 126"/>
                <a:gd name="T11" fmla="*/ 61 h 242"/>
                <a:gd name="T12" fmla="*/ 126 w 126"/>
                <a:gd name="T13" fmla="*/ 0 h 242"/>
                <a:gd name="T14" fmla="*/ 0 w 126"/>
                <a:gd name="T15" fmla="*/ 30 h 242"/>
                <a:gd name="T16" fmla="*/ 20 w 126"/>
                <a:gd name="T17" fmla="*/ 99 h 242"/>
                <a:gd name="T18" fmla="*/ 20 w 126"/>
                <a:gd name="T19" fmla="*/ 9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242">
                  <a:moveTo>
                    <a:pt x="20" y="99"/>
                  </a:moveTo>
                  <a:lnTo>
                    <a:pt x="26" y="143"/>
                  </a:lnTo>
                  <a:lnTo>
                    <a:pt x="58" y="242"/>
                  </a:lnTo>
                  <a:lnTo>
                    <a:pt x="114" y="230"/>
                  </a:lnTo>
                  <a:lnTo>
                    <a:pt x="110" y="89"/>
                  </a:lnTo>
                  <a:lnTo>
                    <a:pt x="125" y="61"/>
                  </a:lnTo>
                  <a:lnTo>
                    <a:pt x="126" y="0"/>
                  </a:lnTo>
                  <a:lnTo>
                    <a:pt x="0" y="30"/>
                  </a:lnTo>
                  <a:lnTo>
                    <a:pt x="20" y="99"/>
                  </a:lnTo>
                  <a:lnTo>
                    <a:pt x="20" y="99"/>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61" name="Freeform 125"/>
            <p:cNvSpPr>
              <a:spLocks/>
            </p:cNvSpPr>
            <p:nvPr/>
          </p:nvSpPr>
          <p:spPr bwMode="auto">
            <a:xfrm>
              <a:off x="4815" y="849"/>
              <a:ext cx="28" cy="55"/>
            </a:xfrm>
            <a:custGeom>
              <a:avLst/>
              <a:gdLst>
                <a:gd name="T0" fmla="*/ 0 w 117"/>
                <a:gd name="T1" fmla="*/ 124 h 265"/>
                <a:gd name="T2" fmla="*/ 15 w 117"/>
                <a:gd name="T3" fmla="*/ 96 h 265"/>
                <a:gd name="T4" fmla="*/ 16 w 117"/>
                <a:gd name="T5" fmla="*/ 35 h 265"/>
                <a:gd name="T6" fmla="*/ 15 w 117"/>
                <a:gd name="T7" fmla="*/ 12 h 265"/>
                <a:gd name="T8" fmla="*/ 38 w 117"/>
                <a:gd name="T9" fmla="*/ 0 h 265"/>
                <a:gd name="T10" fmla="*/ 91 w 117"/>
                <a:gd name="T11" fmla="*/ 166 h 265"/>
                <a:gd name="T12" fmla="*/ 117 w 117"/>
                <a:gd name="T13" fmla="*/ 201 h 265"/>
                <a:gd name="T14" fmla="*/ 117 w 117"/>
                <a:gd name="T15" fmla="*/ 224 h 265"/>
                <a:gd name="T16" fmla="*/ 91 w 117"/>
                <a:gd name="T17" fmla="*/ 243 h 265"/>
                <a:gd name="T18" fmla="*/ 4 w 117"/>
                <a:gd name="T19" fmla="*/ 265 h 265"/>
                <a:gd name="T20" fmla="*/ 0 w 117"/>
                <a:gd name="T21" fmla="*/ 124 h 265"/>
                <a:gd name="T22" fmla="*/ 0 w 117"/>
                <a:gd name="T23" fmla="*/ 12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265">
                  <a:moveTo>
                    <a:pt x="0" y="124"/>
                  </a:moveTo>
                  <a:lnTo>
                    <a:pt x="15" y="96"/>
                  </a:lnTo>
                  <a:lnTo>
                    <a:pt x="16" y="35"/>
                  </a:lnTo>
                  <a:lnTo>
                    <a:pt x="15" y="12"/>
                  </a:lnTo>
                  <a:lnTo>
                    <a:pt x="38" y="0"/>
                  </a:lnTo>
                  <a:lnTo>
                    <a:pt x="91" y="166"/>
                  </a:lnTo>
                  <a:lnTo>
                    <a:pt x="117" y="201"/>
                  </a:lnTo>
                  <a:lnTo>
                    <a:pt x="117" y="224"/>
                  </a:lnTo>
                  <a:lnTo>
                    <a:pt x="91" y="243"/>
                  </a:lnTo>
                  <a:lnTo>
                    <a:pt x="4" y="265"/>
                  </a:lnTo>
                  <a:lnTo>
                    <a:pt x="0" y="124"/>
                  </a:lnTo>
                  <a:lnTo>
                    <a:pt x="0" y="124"/>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sp>
          <p:nvSpPr>
            <p:cNvPr id="14462" name="Freeform 126"/>
            <p:cNvSpPr>
              <a:spLocks/>
            </p:cNvSpPr>
            <p:nvPr/>
          </p:nvSpPr>
          <p:spPr bwMode="auto">
            <a:xfrm>
              <a:off x="4824" y="799"/>
              <a:ext cx="67" cy="92"/>
            </a:xfrm>
            <a:custGeom>
              <a:avLst/>
              <a:gdLst>
                <a:gd name="T0" fmla="*/ 0 w 285"/>
                <a:gd name="T1" fmla="*/ 235 h 436"/>
                <a:gd name="T2" fmla="*/ 16 w 285"/>
                <a:gd name="T3" fmla="*/ 236 h 436"/>
                <a:gd name="T4" fmla="*/ 18 w 285"/>
                <a:gd name="T5" fmla="*/ 208 h 436"/>
                <a:gd name="T6" fmla="*/ 38 w 285"/>
                <a:gd name="T7" fmla="*/ 168 h 436"/>
                <a:gd name="T8" fmla="*/ 29 w 285"/>
                <a:gd name="T9" fmla="*/ 140 h 436"/>
                <a:gd name="T10" fmla="*/ 69 w 285"/>
                <a:gd name="T11" fmla="*/ 2 h 436"/>
                <a:gd name="T12" fmla="*/ 79 w 285"/>
                <a:gd name="T13" fmla="*/ 2 h 436"/>
                <a:gd name="T14" fmla="*/ 82 w 285"/>
                <a:gd name="T15" fmla="*/ 20 h 436"/>
                <a:gd name="T16" fmla="*/ 122 w 285"/>
                <a:gd name="T17" fmla="*/ 5 h 436"/>
                <a:gd name="T18" fmla="*/ 124 w 285"/>
                <a:gd name="T19" fmla="*/ 0 h 436"/>
                <a:gd name="T20" fmla="*/ 156 w 285"/>
                <a:gd name="T21" fmla="*/ 6 h 436"/>
                <a:gd name="T22" fmla="*/ 209 w 285"/>
                <a:gd name="T23" fmla="*/ 141 h 436"/>
                <a:gd name="T24" fmla="*/ 234 w 285"/>
                <a:gd name="T25" fmla="*/ 142 h 436"/>
                <a:gd name="T26" fmla="*/ 279 w 285"/>
                <a:gd name="T27" fmla="*/ 193 h 436"/>
                <a:gd name="T28" fmla="*/ 272 w 285"/>
                <a:gd name="T29" fmla="*/ 202 h 436"/>
                <a:gd name="T30" fmla="*/ 285 w 285"/>
                <a:gd name="T31" fmla="*/ 202 h 436"/>
                <a:gd name="T32" fmla="*/ 276 w 285"/>
                <a:gd name="T33" fmla="*/ 227 h 436"/>
                <a:gd name="T34" fmla="*/ 254 w 285"/>
                <a:gd name="T35" fmla="*/ 243 h 436"/>
                <a:gd name="T36" fmla="*/ 230 w 285"/>
                <a:gd name="T37" fmla="*/ 255 h 436"/>
                <a:gd name="T38" fmla="*/ 227 w 285"/>
                <a:gd name="T39" fmla="*/ 272 h 436"/>
                <a:gd name="T40" fmla="*/ 213 w 285"/>
                <a:gd name="T41" fmla="*/ 257 h 436"/>
                <a:gd name="T42" fmla="*/ 192 w 285"/>
                <a:gd name="T43" fmla="*/ 274 h 436"/>
                <a:gd name="T44" fmla="*/ 181 w 285"/>
                <a:gd name="T45" fmla="*/ 274 h 436"/>
                <a:gd name="T46" fmla="*/ 171 w 285"/>
                <a:gd name="T47" fmla="*/ 263 h 436"/>
                <a:gd name="T48" fmla="*/ 166 w 285"/>
                <a:gd name="T49" fmla="*/ 316 h 436"/>
                <a:gd name="T50" fmla="*/ 145 w 285"/>
                <a:gd name="T51" fmla="*/ 325 h 436"/>
                <a:gd name="T52" fmla="*/ 136 w 285"/>
                <a:gd name="T53" fmla="*/ 345 h 436"/>
                <a:gd name="T54" fmla="*/ 124 w 285"/>
                <a:gd name="T55" fmla="*/ 345 h 436"/>
                <a:gd name="T56" fmla="*/ 95 w 285"/>
                <a:gd name="T57" fmla="*/ 376 h 436"/>
                <a:gd name="T58" fmla="*/ 94 w 285"/>
                <a:gd name="T59" fmla="*/ 401 h 436"/>
                <a:gd name="T60" fmla="*/ 87 w 285"/>
                <a:gd name="T61" fmla="*/ 410 h 436"/>
                <a:gd name="T62" fmla="*/ 79 w 285"/>
                <a:gd name="T63" fmla="*/ 436 h 436"/>
                <a:gd name="T64" fmla="*/ 53 w 285"/>
                <a:gd name="T65" fmla="*/ 401 h 436"/>
                <a:gd name="T66" fmla="*/ 0 w 285"/>
                <a:gd name="T67" fmla="*/ 235 h 436"/>
                <a:gd name="T68" fmla="*/ 0 w 285"/>
                <a:gd name="T69"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436">
                  <a:moveTo>
                    <a:pt x="0" y="235"/>
                  </a:moveTo>
                  <a:lnTo>
                    <a:pt x="16" y="236"/>
                  </a:lnTo>
                  <a:lnTo>
                    <a:pt x="18" y="208"/>
                  </a:lnTo>
                  <a:lnTo>
                    <a:pt x="38" y="168"/>
                  </a:lnTo>
                  <a:lnTo>
                    <a:pt x="29" y="140"/>
                  </a:lnTo>
                  <a:lnTo>
                    <a:pt x="69" y="2"/>
                  </a:lnTo>
                  <a:lnTo>
                    <a:pt x="79" y="2"/>
                  </a:lnTo>
                  <a:lnTo>
                    <a:pt x="82" y="20"/>
                  </a:lnTo>
                  <a:lnTo>
                    <a:pt x="122" y="5"/>
                  </a:lnTo>
                  <a:lnTo>
                    <a:pt x="124" y="0"/>
                  </a:lnTo>
                  <a:lnTo>
                    <a:pt x="156" y="6"/>
                  </a:lnTo>
                  <a:lnTo>
                    <a:pt x="209" y="141"/>
                  </a:lnTo>
                  <a:lnTo>
                    <a:pt x="234" y="142"/>
                  </a:lnTo>
                  <a:lnTo>
                    <a:pt x="279" y="193"/>
                  </a:lnTo>
                  <a:lnTo>
                    <a:pt x="272" y="202"/>
                  </a:lnTo>
                  <a:lnTo>
                    <a:pt x="285" y="202"/>
                  </a:lnTo>
                  <a:lnTo>
                    <a:pt x="276" y="227"/>
                  </a:lnTo>
                  <a:lnTo>
                    <a:pt x="254" y="243"/>
                  </a:lnTo>
                  <a:lnTo>
                    <a:pt x="230" y="255"/>
                  </a:lnTo>
                  <a:lnTo>
                    <a:pt x="227" y="272"/>
                  </a:lnTo>
                  <a:lnTo>
                    <a:pt x="213" y="257"/>
                  </a:lnTo>
                  <a:lnTo>
                    <a:pt x="192" y="274"/>
                  </a:lnTo>
                  <a:lnTo>
                    <a:pt x="181" y="274"/>
                  </a:lnTo>
                  <a:lnTo>
                    <a:pt x="171" y="263"/>
                  </a:lnTo>
                  <a:lnTo>
                    <a:pt x="166" y="316"/>
                  </a:lnTo>
                  <a:lnTo>
                    <a:pt x="145" y="325"/>
                  </a:lnTo>
                  <a:lnTo>
                    <a:pt x="136" y="345"/>
                  </a:lnTo>
                  <a:lnTo>
                    <a:pt x="124" y="345"/>
                  </a:lnTo>
                  <a:lnTo>
                    <a:pt x="95" y="376"/>
                  </a:lnTo>
                  <a:lnTo>
                    <a:pt x="94" y="401"/>
                  </a:lnTo>
                  <a:lnTo>
                    <a:pt x="87" y="410"/>
                  </a:lnTo>
                  <a:lnTo>
                    <a:pt x="79" y="436"/>
                  </a:lnTo>
                  <a:lnTo>
                    <a:pt x="53" y="401"/>
                  </a:lnTo>
                  <a:lnTo>
                    <a:pt x="0" y="235"/>
                  </a:lnTo>
                  <a:lnTo>
                    <a:pt x="0" y="235"/>
                  </a:lnTo>
                  <a:close/>
                </a:path>
              </a:pathLst>
            </a:custGeom>
            <a:gradFill rotWithShape="1">
              <a:gsLst>
                <a:gs pos="0">
                  <a:srgbClr val="FF9900">
                    <a:alpha val="27000"/>
                  </a:srgbClr>
                </a:gs>
                <a:gs pos="100000">
                  <a:srgbClr val="FF0000">
                    <a:alpha val="56000"/>
                  </a:srgbClr>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lstStyle/>
            <a:p>
              <a:endParaRPr lang="en-US" dirty="0"/>
            </a:p>
          </p:txBody>
        </p:sp>
      </p:grpSp>
      <p:sp>
        <p:nvSpPr>
          <p:cNvPr id="14463" name="Rectangle 127"/>
          <p:cNvSpPr>
            <a:spLocks noGrp="1" noChangeArrowheads="1"/>
          </p:cNvSpPr>
          <p:nvPr>
            <p:ph type="title"/>
          </p:nvPr>
        </p:nvSpPr>
        <p:spPr>
          <a:xfrm>
            <a:off x="381000" y="152400"/>
            <a:ext cx="4724400" cy="457200"/>
          </a:xfrm>
        </p:spPr>
        <p:txBody>
          <a:bodyPr>
            <a:normAutofit fontScale="90000"/>
          </a:bodyPr>
          <a:lstStyle/>
          <a:p>
            <a:r>
              <a:rPr lang="en-US" sz="4800" dirty="0">
                <a:latin typeface="Tahoma" pitchFamily="34" charset="0"/>
              </a:rPr>
              <a:t>Location</a:t>
            </a:r>
            <a:endParaRPr lang="ja-JP" altLang="en-US" sz="4800" dirty="0">
              <a:latin typeface="Tahoma" pitchFamily="34" charset="0"/>
              <a:ea typeface="ＭＳ Ｐゴシック" pitchFamily="34" charset="-128"/>
            </a:endParaRPr>
          </a:p>
        </p:txBody>
      </p:sp>
      <p:grpSp>
        <p:nvGrpSpPr>
          <p:cNvPr id="4" name="Group 3"/>
          <p:cNvGrpSpPr/>
          <p:nvPr/>
        </p:nvGrpSpPr>
        <p:grpSpPr>
          <a:xfrm>
            <a:off x="4800600" y="3591680"/>
            <a:ext cx="3507582" cy="2795651"/>
            <a:chOff x="4800600" y="3591680"/>
            <a:chExt cx="3507582" cy="2795651"/>
          </a:xfrm>
        </p:grpSpPr>
        <p:pic>
          <p:nvPicPr>
            <p:cNvPr id="14474" name="Picture 138" descr="Swagger Wagon 2"/>
            <p:cNvPicPr>
              <a:picLocks noChangeAspect="1" noChangeArrowheads="1"/>
            </p:cNvPicPr>
            <p:nvPr/>
          </p:nvPicPr>
          <p:blipFill>
            <a:blip r:embed="rId5">
              <a:extLst>
                <a:ext uri="{28A0092B-C50C-407E-A947-70E740481C1C}">
                  <a14:useLocalDpi xmlns:a14="http://schemas.microsoft.com/office/drawing/2010/main" val="0"/>
                </a:ext>
              </a:extLst>
            </a:blip>
            <a:srcRect l="21819" t="15652" r="20000" b="16957"/>
            <a:stretch>
              <a:fillRect/>
            </a:stretch>
          </p:blipFill>
          <p:spPr bwMode="auto">
            <a:xfrm>
              <a:off x="4800600" y="3591680"/>
              <a:ext cx="3507582" cy="2123319"/>
            </a:xfrm>
            <a:prstGeom prst="rect">
              <a:avLst/>
            </a:prstGeom>
            <a:noFill/>
            <a:extLst>
              <a:ext uri="{909E8E84-426E-40DD-AFC4-6F175D3DCCD1}">
                <a14:hiddenFill xmlns:a14="http://schemas.microsoft.com/office/drawing/2010/main">
                  <a:solidFill>
                    <a:srgbClr val="FFFFFF"/>
                  </a:solidFill>
                </a14:hiddenFill>
              </a:ext>
            </a:extLst>
          </p:spPr>
        </p:pic>
        <p:sp>
          <p:nvSpPr>
            <p:cNvPr id="14466" name="Rectangle 130"/>
            <p:cNvSpPr>
              <a:spLocks noChangeArrowheads="1"/>
            </p:cNvSpPr>
            <p:nvPr/>
          </p:nvSpPr>
          <p:spPr bwMode="auto">
            <a:xfrm>
              <a:off x="5462847" y="5931537"/>
              <a:ext cx="2305584" cy="455794"/>
            </a:xfrm>
            <a:prstGeom prst="rect">
              <a:avLst/>
            </a:prstGeom>
            <a:solidFill>
              <a:srgbClr val="FFC000"/>
            </a:solidFill>
            <a:ln>
              <a:noFill/>
            </a:ln>
            <a:effectLst>
              <a:outerShdw dist="35921" dir="2700000" algn="ctr" rotWithShape="0">
                <a:srgbClr val="B2B2B2">
                  <a:alpha val="86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kumimoji="1" lang="en-US" altLang="ja-JP" sz="1300" b="1" dirty="0">
                  <a:effectLst>
                    <a:outerShdw blurRad="38100" dist="38100" dir="2700000" algn="tl">
                      <a:srgbClr val="C0C0C0"/>
                    </a:outerShdw>
                  </a:effectLst>
                  <a:latin typeface="Tahoma" pitchFamily="34" charset="0"/>
                  <a:ea typeface="ＭＳ Ｐゴシック" pitchFamily="34" charset="-128"/>
                </a:rPr>
                <a:t>SIENNA</a:t>
              </a:r>
            </a:p>
            <a:p>
              <a:pPr algn="ctr" eaLnBrk="0" hangingPunct="0"/>
              <a:r>
                <a:rPr kumimoji="1" lang="en-US" altLang="ja-JP" sz="1300" b="1" dirty="0">
                  <a:effectLst>
                    <a:outerShdw blurRad="38100" dist="38100" dir="2700000" algn="tl">
                      <a:srgbClr val="C0C0C0"/>
                    </a:outerShdw>
                  </a:effectLst>
                  <a:latin typeface="Tahoma" pitchFamily="34" charset="0"/>
                  <a:ea typeface="ＭＳ Ｐゴシック" pitchFamily="34" charset="-128"/>
                </a:rPr>
                <a:t>   East Plant</a:t>
              </a:r>
              <a:r>
                <a:rPr kumimoji="1" lang="ja-JP" altLang="en-US" sz="1300" b="1" dirty="0">
                  <a:effectLst>
                    <a:outerShdw blurRad="38100" dist="38100" dir="2700000" algn="tl">
                      <a:srgbClr val="C0C0C0"/>
                    </a:outerShdw>
                  </a:effectLst>
                  <a:latin typeface="Tahoma" pitchFamily="34" charset="0"/>
                  <a:ea typeface="ＭＳ Ｐゴシック" pitchFamily="34" charset="-128"/>
                </a:rPr>
                <a:t>　</a:t>
              </a:r>
            </a:p>
          </p:txBody>
        </p:sp>
      </p:grpSp>
      <p:grpSp>
        <p:nvGrpSpPr>
          <p:cNvPr id="14470" name="Group 134"/>
          <p:cNvGrpSpPr>
            <a:grpSpLocks/>
          </p:cNvGrpSpPr>
          <p:nvPr/>
        </p:nvGrpSpPr>
        <p:grpSpPr bwMode="auto">
          <a:xfrm>
            <a:off x="194656" y="3253096"/>
            <a:ext cx="4301144" cy="3147704"/>
            <a:chOff x="75" y="2339"/>
            <a:chExt cx="2661" cy="1741"/>
          </a:xfrm>
        </p:grpSpPr>
        <p:pic>
          <p:nvPicPr>
            <p:cNvPr id="14471" name="Picture 135" descr="Copy of toyota_sequoia_sr557l4x4_2008_exterior_angularfront_640x4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 y="2339"/>
              <a:ext cx="2661" cy="1623"/>
            </a:xfrm>
            <a:prstGeom prst="rect">
              <a:avLst/>
            </a:prstGeom>
            <a:noFill/>
            <a:extLst>
              <a:ext uri="{909E8E84-426E-40DD-AFC4-6F175D3DCCD1}">
                <a14:hiddenFill xmlns:a14="http://schemas.microsoft.com/office/drawing/2010/main">
                  <a:solidFill>
                    <a:srgbClr val="FFFFFF"/>
                  </a:solidFill>
                </a14:hiddenFill>
              </a:ext>
            </a:extLst>
          </p:spPr>
        </p:pic>
        <p:sp>
          <p:nvSpPr>
            <p:cNvPr id="14472" name="Rectangle 136"/>
            <p:cNvSpPr>
              <a:spLocks noChangeArrowheads="1"/>
            </p:cNvSpPr>
            <p:nvPr/>
          </p:nvSpPr>
          <p:spPr bwMode="auto">
            <a:xfrm>
              <a:off x="627" y="3813"/>
              <a:ext cx="1590" cy="267"/>
            </a:xfrm>
            <a:prstGeom prst="rect">
              <a:avLst/>
            </a:prstGeom>
            <a:solidFill>
              <a:srgbClr val="FFC000"/>
            </a:solidFill>
            <a:ln>
              <a:noFill/>
            </a:ln>
            <a:effectLst>
              <a:outerShdw dist="35921" dir="2700000" algn="ctr" rotWithShape="0">
                <a:srgbClr val="B2B2B2">
                  <a:alpha val="86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kumimoji="1" lang="en-US" altLang="ja-JP" sz="1300" b="1" dirty="0">
                  <a:effectLst>
                    <a:outerShdw blurRad="38100" dist="38100" dir="2700000" algn="tl">
                      <a:srgbClr val="C0C0C0"/>
                    </a:outerShdw>
                  </a:effectLst>
                  <a:latin typeface="Tahoma" pitchFamily="34" charset="0"/>
                  <a:ea typeface="ＭＳ Ｐゴシック" pitchFamily="34" charset="-128"/>
                </a:rPr>
                <a:t>  SEQUOIA</a:t>
              </a:r>
            </a:p>
            <a:p>
              <a:pPr algn="ctr" eaLnBrk="0" hangingPunct="0"/>
              <a:r>
                <a:rPr kumimoji="1" lang="ja-JP" altLang="en-US" sz="1300" b="1" dirty="0">
                  <a:effectLst>
                    <a:outerShdw blurRad="38100" dist="38100" dir="2700000" algn="tl">
                      <a:srgbClr val="C0C0C0"/>
                    </a:outerShdw>
                  </a:effectLst>
                  <a:latin typeface="Tahoma" pitchFamily="34" charset="0"/>
                  <a:ea typeface="ＭＳ Ｐゴシック" pitchFamily="34" charset="-128"/>
                </a:rPr>
                <a:t>　　</a:t>
              </a:r>
              <a:r>
                <a:rPr kumimoji="1" lang="en-US" altLang="ja-JP" sz="1300" b="1" dirty="0">
                  <a:effectLst>
                    <a:outerShdw blurRad="38100" dist="38100" dir="2700000" algn="tl">
                      <a:srgbClr val="C0C0C0"/>
                    </a:outerShdw>
                  </a:effectLst>
                  <a:latin typeface="Tahoma" pitchFamily="34" charset="0"/>
                  <a:ea typeface="ＭＳ Ｐゴシック" pitchFamily="34" charset="-128"/>
                </a:rPr>
                <a:t>West Plant</a:t>
              </a:r>
              <a:r>
                <a:rPr kumimoji="1" lang="ja-JP" altLang="en-US" sz="1300" b="1" dirty="0">
                  <a:effectLst>
                    <a:outerShdw blurRad="38100" dist="38100" dir="2700000" algn="tl">
                      <a:srgbClr val="C0C0C0"/>
                    </a:outerShdw>
                  </a:effectLst>
                  <a:latin typeface="Tahoma" pitchFamily="34" charset="0"/>
                  <a:ea typeface="ＭＳ Ｐゴシック" pitchFamily="34" charset="-128"/>
                </a:rPr>
                <a:t>　</a:t>
              </a:r>
            </a:p>
          </p:txBody>
        </p:sp>
      </p:grpSp>
      <p:grpSp>
        <p:nvGrpSpPr>
          <p:cNvPr id="2" name="Group 1"/>
          <p:cNvGrpSpPr/>
          <p:nvPr/>
        </p:nvGrpSpPr>
        <p:grpSpPr>
          <a:xfrm>
            <a:off x="-63062" y="500064"/>
            <a:ext cx="4495800" cy="3157536"/>
            <a:chOff x="-63062" y="500064"/>
            <a:chExt cx="4495800" cy="3157536"/>
          </a:xfrm>
        </p:grpSpPr>
        <p:sp>
          <p:nvSpPr>
            <p:cNvPr id="14469" name="Rectangle 133"/>
            <p:cNvSpPr>
              <a:spLocks noChangeArrowheads="1"/>
            </p:cNvSpPr>
            <p:nvPr/>
          </p:nvSpPr>
          <p:spPr bwMode="auto">
            <a:xfrm>
              <a:off x="1066800" y="3170237"/>
              <a:ext cx="2590800" cy="487363"/>
            </a:xfrm>
            <a:prstGeom prst="rect">
              <a:avLst/>
            </a:prstGeom>
            <a:solidFill>
              <a:srgbClr val="FFC000"/>
            </a:solidFill>
            <a:ln>
              <a:noFill/>
            </a:ln>
            <a:effectLst>
              <a:outerShdw dist="35921" dir="2700000" algn="ctr" rotWithShape="0">
                <a:srgbClr val="B2B2B2">
                  <a:alpha val="86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r>
                <a:rPr kumimoji="1" lang="en-US" altLang="ja-JP" sz="1300" b="1" dirty="0">
                  <a:effectLst>
                    <a:outerShdw blurRad="38100" dist="38100" dir="2700000" algn="tl">
                      <a:srgbClr val="C0C0C0"/>
                    </a:outerShdw>
                  </a:effectLst>
                  <a:latin typeface="Tahoma" pitchFamily="34" charset="0"/>
                  <a:ea typeface="ＭＳ Ｐゴシック" pitchFamily="34" charset="-128"/>
                </a:rPr>
                <a:t>HIGHLANDER </a:t>
              </a:r>
            </a:p>
            <a:p>
              <a:pPr algn="ctr" eaLnBrk="0" hangingPunct="0"/>
              <a:r>
                <a:rPr kumimoji="1" lang="en-US" altLang="ja-JP" sz="1300" b="1" dirty="0">
                  <a:effectLst>
                    <a:outerShdw blurRad="38100" dist="38100" dir="2700000" algn="tl">
                      <a:srgbClr val="C0C0C0"/>
                    </a:outerShdw>
                  </a:effectLst>
                  <a:latin typeface="Tahoma" pitchFamily="34" charset="0"/>
                  <a:ea typeface="ＭＳ Ｐゴシック" pitchFamily="34" charset="-128"/>
                </a:rPr>
                <a:t>West Plant</a:t>
              </a:r>
              <a:r>
                <a:rPr kumimoji="1" lang="ja-JP" altLang="en-US" sz="1300" b="1" dirty="0">
                  <a:effectLst>
                    <a:outerShdw blurRad="38100" dist="38100" dir="2700000" algn="tl">
                      <a:srgbClr val="C0C0C0"/>
                    </a:outerShdw>
                  </a:effectLst>
                  <a:latin typeface="Tahoma" pitchFamily="34" charset="0"/>
                  <a:ea typeface="ＭＳ Ｐゴシック" pitchFamily="34" charset="-128"/>
                </a:rPr>
                <a:t>　</a:t>
              </a:r>
            </a:p>
          </p:txBody>
        </p:sp>
        <p:pic>
          <p:nvPicPr>
            <p:cNvPr id="1026" name="Picture 2" descr="C:\Users\WATHENP\AppData\Local\Microsoft\Windows\Temporary Internet Files\Content.Outlook\C9OVWROO\photo.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7500" r="95625">
                          <a14:foregroundMark x1="87083" y1="60469" x2="87083" y2="60469"/>
                          <a14:foregroundMark x1="85729" y1="57969" x2="87708" y2="57500"/>
                          <a14:foregroundMark x1="49375" y1="69844" x2="49375" y2="69844"/>
                          <a14:foregroundMark x1="49375" y1="69844" x2="49375" y2="69844"/>
                          <a14:foregroundMark x1="50625" y1="68750" x2="50625" y2="68750"/>
                          <a14:foregroundMark x1="51354" y1="78125" x2="51354" y2="78125"/>
                          <a14:foregroundMark x1="47396" y1="80625" x2="47396" y2="80625"/>
                          <a14:foregroundMark x1="45417" y1="70781" x2="45417" y2="70781"/>
                          <a14:foregroundMark x1="49063" y1="65781" x2="49063" y2="65781"/>
                          <a14:foregroundMark x1="16563" y1="54063" x2="16563" y2="54063"/>
                          <a14:foregroundMark x1="13542" y1="51563" x2="13542" y2="51563"/>
                          <a14:foregroundMark x1="10000" y1="58906" x2="10000" y2="58906"/>
                          <a14:foregroundMark x1="10313" y1="55469" x2="10313" y2="55469"/>
                          <a14:foregroundMark x1="52917" y1="70313" x2="52917" y2="70313"/>
                          <a14:foregroundMark x1="87396" y1="70313" x2="87396" y2="70313"/>
                          <a14:foregroundMark x1="10729" y1="52969" x2="10729" y2="52969"/>
                          <a14:foregroundMark x1="61146" y1="25781" x2="61146" y2="25781"/>
                          <a14:foregroundMark x1="63542" y1="24844" x2="63542" y2="24844"/>
                          <a14:foregroundMark x1="60000" y1="24531" x2="60000" y2="24531"/>
                          <a14:foregroundMark x1="57917" y1="25000" x2="57917" y2="25000"/>
                          <a14:foregroundMark x1="56563" y1="25000" x2="56563" y2="25000"/>
                          <a14:foregroundMark x1="47292" y1="25156" x2="47292" y2="25156"/>
                          <a14:foregroundMark x1="43021" y1="26094" x2="43021" y2="26094"/>
                          <a14:foregroundMark x1="42188" y1="26875" x2="42188" y2="26875"/>
                          <a14:foregroundMark x1="40938" y1="27344" x2="40938" y2="27344"/>
                          <a14:foregroundMark x1="39792" y1="28281" x2="39792" y2="28281"/>
                          <a14:foregroundMark x1="27396" y1="40156" x2="27396" y2="40156"/>
                          <a14:foregroundMark x1="28229" y1="40000" x2="28229" y2="40000"/>
                          <a14:foregroundMark x1="28958" y1="38750" x2="28958" y2="38750"/>
                          <a14:foregroundMark x1="29479" y1="37969" x2="29479" y2="37969"/>
                          <a14:foregroundMark x1="29896" y1="37500" x2="38958" y2="28438"/>
                          <a14:foregroundMark x1="85208" y1="25469" x2="85208" y2="25469"/>
                          <a14:foregroundMark x1="84896" y1="25469" x2="84896" y2="25469"/>
                          <a14:foregroundMark x1="84792" y1="25156" x2="76979" y2="23906"/>
                          <a14:foregroundMark x1="64167" y1="24844" x2="76354" y2="23750"/>
                          <a14:foregroundMark x1="16563" y1="51875" x2="16563" y2="51875"/>
                          <a14:foregroundMark x1="76771" y1="23750" x2="76771" y2="23750"/>
                          <a14:foregroundMark x1="12396" y1="48750" x2="15417" y2="44531"/>
                          <a14:foregroundMark x1="60625" y1="24375" x2="63229" y2="24063"/>
                          <a14:backgroundMark x1="65104" y1="71250" x2="76354" y2="67656"/>
                        </a14:backgroundRemoval>
                      </a14:imgEffect>
                    </a14:imgLayer>
                  </a14:imgProps>
                </a:ext>
                <a:ext uri="{28A0092B-C50C-407E-A947-70E740481C1C}">
                  <a14:useLocalDpi xmlns:a14="http://schemas.microsoft.com/office/drawing/2010/main" val="0"/>
                </a:ext>
              </a:extLst>
            </a:blip>
            <a:srcRect/>
            <a:stretch>
              <a:fillRect/>
            </a:stretch>
          </p:blipFill>
          <p:spPr bwMode="auto">
            <a:xfrm>
              <a:off x="-63062" y="500064"/>
              <a:ext cx="4495800" cy="29972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49409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3500"/>
                            </p:stCondLst>
                            <p:childTnLst>
                              <p:par>
                                <p:cTn id="13" presetID="10" presetClass="entr" presetSubtype="0" fill="hold" nodeType="afterEffect">
                                  <p:stCondLst>
                                    <p:cond delay="1250"/>
                                  </p:stCondLst>
                                  <p:childTnLst>
                                    <p:set>
                                      <p:cBhvr>
                                        <p:cTn id="14" dur="1" fill="hold">
                                          <p:stCondLst>
                                            <p:cond delay="0"/>
                                          </p:stCondLst>
                                        </p:cTn>
                                        <p:tgtEl>
                                          <p:spTgt spid="14470"/>
                                        </p:tgtEl>
                                        <p:attrNameLst>
                                          <p:attrName>style.visibility</p:attrName>
                                        </p:attrNameLst>
                                      </p:cBhvr>
                                      <p:to>
                                        <p:strVal val="visible"/>
                                      </p:to>
                                    </p:set>
                                    <p:animEffect transition="in" filter="fade">
                                      <p:cBhvr>
                                        <p:cTn id="15" dur="500"/>
                                        <p:tgtEl>
                                          <p:spTgt spid="1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42875"/>
            <a:ext cx="8686800" cy="1858963"/>
          </a:xfrm>
        </p:spPr>
        <p:txBody>
          <a:bodyPr>
            <a:normAutofit fontScale="90000"/>
          </a:bodyPr>
          <a:lstStyle/>
          <a:p>
            <a:pPr algn="l"/>
            <a:r>
              <a:rPr lang="en-US" sz="3600" dirty="0"/>
              <a:t>Toyota Motor Manufacturing, Indiana</a:t>
            </a:r>
            <a:br>
              <a:rPr lang="en-US" sz="3600" dirty="0"/>
            </a:br>
            <a:r>
              <a:rPr lang="en-US" sz="2000" dirty="0"/>
              <a:t>Established 1996</a:t>
            </a:r>
            <a:br>
              <a:rPr lang="en-US" sz="2000" dirty="0"/>
            </a:br>
            <a:r>
              <a:rPr lang="en-US" sz="2000" dirty="0" smtClean="0"/>
              <a:t>Over 4,500 </a:t>
            </a:r>
            <a:r>
              <a:rPr lang="en-US" sz="2000" dirty="0"/>
              <a:t>Team Members and </a:t>
            </a:r>
            <a:r>
              <a:rPr lang="en-US" sz="2000" dirty="0" smtClean="0"/>
              <a:t>over 900 </a:t>
            </a:r>
            <a:r>
              <a:rPr lang="en-US" sz="2000" dirty="0"/>
              <a:t>Variable Workforce Members</a:t>
            </a:r>
            <a:br>
              <a:rPr lang="en-US" sz="2000" dirty="0"/>
            </a:br>
            <a:r>
              <a:rPr lang="en-US" sz="2000" dirty="0"/>
              <a:t>Products:  Sienna, Sequoia and Highlander</a:t>
            </a:r>
            <a:br>
              <a:rPr lang="en-US" sz="2000" dirty="0"/>
            </a:br>
            <a:r>
              <a:rPr lang="en-US" sz="2000" dirty="0"/>
              <a:t>Located in Princeton, Ind., about 20 miles north of Evansville, Ind.</a:t>
            </a:r>
          </a:p>
        </p:txBody>
      </p:sp>
      <p:pic>
        <p:nvPicPr>
          <p:cNvPr id="8195" name="Picture 3" descr="TMMIAerials04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l="8333" t="22867" b="31250"/>
          <a:stretch>
            <a:fillRect/>
          </a:stretch>
        </p:blipFill>
        <p:spPr>
          <a:xfrm>
            <a:off x="381000" y="2133600"/>
            <a:ext cx="8229600"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6019800" y="3886200"/>
            <a:ext cx="12954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Stamping</a:t>
            </a:r>
          </a:p>
        </p:txBody>
      </p:sp>
      <p:sp>
        <p:nvSpPr>
          <p:cNvPr id="8197" name="Text Box 5"/>
          <p:cNvSpPr txBox="1">
            <a:spLocks noChangeArrowheads="1"/>
          </p:cNvSpPr>
          <p:nvPr/>
        </p:nvSpPr>
        <p:spPr bwMode="auto">
          <a:xfrm>
            <a:off x="4419600" y="4038600"/>
            <a:ext cx="20574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East &amp; West Body Weld</a:t>
            </a:r>
          </a:p>
        </p:txBody>
      </p:sp>
      <p:sp>
        <p:nvSpPr>
          <p:cNvPr id="8198" name="Text Box 6"/>
          <p:cNvSpPr txBox="1">
            <a:spLocks noChangeArrowheads="1"/>
          </p:cNvSpPr>
          <p:nvPr/>
        </p:nvSpPr>
        <p:spPr bwMode="auto">
          <a:xfrm>
            <a:off x="6096000" y="4724400"/>
            <a:ext cx="14478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Administration</a:t>
            </a:r>
          </a:p>
        </p:txBody>
      </p:sp>
      <p:sp>
        <p:nvSpPr>
          <p:cNvPr id="8199" name="Text Box 7"/>
          <p:cNvSpPr txBox="1">
            <a:spLocks noChangeArrowheads="1"/>
          </p:cNvSpPr>
          <p:nvPr/>
        </p:nvSpPr>
        <p:spPr bwMode="auto">
          <a:xfrm>
            <a:off x="3733800" y="4648200"/>
            <a:ext cx="14478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West Assembly</a:t>
            </a:r>
          </a:p>
        </p:txBody>
      </p:sp>
      <p:sp>
        <p:nvSpPr>
          <p:cNvPr id="8200" name="Text Box 8"/>
          <p:cNvSpPr txBox="1">
            <a:spLocks noChangeArrowheads="1"/>
          </p:cNvSpPr>
          <p:nvPr/>
        </p:nvSpPr>
        <p:spPr bwMode="auto">
          <a:xfrm>
            <a:off x="2667000" y="4267200"/>
            <a:ext cx="17526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East &amp; West Paint</a:t>
            </a:r>
          </a:p>
        </p:txBody>
      </p:sp>
      <p:sp>
        <p:nvSpPr>
          <p:cNvPr id="8201" name="Text Box 9"/>
          <p:cNvSpPr txBox="1">
            <a:spLocks noChangeArrowheads="1"/>
          </p:cNvSpPr>
          <p:nvPr/>
        </p:nvSpPr>
        <p:spPr bwMode="auto">
          <a:xfrm>
            <a:off x="6324600" y="4343400"/>
            <a:ext cx="12954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Plastics</a:t>
            </a:r>
          </a:p>
        </p:txBody>
      </p:sp>
      <p:sp>
        <p:nvSpPr>
          <p:cNvPr id="8202" name="Text Box 10"/>
          <p:cNvSpPr txBox="1">
            <a:spLocks noChangeArrowheads="1"/>
          </p:cNvSpPr>
          <p:nvPr/>
        </p:nvSpPr>
        <p:spPr bwMode="auto">
          <a:xfrm>
            <a:off x="3048000" y="3886200"/>
            <a:ext cx="1295400" cy="274638"/>
          </a:xfrm>
          <a:prstGeom prst="rect">
            <a:avLst/>
          </a:prstGeom>
          <a:solidFill>
            <a:srgbClr val="7DB6FB">
              <a:alpha val="35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200" b="1" dirty="0">
                <a:solidFill>
                  <a:srgbClr val="000099"/>
                </a:solidFill>
              </a:rPr>
              <a:t>East Assembly</a:t>
            </a:r>
          </a:p>
        </p:txBody>
      </p:sp>
    </p:spTree>
    <p:custDataLst>
      <p:tags r:id="rId1"/>
    </p:custDataLst>
    <p:extLst>
      <p:ext uri="{BB962C8B-B14F-4D97-AF65-F5344CB8AC3E}">
        <p14:creationId xmlns:p14="http://schemas.microsoft.com/office/powerpoint/2010/main" val="242746571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86137"/>
            <a:ext cx="3566923"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887188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4675187"/>
            <a:ext cx="32734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285" y="4962525"/>
            <a:ext cx="244200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23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618" y="1295400"/>
            <a:ext cx="8305800" cy="1143000"/>
          </a:xfrm>
        </p:spPr>
        <p:txBody>
          <a:bodyPr>
            <a:noAutofit/>
          </a:bodyPr>
          <a:lstStyle/>
          <a:p>
            <a:pPr marL="0" indent="0" algn="ctr">
              <a:buNone/>
            </a:pPr>
            <a:r>
              <a:rPr lang="en-US" sz="2400" dirty="0" smtClean="0"/>
              <a:t>One </a:t>
            </a:r>
            <a:r>
              <a:rPr lang="en-US" sz="2400" dirty="0"/>
              <a:t>of the first two-year colleges in America, Vincennes University is also Indiana's oldest college</a:t>
            </a:r>
            <a:r>
              <a:rPr lang="en-US" sz="2400" dirty="0" smtClean="0"/>
              <a:t>.</a:t>
            </a:r>
            <a:endParaRPr lang="en-US" sz="2400" dirty="0"/>
          </a:p>
          <a:p>
            <a:pPr marL="0" indent="0">
              <a:buNone/>
            </a:pPr>
            <a:endParaRPr lang="en-US" sz="2800" dirty="0" smtClean="0"/>
          </a:p>
        </p:txBody>
      </p:sp>
      <p:sp>
        <p:nvSpPr>
          <p:cNvPr id="4" name="Title 1"/>
          <p:cNvSpPr>
            <a:spLocks noGrp="1"/>
          </p:cNvSpPr>
          <p:nvPr>
            <p:ph type="title"/>
          </p:nvPr>
        </p:nvSpPr>
        <p:spPr>
          <a:xfrm>
            <a:off x="457200" y="274638"/>
            <a:ext cx="8229600" cy="1020762"/>
          </a:xfrm>
        </p:spPr>
        <p:txBody>
          <a:bodyPr>
            <a:normAutofit/>
          </a:bodyPr>
          <a:lstStyle/>
          <a:p>
            <a:r>
              <a:rPr lang="en-US" b="1" dirty="0" smtClean="0"/>
              <a:t>Vincennes University History</a:t>
            </a:r>
            <a:endParaRPr lang="en-US"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438400"/>
            <a:ext cx="7610600" cy="3962400"/>
          </a:xfrm>
          <a:prstGeom prst="rect">
            <a:avLst/>
          </a:prstGeom>
        </p:spPr>
      </p:pic>
      <p:sp>
        <p:nvSpPr>
          <p:cNvPr id="6" name="Oval 5"/>
          <p:cNvSpPr/>
          <p:nvPr/>
        </p:nvSpPr>
        <p:spPr>
          <a:xfrm>
            <a:off x="2514600" y="3124200"/>
            <a:ext cx="12192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5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4648200"/>
            <a:ext cx="8305800" cy="1754326"/>
          </a:xfrm>
          <a:prstGeom prst="rect">
            <a:avLst/>
          </a:prstGeom>
        </p:spPr>
        <p:txBody>
          <a:bodyPr wrap="square">
            <a:spAutoFit/>
          </a:bodyPr>
          <a:lstStyle/>
          <a:p>
            <a:pPr marL="285750" indent="-285750">
              <a:buFont typeface="Arial" panose="020B0604020202020204" pitchFamily="34" charset="0"/>
              <a:buChar char="•"/>
            </a:pPr>
            <a:r>
              <a:rPr lang="en-US" dirty="0"/>
              <a:t>Vincennes University has had a distinguished history, rich with the traditions of many firsts. In the Vincennes University catalog of 1899, the statement appeared that, "Vincennes University is in fact a junior college offering the first two years of the regular college programs." By that statement, Vincennes University claims to be one of the first colleges to develop and recognize the junior college concept in higher education.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 y="922337"/>
            <a:ext cx="4630877" cy="34686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922337"/>
            <a:ext cx="4190999" cy="3468688"/>
          </a:xfrm>
          <a:prstGeom prst="rect">
            <a:avLst/>
          </a:prstGeom>
        </p:spPr>
      </p:pic>
    </p:spTree>
    <p:extLst>
      <p:ext uri="{BB962C8B-B14F-4D97-AF65-F5344CB8AC3E}">
        <p14:creationId xmlns:p14="http://schemas.microsoft.com/office/powerpoint/2010/main" val="178462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862" y="5257800"/>
            <a:ext cx="8153400" cy="923330"/>
          </a:xfrm>
          <a:prstGeom prst="rect">
            <a:avLst/>
          </a:prstGeom>
        </p:spPr>
        <p:txBody>
          <a:bodyPr wrap="square">
            <a:spAutoFit/>
          </a:bodyPr>
          <a:lstStyle/>
          <a:p>
            <a:r>
              <a:rPr lang="en-US" dirty="0"/>
              <a:t>William Henry Harrison, first governor of the Indiana Territory, and later (1841) President of the United States, was the founder of the college and the first chairman of the Board of Trustees of the University</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18" y="838199"/>
            <a:ext cx="3967163" cy="421957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981" y="838199"/>
            <a:ext cx="41878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75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638800"/>
            <a:ext cx="7639050" cy="646331"/>
          </a:xfrm>
          <a:prstGeom prst="rect">
            <a:avLst/>
          </a:prstGeom>
        </p:spPr>
        <p:txBody>
          <a:bodyPr wrap="square">
            <a:spAutoFit/>
          </a:bodyPr>
          <a:lstStyle/>
          <a:p>
            <a:pPr algn="ctr"/>
            <a:r>
              <a:rPr lang="en-US" dirty="0" smtClean="0"/>
              <a:t>For </a:t>
            </a:r>
            <a:r>
              <a:rPr lang="en-US" dirty="0"/>
              <a:t>the past two centuries, for today, and into the future Vincennes University students and graduates strive to make that goal a reality in their lives.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249763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t>Computer Integrated Manufacturing/Robotics</a:t>
            </a:r>
            <a:endParaRPr lang="en-US" dirty="0"/>
          </a:p>
        </p:txBody>
      </p:sp>
      <p:sp>
        <p:nvSpPr>
          <p:cNvPr id="3" name="Content Placeholder 2"/>
          <p:cNvSpPr>
            <a:spLocks noGrp="1"/>
          </p:cNvSpPr>
          <p:nvPr>
            <p:ph idx="1"/>
          </p:nvPr>
        </p:nvSpPr>
        <p:spPr>
          <a:xfrm>
            <a:off x="457200" y="5638800"/>
            <a:ext cx="8229600" cy="487363"/>
          </a:xfrm>
        </p:spPr>
        <p:txBody>
          <a:bodyPr>
            <a:normAutofit fontScale="92500" lnSpcReduction="20000"/>
          </a:bodyPr>
          <a:lstStyle/>
          <a:p>
            <a:pPr marL="0" indent="0" algn="ctr">
              <a:buNone/>
            </a:pPr>
            <a:r>
              <a:rPr lang="en-US" dirty="0" smtClean="0"/>
              <a:t>Robotics Program started in Fall of 1983.</a:t>
            </a:r>
          </a:p>
          <a:p>
            <a:pPr marL="0" indent="0" algn="ctr">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2241754"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254" y="1828800"/>
            <a:ext cx="2745967" cy="366129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828800"/>
            <a:ext cx="2743200" cy="3657600"/>
          </a:xfrm>
          <a:prstGeom prst="rect">
            <a:avLst/>
          </a:prstGeom>
        </p:spPr>
      </p:pic>
    </p:spTree>
    <p:extLst>
      <p:ext uri="{BB962C8B-B14F-4D97-AF65-F5344CB8AC3E}">
        <p14:creationId xmlns:p14="http://schemas.microsoft.com/office/powerpoint/2010/main" val="33027839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7.5|2.4|2.6"/>
</p:tagLst>
</file>

<file path=ppt/tags/tag2.xml><?xml version="1.0" encoding="utf-8"?>
<p:tagLst xmlns:a="http://schemas.openxmlformats.org/drawingml/2006/main" xmlns:r="http://schemas.openxmlformats.org/officeDocument/2006/relationships" xmlns:p="http://schemas.openxmlformats.org/presentationml/2006/main">
  <p:tag name="TIMING" val="|4|2.8|7.7|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1192</Words>
  <Application>Microsoft Office PowerPoint</Application>
  <PresentationFormat>On-screen Show (4:3)</PresentationFormat>
  <Paragraphs>128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TMMI: Advanced Manufacturing Technician Program (AMT) </vt:lpstr>
      <vt:lpstr>Location</vt:lpstr>
      <vt:lpstr>Toyota Motor Manufacturing, Indiana Established 1996 Over 4,500 Team Members and over 900 Variable Workforce Members Products:  Sienna, Sequoia and Highlander Located in Princeton, Ind., about 20 miles north of Evansville, Ind.</vt:lpstr>
      <vt:lpstr>PowerPoint Presentation</vt:lpstr>
      <vt:lpstr>Vincennes University History</vt:lpstr>
      <vt:lpstr>PowerPoint Presentation</vt:lpstr>
      <vt:lpstr>PowerPoint Presentation</vt:lpstr>
      <vt:lpstr>PowerPoint Presentation</vt:lpstr>
      <vt:lpstr>Computer Integrated Manufacturing/Robotics</vt:lpstr>
      <vt:lpstr>PowerPoint Presentation</vt:lpstr>
      <vt:lpstr>Robotics Classroom at VU</vt:lpstr>
      <vt:lpstr>VU students utilize Motoman, ABB, Panasonic, IBM, and Kawasaki Robots in the classroom.</vt:lpstr>
      <vt:lpstr>PowerPoint Presentation</vt:lpstr>
      <vt:lpstr>PowerPoint Presentation</vt:lpstr>
      <vt:lpstr>TMMI AMT Program</vt:lpstr>
      <vt:lpstr>PowerPoint Presentation</vt:lpstr>
      <vt:lpstr>TMMI AMT Program</vt:lpstr>
      <vt:lpstr>TMMI AMT Program</vt:lpstr>
      <vt:lpstr>TMMI AMT Program</vt:lpstr>
    </vt:vector>
  </TitlesOfParts>
  <Company>TEMA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boonek</dc:creator>
  <cp:keywords>PUBLIC/NONE, PUBLIC/NONE, PUBLIC/NONE, PUBLIC/NONE, PUBLIC/NONE, PUBLIC/NONE, PUBLIC/NONE, PUBLIC/NONE, PUBLIC/NONE, PUBLIC/NONE, PUBLIC/NONE, PUBLIC/NONE</cp:keywords>
  <cp:lastModifiedBy>TEMA</cp:lastModifiedBy>
  <cp:revision>82</cp:revision>
  <cp:lastPrinted>2015-05-15T18:09:54Z</cp:lastPrinted>
  <dcterms:created xsi:type="dcterms:W3CDTF">2014-05-14T14:59:13Z</dcterms:created>
  <dcterms:modified xsi:type="dcterms:W3CDTF">2015-05-15T18:10:41Z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9912d828-81f5-4ae6-84c6-27fb447c3002</vt:lpwstr>
  </property>
  <property fmtid="{D5CDD505-2E9C-101B-9397-08002B2CF9AE}" pid="3" name="ToyotaClassification">
    <vt:lpwstr>PUBLIC / NONE</vt:lpwstr>
  </property>
  <property fmtid="{D5CDD505-2E9C-101B-9397-08002B2CF9AE}" pid="4" name="ToyotaVisual Markings">
    <vt:lpwstr>No Label</vt:lpwstr>
  </property>
</Properties>
</file>