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  <p:sldMasterId id="2147483684" r:id="rId3"/>
    <p:sldMasterId id="2147483720" r:id="rId4"/>
    <p:sldMasterId id="2147483732" r:id="rId5"/>
    <p:sldMasterId id="2147483744" r:id="rId6"/>
    <p:sldMasterId id="2147483756" r:id="rId7"/>
  </p:sldMasterIdLst>
  <p:sldIdLst>
    <p:sldId id="266" r:id="rId8"/>
    <p:sldId id="256" r:id="rId9"/>
    <p:sldId id="267" r:id="rId10"/>
    <p:sldId id="258" r:id="rId11"/>
    <p:sldId id="260" r:id="rId12"/>
    <p:sldId id="259" r:id="rId13"/>
    <p:sldId id="268" r:id="rId14"/>
    <p:sldId id="269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10A"/>
    <a:srgbClr val="0C0C0C"/>
    <a:srgbClr val="6E6E6E"/>
    <a:srgbClr val="C45C08"/>
    <a:srgbClr val="A34100"/>
    <a:srgbClr val="1D1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18" autoAdjust="0"/>
  </p:normalViewPr>
  <p:slideViewPr>
    <p:cSldViewPr snapToGrid="0" snapToObjects="1"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7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34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7161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1015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6677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3676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3026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3621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00554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291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33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9825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1268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3899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27761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72202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00579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88350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4034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70199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160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011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96561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65259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51371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60234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88334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21238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51408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45212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56535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840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562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51220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5984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93284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40289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81092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98141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7433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00700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25733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406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45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76772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46659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113551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18562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32353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91133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921128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178304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851152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921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1265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94997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05443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581998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22343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26526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8739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804049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318577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522180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228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3842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1808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448720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453644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607763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234353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044338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209655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939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4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5CF6-7856-0846-924B-4A86C1E2D5E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8A2-C5CA-6744-8674-6572FDE3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9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45CF6-7856-0846-924B-4A86C1E2D5E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5D8A2-C5CA-6744-8674-6572FDE3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5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733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45CF6-7856-0846-924B-4A86C1E2D5E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5D8A2-C5CA-6744-8674-6572FDE3904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189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686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51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758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45CF6-7856-0846-924B-4A86C1E2D5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5D8A2-C5CA-6744-8674-6572FDE3904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605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6.xml"/><Relationship Id="rId6" Type="http://schemas.openxmlformats.org/officeDocument/2006/relationships/image" Target="../media/image1.emf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3-logo1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8" r="16749" b="53548"/>
          <a:stretch/>
        </p:blipFill>
        <p:spPr>
          <a:xfrm>
            <a:off x="2203109" y="1117167"/>
            <a:ext cx="4753867" cy="37406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1200" y="4953168"/>
            <a:ext cx="7601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Smarter Way to Hire the Right People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26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3-logo1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8" r="16749" b="53548"/>
          <a:stretch/>
        </p:blipFill>
        <p:spPr>
          <a:xfrm>
            <a:off x="2203109" y="431367"/>
            <a:ext cx="4753867" cy="37406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22629" y="4661068"/>
            <a:ext cx="6468087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0710A"/>
                </a:solidFill>
                <a:latin typeface="Apple Symbols"/>
                <a:cs typeface="Apple Symbols"/>
              </a:rPr>
              <a:t>Contact me if you want to learn more</a:t>
            </a:r>
          </a:p>
          <a:p>
            <a:pPr algn="ctr"/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Brynt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 Parmeter</a:t>
            </a:r>
          </a:p>
          <a:p>
            <a:pPr algn="ctr"/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gparmeter@bmntpartners.com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pple Symbols"/>
              <a:cs typeface="Apple Symbols"/>
            </a:endParaRPr>
          </a:p>
        </p:txBody>
      </p:sp>
    </p:spTree>
    <p:extLst>
      <p:ext uri="{BB962C8B-B14F-4D97-AF65-F5344CB8AC3E}">
        <p14:creationId xmlns:p14="http://schemas.microsoft.com/office/powerpoint/2010/main" val="218179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3-logo1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8" r="16749" b="53548"/>
          <a:stretch/>
        </p:blipFill>
        <p:spPr>
          <a:xfrm>
            <a:off x="3993777" y="569332"/>
            <a:ext cx="1110459" cy="873785"/>
          </a:xfrm>
          <a:prstGeom prst="rect">
            <a:avLst/>
          </a:prstGeom>
        </p:spPr>
      </p:pic>
      <p:pic>
        <p:nvPicPr>
          <p:cNvPr id="10" name="Picture 9" descr="Industr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09" y="1519771"/>
            <a:ext cx="1239354" cy="1341165"/>
          </a:xfrm>
          <a:prstGeom prst="rect">
            <a:avLst/>
          </a:prstGeom>
        </p:spPr>
      </p:pic>
      <p:pic>
        <p:nvPicPr>
          <p:cNvPr id="11" name="Picture 10" descr="Education.png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1D1D1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86" y="2972103"/>
            <a:ext cx="1332277" cy="1437163"/>
          </a:xfrm>
          <a:prstGeom prst="rect">
            <a:avLst/>
          </a:prstGeom>
        </p:spPr>
      </p:pic>
      <p:pic>
        <p:nvPicPr>
          <p:cNvPr id="12" name="Picture 11" descr="Students.png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32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8050"/>
          <a:stretch/>
        </p:blipFill>
        <p:spPr>
          <a:xfrm>
            <a:off x="1016409" y="4939715"/>
            <a:ext cx="1201760" cy="80432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730337" y="1785677"/>
            <a:ext cx="544686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0710A"/>
                </a:solidFill>
                <a:latin typeface="Apple Symbols"/>
                <a:cs typeface="Apple Symbols"/>
              </a:rPr>
              <a:t>Companies </a:t>
            </a:r>
            <a:r>
              <a:rPr lang="en-US" sz="2400" dirty="0" smtClean="0">
                <a:solidFill>
                  <a:srgbClr val="595959"/>
                </a:solidFill>
                <a:latin typeface="Apple Symbols"/>
                <a:cs typeface="Apple Symbols"/>
              </a:rPr>
              <a:t>need a trained and skilled workforce to fill current and projected vacancies due to growth and turnover</a:t>
            </a:r>
            <a:endParaRPr lang="en-US" sz="2400" dirty="0">
              <a:solidFill>
                <a:srgbClr val="595959"/>
              </a:solidFill>
              <a:latin typeface="Apple Symbols"/>
              <a:cs typeface="Apple Symbol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30337" y="3318508"/>
            <a:ext cx="5446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0710A"/>
                </a:solidFill>
                <a:latin typeface="Apple Symbols"/>
                <a:cs typeface="Apple Symbols"/>
              </a:rPr>
              <a:t>Schools </a:t>
            </a:r>
            <a:r>
              <a:rPr lang="en-US" sz="2400" dirty="0" smtClean="0">
                <a:solidFill>
                  <a:srgbClr val="595959"/>
                </a:solidFill>
                <a:latin typeface="Apple Symbols"/>
                <a:cs typeface="Apple Symbols"/>
              </a:rPr>
              <a:t>need students in the programs they offer to fulfill the needs of partnered employees</a:t>
            </a:r>
            <a:endParaRPr lang="en-US" sz="2400" dirty="0">
              <a:solidFill>
                <a:srgbClr val="595959"/>
              </a:solidFill>
              <a:latin typeface="Apple Symbols"/>
              <a:cs typeface="Apple Symbol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30337" y="4741769"/>
            <a:ext cx="54468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0710A"/>
                </a:solidFill>
                <a:latin typeface="Apple Symbols"/>
                <a:cs typeface="Apple Symbols"/>
              </a:rPr>
              <a:t>T</a:t>
            </a:r>
            <a:r>
              <a:rPr lang="en-US" sz="2400" dirty="0" smtClean="0">
                <a:solidFill>
                  <a:srgbClr val="F0710A"/>
                </a:solidFill>
                <a:latin typeface="Apple Symbols"/>
                <a:cs typeface="Apple Symbols"/>
              </a:rPr>
              <a:t>ransitioning service members </a:t>
            </a:r>
            <a:r>
              <a:rPr lang="en-US" sz="2400" dirty="0" smtClean="0">
                <a:solidFill>
                  <a:srgbClr val="595959"/>
                </a:solidFill>
                <a:latin typeface="Apple Symbols"/>
                <a:cs typeface="Apple Symbols"/>
              </a:rPr>
              <a:t>need to know what jobs are available, where they are located, what skills they need, and where to acquire those skills</a:t>
            </a:r>
            <a:endParaRPr lang="en-US" sz="2400" dirty="0">
              <a:solidFill>
                <a:srgbClr val="595959"/>
              </a:solidFill>
              <a:latin typeface="Apple Symbols"/>
              <a:cs typeface="Apple Symbols"/>
            </a:endParaRPr>
          </a:p>
        </p:txBody>
      </p:sp>
    </p:spTree>
    <p:extLst>
      <p:ext uri="{BB962C8B-B14F-4D97-AF65-F5344CB8AC3E}">
        <p14:creationId xmlns:p14="http://schemas.microsoft.com/office/powerpoint/2010/main" val="274415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902200" y="1426529"/>
            <a:ext cx="4033773" cy="4355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Number of currently serving U.S. military personnel:  </a:t>
            </a:r>
            <a:r>
              <a:rPr lang="en-US" dirty="0" smtClean="0">
                <a:solidFill>
                  <a:srgbClr val="F0710A"/>
                </a:solidFill>
                <a:latin typeface="Apple Symbols"/>
                <a:cs typeface="Apple Symbols"/>
              </a:rPr>
              <a:t>2,100,000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…</a:t>
            </a:r>
            <a:r>
              <a:rPr lang="en-US" dirty="0">
                <a:solidFill>
                  <a:srgbClr val="F0710A"/>
                </a:solidFill>
                <a:latin typeface="Apple Symbols"/>
                <a:cs typeface="Apple Symbols"/>
              </a:rPr>
              <a:t>20,500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transition every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month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595959"/>
                </a:solidFill>
                <a:latin typeface="Apple Symbols"/>
                <a:cs typeface="Apple Symbols"/>
              </a:rPr>
              <a:t>…Transition out of the service from </a:t>
            </a:r>
            <a:r>
              <a:rPr lang="en-US" dirty="0" smtClean="0">
                <a:solidFill>
                  <a:srgbClr val="595959"/>
                </a:solidFill>
                <a:latin typeface="Apple Symbols"/>
                <a:cs typeface="Apple Symbols"/>
              </a:rPr>
              <a:t>over </a:t>
            </a:r>
            <a:r>
              <a:rPr lang="en-US" dirty="0" smtClean="0">
                <a:solidFill>
                  <a:srgbClr val="F0710A"/>
                </a:solidFill>
                <a:latin typeface="Apple Symbols"/>
                <a:cs typeface="Apple Symbols"/>
              </a:rPr>
              <a:t>3,900</a:t>
            </a:r>
            <a:r>
              <a:rPr lang="en-US" dirty="0" smtClean="0">
                <a:solidFill>
                  <a:srgbClr val="595959"/>
                </a:solidFill>
                <a:latin typeface="Apple Symbols"/>
                <a:cs typeface="Apple Symbols"/>
              </a:rPr>
              <a:t> </a:t>
            </a:r>
            <a:r>
              <a:rPr lang="en-US" dirty="0">
                <a:solidFill>
                  <a:srgbClr val="595959"/>
                </a:solidFill>
                <a:latin typeface="Apple Symbols"/>
                <a:cs typeface="Apple Symbols"/>
              </a:rPr>
              <a:t>bases </a:t>
            </a:r>
            <a:r>
              <a:rPr lang="en-US" dirty="0" smtClean="0">
                <a:solidFill>
                  <a:srgbClr val="595959"/>
                </a:solidFill>
                <a:latin typeface="Apple Symbols"/>
                <a:cs typeface="Apple Symbols"/>
              </a:rPr>
              <a:t>around the </a:t>
            </a:r>
            <a:r>
              <a:rPr lang="en-US" dirty="0">
                <a:solidFill>
                  <a:srgbClr val="595959"/>
                </a:solidFill>
                <a:latin typeface="Apple Symbols"/>
                <a:cs typeface="Apple Symbols"/>
              </a:rPr>
              <a:t>world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595959"/>
                </a:solidFill>
                <a:latin typeface="Apple Symbols"/>
                <a:cs typeface="Apple Symbols"/>
              </a:rPr>
              <a:t>…Over </a:t>
            </a:r>
            <a:r>
              <a:rPr lang="en-US" dirty="0">
                <a:solidFill>
                  <a:srgbClr val="F0710A"/>
                </a:solidFill>
                <a:latin typeface="Apple Symbols"/>
                <a:cs typeface="Apple Symbols"/>
              </a:rPr>
              <a:t>93% </a:t>
            </a:r>
            <a:r>
              <a:rPr lang="en-US" dirty="0">
                <a:solidFill>
                  <a:srgbClr val="595959"/>
                </a:solidFill>
                <a:latin typeface="Apple Symbols"/>
                <a:cs typeface="Apple Symbols"/>
              </a:rPr>
              <a:t>of enlisted personnel have a high school diploma or some college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595959"/>
                </a:solidFill>
                <a:latin typeface="Apple Symbols"/>
                <a:cs typeface="Apple Symbols"/>
              </a:rPr>
              <a:t>...Over </a:t>
            </a:r>
            <a:r>
              <a:rPr lang="en-US" dirty="0">
                <a:solidFill>
                  <a:srgbClr val="F0710A"/>
                </a:solidFill>
                <a:latin typeface="Apple Symbols"/>
                <a:cs typeface="Apple Symbols"/>
              </a:rPr>
              <a:t>80% </a:t>
            </a:r>
            <a:r>
              <a:rPr lang="en-US" dirty="0">
                <a:solidFill>
                  <a:srgbClr val="595959"/>
                </a:solidFill>
                <a:latin typeface="Apple Symbols"/>
                <a:cs typeface="Apple Symbols"/>
              </a:rPr>
              <a:t>move away from the base they transition from and select their location based on </a:t>
            </a:r>
            <a:r>
              <a:rPr lang="en-US" dirty="0" smtClean="0">
                <a:solidFill>
                  <a:srgbClr val="595959"/>
                </a:solidFill>
                <a:latin typeface="Apple Symbols"/>
                <a:cs typeface="Apple Symbols"/>
              </a:rPr>
              <a:t>higher level education and employment </a:t>
            </a:r>
            <a:r>
              <a:rPr lang="en-US" dirty="0">
                <a:solidFill>
                  <a:srgbClr val="595959"/>
                </a:solidFill>
                <a:latin typeface="Apple Symbols"/>
                <a:cs typeface="Apple Symbols"/>
              </a:rPr>
              <a:t>opportunities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pple Symbols"/>
              <a:cs typeface="Apple Symbols"/>
            </a:endParaRPr>
          </a:p>
          <a:p>
            <a:endParaRPr lang="en-US" dirty="0">
              <a:solidFill>
                <a:srgbClr val="F0710A"/>
              </a:solidFill>
              <a:latin typeface="Apple Symbols"/>
              <a:cs typeface="Apple Symbols"/>
            </a:endParaRPr>
          </a:p>
          <a:p>
            <a:endParaRPr lang="en-US" dirty="0">
              <a:solidFill>
                <a:srgbClr val="F0710A"/>
              </a:solidFill>
              <a:latin typeface="Apple Symbols"/>
              <a:cs typeface="Apple Symbol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5100" y="1426529"/>
            <a:ext cx="4026399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Number of manufacturing jobs needed over the next decade:  </a:t>
            </a:r>
            <a:r>
              <a:rPr lang="en-US" dirty="0" smtClean="0">
                <a:solidFill>
                  <a:srgbClr val="F0710A"/>
                </a:solidFill>
                <a:latin typeface="Apple Symbols"/>
                <a:cs typeface="Apple Symbols"/>
              </a:rPr>
              <a:t>3,400,000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…</a:t>
            </a:r>
            <a:r>
              <a:rPr lang="en-US" dirty="0" smtClean="0">
                <a:solidFill>
                  <a:srgbClr val="F0710A"/>
                </a:solidFill>
                <a:latin typeface="Apple Symbols"/>
                <a:cs typeface="Apple Symbols"/>
              </a:rPr>
              <a:t>2,700,000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 baby boomer retirements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…</a:t>
            </a:r>
            <a:r>
              <a:rPr lang="en-US" dirty="0" smtClean="0">
                <a:solidFill>
                  <a:srgbClr val="F0710A"/>
                </a:solidFill>
                <a:latin typeface="Apple Symbols"/>
                <a:cs typeface="Apple Symbols"/>
              </a:rPr>
              <a:t>700,000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 new jobs due to economic expansion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…only </a:t>
            </a:r>
            <a:r>
              <a:rPr lang="en-US" dirty="0" smtClean="0">
                <a:solidFill>
                  <a:srgbClr val="F0710A"/>
                </a:solidFill>
                <a:latin typeface="Apple Symbols"/>
                <a:cs typeface="Apple Symbols"/>
              </a:rPr>
              <a:t>1,400,000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 likely to be filled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…leading to an expected </a:t>
            </a:r>
            <a:r>
              <a:rPr lang="en-US" dirty="0" smtClean="0">
                <a:solidFill>
                  <a:srgbClr val="F0710A"/>
                </a:solidFill>
                <a:latin typeface="Apple Symbols"/>
                <a:cs typeface="Apple Symbols"/>
              </a:rPr>
              <a:t>2,000,000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manufacturing jobs unfilled due to the skills gap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…</a:t>
            </a:r>
            <a:r>
              <a:rPr lang="en-US" dirty="0" smtClean="0">
                <a:solidFill>
                  <a:srgbClr val="F0710A"/>
                </a:solidFill>
                <a:latin typeface="Apple Symbols"/>
                <a:cs typeface="Apple Symbols"/>
              </a:rPr>
              <a:t>86%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of manufacturing executives say that access to talent is a factor contributing to the employment and skills gap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pple Symbols"/>
              <a:cs typeface="Apple Symbol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592936" y="1514839"/>
            <a:ext cx="0" cy="3924502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57053" y="6101133"/>
            <a:ext cx="402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“The skills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g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ap in U.S. manufacturing 2015 and beyond” Deloitte and The Manufacturing Institute, 2015</a:t>
            </a:r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4902200" y="6101133"/>
            <a:ext cx="39056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T3WDI White Paper, BMNT Partners, April 2015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161735" y="368300"/>
            <a:ext cx="37240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fills employment gaps</a:t>
            </a:r>
            <a:endParaRPr lang="en-US" sz="3600" dirty="0"/>
          </a:p>
        </p:txBody>
      </p:sp>
      <p:pic>
        <p:nvPicPr>
          <p:cNvPr id="28" name="Picture 27" descr="T3-logo1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8" r="16749" b="53548"/>
          <a:stretch/>
        </p:blipFill>
        <p:spPr>
          <a:xfrm>
            <a:off x="2269544" y="368300"/>
            <a:ext cx="892191" cy="70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90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24713" y="3406203"/>
            <a:ext cx="76908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595959"/>
                </a:solidFill>
                <a:latin typeface="Apple Symbols"/>
                <a:cs typeface="Apple Symbols"/>
              </a:rPr>
              <a:t>A technology platform </a:t>
            </a:r>
            <a:r>
              <a:rPr lang="en-US" sz="2800" dirty="0">
                <a:solidFill>
                  <a:srgbClr val="595959"/>
                </a:solidFill>
                <a:latin typeface="Apple Symbols"/>
                <a:cs typeface="Apple Symbols"/>
              </a:rPr>
              <a:t>to help </a:t>
            </a:r>
            <a:r>
              <a:rPr lang="en-US" sz="2800" dirty="0" smtClean="0">
                <a:solidFill>
                  <a:srgbClr val="595959"/>
                </a:solidFill>
                <a:latin typeface="Apple Symbols"/>
                <a:cs typeface="Apple Symbols"/>
              </a:rPr>
              <a:t>companies </a:t>
            </a:r>
            <a:r>
              <a:rPr lang="en-US" sz="2800" dirty="0">
                <a:solidFill>
                  <a:srgbClr val="595959"/>
                </a:solidFill>
                <a:latin typeface="Apple Symbols"/>
                <a:cs typeface="Apple Symbols"/>
              </a:rPr>
              <a:t>access and </a:t>
            </a:r>
            <a:r>
              <a:rPr lang="en-US" sz="2800" dirty="0" smtClean="0">
                <a:solidFill>
                  <a:srgbClr val="595959"/>
                </a:solidFill>
                <a:latin typeface="Apple Symbols"/>
                <a:cs typeface="Apple Symbols"/>
              </a:rPr>
              <a:t>recruit </a:t>
            </a:r>
            <a:r>
              <a:rPr lang="en-US" sz="2800" dirty="0">
                <a:solidFill>
                  <a:srgbClr val="595959"/>
                </a:solidFill>
                <a:latin typeface="Apple Symbols"/>
                <a:cs typeface="Apple Symbols"/>
              </a:rPr>
              <a:t>transitioning service members into partnered education and skill providing </a:t>
            </a:r>
            <a:r>
              <a:rPr lang="en-US" sz="2800" dirty="0" smtClean="0">
                <a:solidFill>
                  <a:srgbClr val="595959"/>
                </a:solidFill>
                <a:latin typeface="Apple Symbols"/>
                <a:cs typeface="Apple Symbols"/>
              </a:rPr>
              <a:t>pathways.</a:t>
            </a:r>
            <a:endParaRPr lang="en-US" sz="2800" dirty="0">
              <a:solidFill>
                <a:srgbClr val="595959"/>
              </a:solidFill>
              <a:latin typeface="Apple Symbols"/>
              <a:cs typeface="Apple Symbols"/>
            </a:endParaRPr>
          </a:p>
        </p:txBody>
      </p:sp>
      <p:pic>
        <p:nvPicPr>
          <p:cNvPr id="14" name="Picture 13" descr="T3-logo1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8" r="16749" b="53548"/>
          <a:stretch/>
        </p:blipFill>
        <p:spPr>
          <a:xfrm>
            <a:off x="3623708" y="1609231"/>
            <a:ext cx="1154422" cy="908378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241571" y="1382290"/>
            <a:ext cx="2178617" cy="1221834"/>
            <a:chOff x="5064094" y="901520"/>
            <a:chExt cx="3292179" cy="2014336"/>
          </a:xfrm>
        </p:grpSpPr>
        <p:grpSp>
          <p:nvGrpSpPr>
            <p:cNvPr id="22" name="Group 21"/>
            <p:cNvGrpSpPr/>
            <p:nvPr/>
          </p:nvGrpSpPr>
          <p:grpSpPr>
            <a:xfrm>
              <a:off x="5064094" y="1117788"/>
              <a:ext cx="1561255" cy="1624971"/>
              <a:chOff x="4499047" y="3459741"/>
              <a:chExt cx="1373275" cy="1364266"/>
            </a:xfrm>
          </p:grpSpPr>
          <p:pic>
            <p:nvPicPr>
              <p:cNvPr id="35" name="Picture 34" descr="Education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45635" y="3556509"/>
                <a:ext cx="691191" cy="711671"/>
              </a:xfrm>
              <a:prstGeom prst="rect">
                <a:avLst/>
              </a:prstGeom>
            </p:spPr>
          </p:pic>
          <p:pic>
            <p:nvPicPr>
              <p:cNvPr id="36" name="Picture 35" descr="Education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18475" y="4224658"/>
                <a:ext cx="455567" cy="469065"/>
              </a:xfrm>
              <a:prstGeom prst="rect">
                <a:avLst/>
              </a:prstGeom>
            </p:spPr>
          </p:pic>
          <p:pic>
            <p:nvPicPr>
              <p:cNvPr id="37" name="Picture 36" descr="Education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49722" y="4031090"/>
                <a:ext cx="455567" cy="469065"/>
              </a:xfrm>
              <a:prstGeom prst="rect">
                <a:avLst/>
              </a:prstGeom>
            </p:spPr>
          </p:pic>
          <p:sp>
            <p:nvSpPr>
              <p:cNvPr id="38" name="Oval 37"/>
              <p:cNvSpPr/>
              <p:nvPr/>
            </p:nvSpPr>
            <p:spPr>
              <a:xfrm>
                <a:off x="4499047" y="3459741"/>
                <a:ext cx="1373275" cy="136426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6431218" y="901520"/>
              <a:ext cx="1925055" cy="2014336"/>
              <a:chOff x="5994721" y="2915011"/>
              <a:chExt cx="1693272" cy="1691163"/>
            </a:xfrm>
          </p:grpSpPr>
          <p:pic>
            <p:nvPicPr>
              <p:cNvPr id="31" name="Picture 30" descr="Industry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77876" y="3470731"/>
                <a:ext cx="958584" cy="990117"/>
              </a:xfrm>
              <a:prstGeom prst="rect">
                <a:avLst/>
              </a:prstGeom>
            </p:spPr>
          </p:pic>
          <p:pic>
            <p:nvPicPr>
              <p:cNvPr id="32" name="Picture 31" descr="Industry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87345" y="2993713"/>
                <a:ext cx="485025" cy="500980"/>
              </a:xfrm>
              <a:prstGeom prst="rect">
                <a:avLst/>
              </a:prstGeom>
            </p:spPr>
          </p:pic>
          <p:sp>
            <p:nvSpPr>
              <p:cNvPr id="33" name="Oval 32"/>
              <p:cNvSpPr/>
              <p:nvPr/>
            </p:nvSpPr>
            <p:spPr>
              <a:xfrm>
                <a:off x="5994721" y="2915011"/>
                <a:ext cx="1693272" cy="1691163"/>
              </a:xfrm>
              <a:prstGeom prst="ellipse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4" name="Picture 33" descr="Industry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65478" y="3301054"/>
                <a:ext cx="619389" cy="639764"/>
              </a:xfrm>
              <a:prstGeom prst="rect">
                <a:avLst/>
              </a:prstGeom>
            </p:spPr>
          </p:pic>
        </p:grpSp>
      </p:grpSp>
      <p:cxnSp>
        <p:nvCxnSpPr>
          <p:cNvPr id="24" name="Straight Arrow Connector 23"/>
          <p:cNvCxnSpPr/>
          <p:nvPr/>
        </p:nvCxnSpPr>
        <p:spPr>
          <a:xfrm>
            <a:off x="2595076" y="2001805"/>
            <a:ext cx="1026118" cy="3872"/>
          </a:xfrm>
          <a:prstGeom prst="straightConnector1">
            <a:avLst/>
          </a:prstGeom>
          <a:ln w="12700" cmpd="sng"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1699232" y="1504961"/>
            <a:ext cx="1019451" cy="1001431"/>
            <a:chOff x="932095" y="1368772"/>
            <a:chExt cx="1459580" cy="1297969"/>
          </a:xfrm>
        </p:grpSpPr>
        <p:sp>
          <p:nvSpPr>
            <p:cNvPr id="42" name="Oval 41"/>
            <p:cNvSpPr/>
            <p:nvPr/>
          </p:nvSpPr>
          <p:spPr>
            <a:xfrm>
              <a:off x="932095" y="1368772"/>
              <a:ext cx="1459580" cy="1297969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Picture 44" descr="Students.png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alphaModFix amt="32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050"/>
            <a:stretch/>
          </p:blipFill>
          <p:spPr>
            <a:xfrm>
              <a:off x="1159411" y="1682542"/>
              <a:ext cx="1027455" cy="687661"/>
            </a:xfrm>
            <a:prstGeom prst="rect">
              <a:avLst/>
            </a:prstGeom>
          </p:spPr>
        </p:pic>
      </p:grpSp>
      <p:cxnSp>
        <p:nvCxnSpPr>
          <p:cNvPr id="46" name="Straight Arrow Connector 45"/>
          <p:cNvCxnSpPr/>
          <p:nvPr/>
        </p:nvCxnSpPr>
        <p:spPr>
          <a:xfrm flipH="1">
            <a:off x="4674417" y="2005677"/>
            <a:ext cx="697997" cy="0"/>
          </a:xfrm>
          <a:prstGeom prst="straightConnector1">
            <a:avLst/>
          </a:prstGeom>
          <a:ln w="12700" cmpd="sng"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2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42097" y="1811028"/>
            <a:ext cx="82088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0710A"/>
                </a:solidFill>
                <a:latin typeface="Apple Symbols"/>
                <a:cs typeface="Apple Symbols"/>
              </a:rPr>
              <a:t>We help companies and schools by increasing the number of qualified applicants </a:t>
            </a:r>
            <a:r>
              <a:rPr lang="en-US" sz="2400" dirty="0" smtClean="0">
                <a:solidFill>
                  <a:srgbClr val="595959"/>
                </a:solidFill>
                <a:latin typeface="Apple Symbols"/>
                <a:cs typeface="Apple Symbols"/>
              </a:rPr>
              <a:t>to partnered education and training programs…</a:t>
            </a:r>
            <a:endParaRPr lang="en-US" sz="2400" dirty="0">
              <a:solidFill>
                <a:srgbClr val="595959"/>
              </a:solidFill>
              <a:latin typeface="Apple Symbols"/>
              <a:cs typeface="Apple Symbols"/>
            </a:endParaRPr>
          </a:p>
          <a:p>
            <a:endParaRPr lang="en-US" sz="2400" dirty="0">
              <a:solidFill>
                <a:srgbClr val="595959"/>
              </a:solidFill>
              <a:latin typeface="Apple Symbols"/>
              <a:cs typeface="Apple Symbols"/>
            </a:endParaRPr>
          </a:p>
          <a:p>
            <a:pPr marL="457200" indent="-457200">
              <a:buFont typeface="Wingdings" charset="2"/>
              <a:buChar char="ü"/>
            </a:pPr>
            <a:r>
              <a:rPr lang="en-US" sz="2400" dirty="0">
                <a:solidFill>
                  <a:srgbClr val="595959"/>
                </a:solidFill>
                <a:latin typeface="Apple Symbols"/>
                <a:cs typeface="Apple Symbols"/>
              </a:rPr>
              <a:t>Strategic </a:t>
            </a:r>
            <a:r>
              <a:rPr lang="en-US" sz="2400" dirty="0" smtClean="0">
                <a:solidFill>
                  <a:srgbClr val="595959"/>
                </a:solidFill>
                <a:latin typeface="Apple Symbols"/>
                <a:cs typeface="Apple Symbols"/>
              </a:rPr>
              <a:t>recruitment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400" dirty="0" smtClean="0">
                <a:solidFill>
                  <a:srgbClr val="595959"/>
                </a:solidFill>
                <a:latin typeface="Apple Symbols"/>
                <a:cs typeface="Apple Symbols"/>
              </a:rPr>
              <a:t>Global</a:t>
            </a:r>
            <a:r>
              <a:rPr lang="en-US" sz="2400" dirty="0">
                <a:solidFill>
                  <a:srgbClr val="595959"/>
                </a:solidFill>
                <a:latin typeface="Apple Symbols"/>
                <a:cs typeface="Apple Symbols"/>
              </a:rPr>
              <a:t>, anytime access to thousands of transitioning service members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400" dirty="0">
                <a:solidFill>
                  <a:srgbClr val="595959"/>
                </a:solidFill>
                <a:latin typeface="Apple Symbols"/>
                <a:cs typeface="Apple Symbols"/>
              </a:rPr>
              <a:t>C</a:t>
            </a:r>
            <a:r>
              <a:rPr lang="en-US" sz="2400" dirty="0" smtClean="0">
                <a:solidFill>
                  <a:srgbClr val="595959"/>
                </a:solidFill>
                <a:latin typeface="Apple Symbols"/>
                <a:cs typeface="Apple Symbols"/>
              </a:rPr>
              <a:t>ompany </a:t>
            </a:r>
            <a:r>
              <a:rPr lang="en-US" sz="2400" dirty="0">
                <a:solidFill>
                  <a:srgbClr val="595959"/>
                </a:solidFill>
                <a:latin typeface="Apple Symbols"/>
                <a:cs typeface="Apple Symbols"/>
              </a:rPr>
              <a:t>and school </a:t>
            </a:r>
            <a:r>
              <a:rPr lang="en-US" sz="2400" dirty="0" smtClean="0">
                <a:solidFill>
                  <a:srgbClr val="595959"/>
                </a:solidFill>
                <a:latin typeface="Apple Symbols"/>
                <a:cs typeface="Apple Symbols"/>
              </a:rPr>
              <a:t>branded content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400" dirty="0" smtClean="0">
                <a:solidFill>
                  <a:srgbClr val="595959"/>
                </a:solidFill>
                <a:latin typeface="Apple Symbols"/>
                <a:cs typeface="Apple Symbols"/>
              </a:rPr>
              <a:t>Delivers applicants to company and school talent </a:t>
            </a:r>
            <a:r>
              <a:rPr lang="en-US" sz="2400" dirty="0">
                <a:solidFill>
                  <a:srgbClr val="595959"/>
                </a:solidFill>
                <a:latin typeface="Apple Symbols"/>
                <a:cs typeface="Apple Symbols"/>
              </a:rPr>
              <a:t>acquisition </a:t>
            </a:r>
            <a:r>
              <a:rPr lang="en-US" sz="2400" dirty="0" smtClean="0">
                <a:solidFill>
                  <a:srgbClr val="595959"/>
                </a:solidFill>
                <a:latin typeface="Apple Symbols"/>
                <a:cs typeface="Apple Symbols"/>
              </a:rPr>
              <a:t>systems</a:t>
            </a:r>
            <a:endParaRPr lang="en-US" sz="2400" dirty="0">
              <a:solidFill>
                <a:srgbClr val="595959"/>
              </a:solidFill>
              <a:latin typeface="Apple Symbols"/>
              <a:cs typeface="Apple Symbols"/>
            </a:endParaRPr>
          </a:p>
        </p:txBody>
      </p:sp>
      <p:pic>
        <p:nvPicPr>
          <p:cNvPr id="10" name="Picture 9" descr="T3-logo1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8" r="16749" b="53548"/>
          <a:stretch/>
        </p:blipFill>
        <p:spPr>
          <a:xfrm>
            <a:off x="2146434" y="563994"/>
            <a:ext cx="1154422" cy="908378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4305343" y="278305"/>
            <a:ext cx="2470930" cy="1352713"/>
            <a:chOff x="4222887" y="243533"/>
            <a:chExt cx="3292179" cy="2014336"/>
          </a:xfrm>
        </p:grpSpPr>
        <p:grpSp>
          <p:nvGrpSpPr>
            <p:cNvPr id="11" name="Group 10"/>
            <p:cNvGrpSpPr/>
            <p:nvPr/>
          </p:nvGrpSpPr>
          <p:grpSpPr>
            <a:xfrm>
              <a:off x="4222887" y="459801"/>
              <a:ext cx="1561255" cy="1624971"/>
              <a:chOff x="4499047" y="3459741"/>
              <a:chExt cx="1373275" cy="1364266"/>
            </a:xfrm>
          </p:grpSpPr>
          <p:pic>
            <p:nvPicPr>
              <p:cNvPr id="13" name="Picture 12" descr="Education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45635" y="3556509"/>
                <a:ext cx="691191" cy="711671"/>
              </a:xfrm>
              <a:prstGeom prst="rect">
                <a:avLst/>
              </a:prstGeom>
            </p:spPr>
          </p:pic>
          <p:pic>
            <p:nvPicPr>
              <p:cNvPr id="14" name="Picture 13" descr="Education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18475" y="4224658"/>
                <a:ext cx="455567" cy="469065"/>
              </a:xfrm>
              <a:prstGeom prst="rect">
                <a:avLst/>
              </a:prstGeom>
            </p:spPr>
          </p:pic>
          <p:pic>
            <p:nvPicPr>
              <p:cNvPr id="15" name="Picture 14" descr="Education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49722" y="4031090"/>
                <a:ext cx="455567" cy="469065"/>
              </a:xfrm>
              <a:prstGeom prst="rect">
                <a:avLst/>
              </a:prstGeom>
            </p:spPr>
          </p:pic>
          <p:sp>
            <p:nvSpPr>
              <p:cNvPr id="16" name="Oval 15"/>
              <p:cNvSpPr/>
              <p:nvPr/>
            </p:nvSpPr>
            <p:spPr>
              <a:xfrm>
                <a:off x="4499047" y="3459741"/>
                <a:ext cx="1373275" cy="136426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5590011" y="243533"/>
              <a:ext cx="1925055" cy="2014336"/>
              <a:chOff x="5994721" y="2915011"/>
              <a:chExt cx="1693272" cy="1691163"/>
            </a:xfrm>
          </p:grpSpPr>
          <p:pic>
            <p:nvPicPr>
              <p:cNvPr id="18" name="Picture 17" descr="Industry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77876" y="3470731"/>
                <a:ext cx="958584" cy="990117"/>
              </a:xfrm>
              <a:prstGeom prst="rect">
                <a:avLst/>
              </a:prstGeom>
            </p:spPr>
          </p:pic>
          <p:pic>
            <p:nvPicPr>
              <p:cNvPr id="19" name="Picture 18" descr="Industry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87345" y="2993713"/>
                <a:ext cx="485025" cy="500980"/>
              </a:xfrm>
              <a:prstGeom prst="rect">
                <a:avLst/>
              </a:prstGeom>
            </p:spPr>
          </p:pic>
          <p:sp>
            <p:nvSpPr>
              <p:cNvPr id="20" name="Oval 19"/>
              <p:cNvSpPr/>
              <p:nvPr/>
            </p:nvSpPr>
            <p:spPr>
              <a:xfrm>
                <a:off x="5994721" y="2915011"/>
                <a:ext cx="1693272" cy="1691163"/>
              </a:xfrm>
              <a:prstGeom prst="ellipse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1" name="Picture 20" descr="Industry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65478" y="3301054"/>
                <a:ext cx="619389" cy="639764"/>
              </a:xfrm>
              <a:prstGeom prst="rect">
                <a:avLst/>
              </a:prstGeom>
            </p:spPr>
          </p:pic>
        </p:grpSp>
      </p:grpSp>
      <p:cxnSp>
        <p:nvCxnSpPr>
          <p:cNvPr id="22" name="Straight Arrow Connector 21"/>
          <p:cNvCxnSpPr/>
          <p:nvPr/>
        </p:nvCxnSpPr>
        <p:spPr>
          <a:xfrm flipH="1">
            <a:off x="3281731" y="960440"/>
            <a:ext cx="1190620" cy="0"/>
          </a:xfrm>
          <a:prstGeom prst="straightConnector1">
            <a:avLst/>
          </a:prstGeom>
          <a:ln w="12700" cmpd="sng"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44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13856" y="1858011"/>
            <a:ext cx="85746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0710A"/>
                </a:solidFill>
                <a:latin typeface="Apple Symbols"/>
                <a:cs typeface="Apple Symbols"/>
              </a:rPr>
              <a:t>We help service members by reducing the anxiety associated with transitioning </a:t>
            </a:r>
            <a:r>
              <a:rPr lang="en-US" sz="2400" dirty="0" smtClean="0">
                <a:solidFill>
                  <a:srgbClr val="595959"/>
                </a:solidFill>
                <a:latin typeface="Apple Symbols"/>
                <a:cs typeface="Apple Symbols"/>
              </a:rPr>
              <a:t>to post-service employment…</a:t>
            </a:r>
          </a:p>
          <a:p>
            <a:endParaRPr lang="en-US" sz="2400" dirty="0" smtClean="0">
              <a:solidFill>
                <a:srgbClr val="595959"/>
              </a:solidFill>
              <a:latin typeface="Apple Symbols"/>
              <a:cs typeface="Apple Symbols"/>
            </a:endParaRPr>
          </a:p>
          <a:p>
            <a:pPr marL="457200" indent="-457200">
              <a:buFont typeface="Wingdings" charset="2"/>
              <a:buChar char="ü"/>
            </a:pPr>
            <a:r>
              <a:rPr lang="en-US" sz="2400" dirty="0" smtClean="0">
                <a:solidFill>
                  <a:srgbClr val="595959"/>
                </a:solidFill>
                <a:latin typeface="Apple Symbols"/>
                <a:cs typeface="Apple Symbols"/>
              </a:rPr>
              <a:t>Explore career opportunities with aligned educational pathways; see the purpose for going to school or entering a training program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400" dirty="0">
                <a:solidFill>
                  <a:srgbClr val="595959"/>
                </a:solidFill>
                <a:latin typeface="Apple Symbols"/>
                <a:cs typeface="Apple Symbols"/>
              </a:rPr>
              <a:t>S</a:t>
            </a:r>
            <a:r>
              <a:rPr lang="en-US" sz="2400" dirty="0" smtClean="0">
                <a:solidFill>
                  <a:srgbClr val="595959"/>
                </a:solidFill>
                <a:latin typeface="Apple Symbols"/>
                <a:cs typeface="Apple Symbols"/>
              </a:rPr>
              <a:t>can by location of interest to see positions, salaries, education pathways, and post education career options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400" dirty="0" smtClean="0">
                <a:solidFill>
                  <a:srgbClr val="595959"/>
                </a:solidFill>
                <a:latin typeface="Apple Symbols"/>
                <a:cs typeface="Apple Symbols"/>
              </a:rPr>
              <a:t>Receive first hand information from recently transitioned veterans in both education pathways and companies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400" dirty="0" smtClean="0">
                <a:solidFill>
                  <a:srgbClr val="595959"/>
                </a:solidFill>
                <a:latin typeface="Apple Symbols"/>
                <a:cs typeface="Apple Symbols"/>
              </a:rPr>
              <a:t>Information and contact months ahead of transition</a:t>
            </a:r>
            <a:endParaRPr lang="en-US" sz="2400" dirty="0">
              <a:solidFill>
                <a:srgbClr val="595959"/>
              </a:solidFill>
              <a:latin typeface="Apple Symbols"/>
              <a:cs typeface="Apple Symbols"/>
            </a:endParaRPr>
          </a:p>
        </p:txBody>
      </p:sp>
      <p:pic>
        <p:nvPicPr>
          <p:cNvPr id="14" name="Picture 13" descr="T3-logo1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8" r="16749" b="53548"/>
          <a:stretch/>
        </p:blipFill>
        <p:spPr>
          <a:xfrm>
            <a:off x="4900974" y="738191"/>
            <a:ext cx="1154422" cy="908378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>
            <a:off x="4170769" y="1130765"/>
            <a:ext cx="730205" cy="0"/>
          </a:xfrm>
          <a:prstGeom prst="straightConnector1">
            <a:avLst/>
          </a:prstGeom>
          <a:ln w="12700" cmpd="sng"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3072744" y="556346"/>
            <a:ext cx="1232264" cy="1148837"/>
            <a:chOff x="2845428" y="497732"/>
            <a:chExt cx="1459580" cy="1297969"/>
          </a:xfrm>
        </p:grpSpPr>
        <p:sp>
          <p:nvSpPr>
            <p:cNvPr id="15" name="Oval 14"/>
            <p:cNvSpPr/>
            <p:nvPr/>
          </p:nvSpPr>
          <p:spPr>
            <a:xfrm>
              <a:off x="2845428" y="497732"/>
              <a:ext cx="1459580" cy="1297969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 descr="Students.png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alphaModFix amt="32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050"/>
            <a:stretch/>
          </p:blipFill>
          <p:spPr>
            <a:xfrm>
              <a:off x="3072744" y="811502"/>
              <a:ext cx="1027455" cy="6876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4709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6497" y="1455802"/>
            <a:ext cx="862180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Integrate industry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,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military, academic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, government,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and non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-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profit partners 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Conduct an assessment of overlapping interests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Connect across regions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003300" y="3503080"/>
            <a:ext cx="3369722" cy="2603500"/>
            <a:chOff x="2802453" y="3149600"/>
            <a:chExt cx="3657600" cy="2603500"/>
          </a:xfrm>
        </p:grpSpPr>
        <p:pic>
          <p:nvPicPr>
            <p:cNvPr id="8" name="Picture 7" descr="T3-logo1.pdf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218" r="16749" b="53548"/>
            <a:stretch/>
          </p:blipFill>
          <p:spPr>
            <a:xfrm>
              <a:off x="4199453" y="4139905"/>
              <a:ext cx="863600" cy="679540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5113853" y="5334000"/>
              <a:ext cx="812800" cy="406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E46C0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1600" b="1" dirty="0" smtClean="0">
                  <a:solidFill>
                    <a:srgbClr val="595959"/>
                  </a:solidFill>
                  <a:latin typeface="Apple Symbols"/>
                  <a:cs typeface="Apple Symbols"/>
                </a:rPr>
                <a:t>.GOV</a:t>
              </a:r>
              <a:endParaRPr lang="en-US" sz="1600" b="1" dirty="0">
                <a:solidFill>
                  <a:srgbClr val="595959"/>
                </a:solidFill>
                <a:latin typeface="Apple Symbols"/>
                <a:cs typeface="Apple Symbol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250253" y="3149600"/>
              <a:ext cx="812800" cy="406400"/>
            </a:xfrm>
            <a:prstGeom prst="rect">
              <a:avLst/>
            </a:prstGeom>
            <a:solidFill>
              <a:srgbClr val="FAC090"/>
            </a:solidFill>
            <a:ln>
              <a:solidFill>
                <a:srgbClr val="E46C0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1600" b="1" dirty="0" smtClean="0">
                  <a:solidFill>
                    <a:srgbClr val="595959"/>
                  </a:solidFill>
                  <a:latin typeface="Apple Symbols"/>
                  <a:cs typeface="Apple Symbols"/>
                </a:rPr>
                <a:t>.COM</a:t>
              </a:r>
              <a:endParaRPr lang="en-US" sz="1600" b="1" dirty="0">
                <a:solidFill>
                  <a:srgbClr val="595959"/>
                </a:solidFill>
                <a:latin typeface="Apple Symbols"/>
                <a:cs typeface="Apple Symbol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47253" y="4229100"/>
              <a:ext cx="812800" cy="406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E46C0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1600" b="1" dirty="0" smtClean="0">
                  <a:solidFill>
                    <a:srgbClr val="595959"/>
                  </a:solidFill>
                  <a:latin typeface="Apple Symbols"/>
                  <a:cs typeface="Apple Symbols"/>
                </a:rPr>
                <a:t>.EDU</a:t>
              </a:r>
              <a:endParaRPr lang="en-US" sz="1600" b="1" dirty="0">
                <a:solidFill>
                  <a:srgbClr val="595959"/>
                </a:solidFill>
                <a:latin typeface="Apple Symbols"/>
                <a:cs typeface="Apple Symbol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02453" y="4229100"/>
              <a:ext cx="812800" cy="406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E46C0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1600" b="1" dirty="0" smtClean="0">
                  <a:solidFill>
                    <a:srgbClr val="595959"/>
                  </a:solidFill>
                  <a:latin typeface="Apple Symbols"/>
                  <a:cs typeface="Apple Symbols"/>
                </a:rPr>
                <a:t>.MIL</a:t>
              </a:r>
              <a:endParaRPr lang="en-US" sz="1600" b="1" dirty="0">
                <a:solidFill>
                  <a:srgbClr val="595959"/>
                </a:solidFill>
                <a:latin typeface="Apple Symbols"/>
                <a:cs typeface="Apple Symbol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361253" y="5346700"/>
              <a:ext cx="812800" cy="406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E46C0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1600" b="1" dirty="0" smtClean="0">
                  <a:solidFill>
                    <a:srgbClr val="595959"/>
                  </a:solidFill>
                  <a:latin typeface="Apple Symbols"/>
                  <a:cs typeface="Apple Symbols"/>
                </a:rPr>
                <a:t>.ORG</a:t>
              </a:r>
              <a:endParaRPr lang="en-US" sz="1600" b="1" dirty="0">
                <a:solidFill>
                  <a:srgbClr val="595959"/>
                </a:solidFill>
                <a:latin typeface="Apple Symbols"/>
                <a:cs typeface="Apple Symbols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4174053" y="4806746"/>
              <a:ext cx="292100" cy="539954"/>
            </a:xfrm>
            <a:prstGeom prst="straightConnector1">
              <a:avLst/>
            </a:prstGeom>
            <a:ln>
              <a:solidFill>
                <a:srgbClr val="E46C0A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3" idx="2"/>
            </p:cNvCxnSpPr>
            <p:nvPr/>
          </p:nvCxnSpPr>
          <p:spPr>
            <a:xfrm>
              <a:off x="4656653" y="3556000"/>
              <a:ext cx="0" cy="545805"/>
            </a:xfrm>
            <a:prstGeom prst="straightConnector1">
              <a:avLst/>
            </a:prstGeom>
            <a:ln>
              <a:solidFill>
                <a:srgbClr val="E46C0A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4847153" y="4806745"/>
              <a:ext cx="266700" cy="527255"/>
            </a:xfrm>
            <a:prstGeom prst="straightConnector1">
              <a:avLst/>
            </a:prstGeom>
            <a:ln>
              <a:solidFill>
                <a:srgbClr val="E46C0A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1"/>
            </p:cNvCxnSpPr>
            <p:nvPr/>
          </p:nvCxnSpPr>
          <p:spPr>
            <a:xfrm flipH="1">
              <a:off x="5063053" y="4432300"/>
              <a:ext cx="584200" cy="3278"/>
            </a:xfrm>
            <a:prstGeom prst="straightConnector1">
              <a:avLst/>
            </a:prstGeom>
            <a:ln>
              <a:solidFill>
                <a:srgbClr val="E46C0A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6" idx="3"/>
            </p:cNvCxnSpPr>
            <p:nvPr/>
          </p:nvCxnSpPr>
          <p:spPr>
            <a:xfrm>
              <a:off x="3615253" y="4432300"/>
              <a:ext cx="571500" cy="0"/>
            </a:xfrm>
            <a:prstGeom prst="straightConnector1">
              <a:avLst/>
            </a:prstGeom>
            <a:ln>
              <a:solidFill>
                <a:srgbClr val="E46C0A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5669557" y="3742262"/>
            <a:ext cx="578843" cy="535517"/>
            <a:chOff x="5317067" y="3333750"/>
            <a:chExt cx="1659466" cy="1485900"/>
          </a:xfrm>
        </p:grpSpPr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435600" y="3564635"/>
              <a:ext cx="1388533" cy="1017945"/>
            </a:xfrm>
            <a:prstGeom prst="rect">
              <a:avLst/>
            </a:prstGeom>
          </p:spPr>
        </p:pic>
        <p:sp>
          <p:nvSpPr>
            <p:cNvPr id="50" name="Oval 49"/>
            <p:cNvSpPr/>
            <p:nvPr/>
          </p:nvSpPr>
          <p:spPr>
            <a:xfrm>
              <a:off x="5317067" y="3333750"/>
              <a:ext cx="1659466" cy="1485900"/>
            </a:xfrm>
            <a:prstGeom prst="ellipse">
              <a:avLst/>
            </a:prstGeom>
            <a:noFill/>
            <a:ln>
              <a:solidFill>
                <a:srgbClr val="E46C0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858933" y="5182657"/>
            <a:ext cx="674224" cy="677783"/>
            <a:chOff x="5317067" y="3333750"/>
            <a:chExt cx="1659466" cy="1485900"/>
          </a:xfrm>
        </p:grpSpPr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435600" y="3564635"/>
              <a:ext cx="1388533" cy="1017945"/>
            </a:xfrm>
            <a:prstGeom prst="rect">
              <a:avLst/>
            </a:prstGeom>
          </p:spPr>
        </p:pic>
        <p:sp>
          <p:nvSpPr>
            <p:cNvPr id="54" name="Oval 53"/>
            <p:cNvSpPr/>
            <p:nvPr/>
          </p:nvSpPr>
          <p:spPr>
            <a:xfrm>
              <a:off x="5317067" y="3333750"/>
              <a:ext cx="1659466" cy="1485900"/>
            </a:xfrm>
            <a:prstGeom prst="ellipse">
              <a:avLst/>
            </a:prstGeom>
            <a:noFill/>
            <a:ln>
              <a:solidFill>
                <a:srgbClr val="E46C0A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856205" y="4482442"/>
            <a:ext cx="784290" cy="677783"/>
            <a:chOff x="5317067" y="3333750"/>
            <a:chExt cx="1659466" cy="1485900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435600" y="3564635"/>
              <a:ext cx="1388533" cy="1017945"/>
            </a:xfrm>
            <a:prstGeom prst="rect">
              <a:avLst/>
            </a:prstGeom>
          </p:spPr>
        </p:pic>
        <p:sp>
          <p:nvSpPr>
            <p:cNvPr id="57" name="Oval 56"/>
            <p:cNvSpPr/>
            <p:nvPr/>
          </p:nvSpPr>
          <p:spPr>
            <a:xfrm>
              <a:off x="5317067" y="3333750"/>
              <a:ext cx="1659466" cy="1485900"/>
            </a:xfrm>
            <a:prstGeom prst="ellipse">
              <a:avLst/>
            </a:prstGeom>
            <a:noFill/>
            <a:ln>
              <a:solidFill>
                <a:srgbClr val="E46C0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151224" y="5558813"/>
            <a:ext cx="863600" cy="806450"/>
            <a:chOff x="5317067" y="3333750"/>
            <a:chExt cx="1659466" cy="1485900"/>
          </a:xfrm>
        </p:grpSpPr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435600" y="3564635"/>
              <a:ext cx="1388533" cy="1017945"/>
            </a:xfrm>
            <a:prstGeom prst="rect">
              <a:avLst/>
            </a:prstGeom>
          </p:spPr>
        </p:pic>
        <p:sp>
          <p:nvSpPr>
            <p:cNvPr id="60" name="Oval 59"/>
            <p:cNvSpPr/>
            <p:nvPr/>
          </p:nvSpPr>
          <p:spPr>
            <a:xfrm>
              <a:off x="5317067" y="3333750"/>
              <a:ext cx="1659466" cy="1485900"/>
            </a:xfrm>
            <a:prstGeom prst="ellipse">
              <a:avLst/>
            </a:prstGeom>
            <a:noFill/>
            <a:ln>
              <a:solidFill>
                <a:srgbClr val="E46C0A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453847" y="4461725"/>
            <a:ext cx="863600" cy="806450"/>
            <a:chOff x="5317067" y="3333750"/>
            <a:chExt cx="1659466" cy="1485900"/>
          </a:xfrm>
        </p:grpSpPr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435600" y="3564635"/>
              <a:ext cx="1388533" cy="1017945"/>
            </a:xfrm>
            <a:prstGeom prst="rect">
              <a:avLst/>
            </a:prstGeom>
          </p:spPr>
        </p:pic>
        <p:sp>
          <p:nvSpPr>
            <p:cNvPr id="63" name="Oval 62"/>
            <p:cNvSpPr/>
            <p:nvPr/>
          </p:nvSpPr>
          <p:spPr>
            <a:xfrm>
              <a:off x="5317067" y="3333750"/>
              <a:ext cx="1659466" cy="1485900"/>
            </a:xfrm>
            <a:prstGeom prst="ellipse">
              <a:avLst/>
            </a:prstGeom>
            <a:noFill/>
            <a:ln>
              <a:solidFill>
                <a:srgbClr val="E46C0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125134" y="3220505"/>
            <a:ext cx="863600" cy="806450"/>
            <a:chOff x="5317067" y="3333750"/>
            <a:chExt cx="1659466" cy="1485900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435600" y="3564635"/>
              <a:ext cx="1388533" cy="1017945"/>
            </a:xfrm>
            <a:prstGeom prst="rect">
              <a:avLst/>
            </a:prstGeom>
          </p:spPr>
        </p:pic>
        <p:sp>
          <p:nvSpPr>
            <p:cNvPr id="66" name="Oval 65"/>
            <p:cNvSpPr/>
            <p:nvPr/>
          </p:nvSpPr>
          <p:spPr>
            <a:xfrm>
              <a:off x="5317067" y="3333750"/>
              <a:ext cx="1659466" cy="1485900"/>
            </a:xfrm>
            <a:prstGeom prst="ellipse">
              <a:avLst/>
            </a:prstGeom>
            <a:noFill/>
            <a:ln>
              <a:solidFill>
                <a:srgbClr val="E46C0A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8" name="Straight Connector 67"/>
          <p:cNvCxnSpPr>
            <a:stCxn id="50" idx="5"/>
            <a:endCxn id="63" idx="1"/>
          </p:cNvCxnSpPr>
          <p:nvPr/>
        </p:nvCxnSpPr>
        <p:spPr>
          <a:xfrm>
            <a:off x="6163630" y="4199354"/>
            <a:ext cx="416688" cy="380473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60" idx="0"/>
          </p:cNvCxnSpPr>
          <p:nvPr/>
        </p:nvCxnSpPr>
        <p:spPr>
          <a:xfrm>
            <a:off x="7151224" y="5205375"/>
            <a:ext cx="431800" cy="353438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6195241" y="3742262"/>
            <a:ext cx="929893" cy="83211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50" idx="4"/>
          </p:cNvCxnSpPr>
          <p:nvPr/>
        </p:nvCxnSpPr>
        <p:spPr>
          <a:xfrm flipH="1" flipV="1">
            <a:off x="5958979" y="4277779"/>
            <a:ext cx="204651" cy="895146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248400" y="3909480"/>
            <a:ext cx="1607805" cy="876300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57" idx="1"/>
          </p:cNvCxnSpPr>
          <p:nvPr/>
        </p:nvCxnSpPr>
        <p:spPr>
          <a:xfrm>
            <a:off x="7806480" y="4002102"/>
            <a:ext cx="164582" cy="579599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60" idx="2"/>
          </p:cNvCxnSpPr>
          <p:nvPr/>
        </p:nvCxnSpPr>
        <p:spPr>
          <a:xfrm>
            <a:off x="6471239" y="5726107"/>
            <a:ext cx="679985" cy="235931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317447" y="5015138"/>
            <a:ext cx="570906" cy="0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endCxn id="60" idx="7"/>
          </p:cNvCxnSpPr>
          <p:nvPr/>
        </p:nvCxnSpPr>
        <p:spPr>
          <a:xfrm flipH="1">
            <a:off x="7888353" y="5182657"/>
            <a:ext cx="327563" cy="494258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endCxn id="60" idx="0"/>
          </p:cNvCxnSpPr>
          <p:nvPr/>
        </p:nvCxnSpPr>
        <p:spPr>
          <a:xfrm>
            <a:off x="7439517" y="4009117"/>
            <a:ext cx="143507" cy="1549696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6533157" y="5139508"/>
            <a:ext cx="1481667" cy="370435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endCxn id="63" idx="0"/>
          </p:cNvCxnSpPr>
          <p:nvPr/>
        </p:nvCxnSpPr>
        <p:spPr>
          <a:xfrm flipH="1">
            <a:off x="6885647" y="3909480"/>
            <a:ext cx="352490" cy="552245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6388907" y="5143293"/>
            <a:ext cx="143559" cy="107949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2719666" y="213267"/>
            <a:ext cx="425990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expands your talent pipeline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774700" y="3220505"/>
            <a:ext cx="3822700" cy="3421595"/>
          </a:xfrm>
          <a:prstGeom prst="ellipse">
            <a:avLst/>
          </a:prstGeom>
          <a:noFill/>
          <a:ln>
            <a:solidFill>
              <a:srgbClr val="E46C0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Picture 47" descr="T3-logo1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8" r="16749" b="53548"/>
          <a:stretch/>
        </p:blipFill>
        <p:spPr>
          <a:xfrm>
            <a:off x="1979854" y="314867"/>
            <a:ext cx="739812" cy="58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34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94196" y="1463695"/>
            <a:ext cx="803711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pple Symbols"/>
                <a:cs typeface="Apple Symbols"/>
              </a:rPr>
              <a:t>Companies describe their culture and job requirements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pple Symbols"/>
                <a:cs typeface="Apple Symbols"/>
              </a:rPr>
              <a:t>Transitioning service members explore opportunities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pple Symbols"/>
                <a:cs typeface="Apple Symbols"/>
              </a:rPr>
              <a:t>T3 screens interested service members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Apple Symbols"/>
              <a:cs typeface="Apple Symbols"/>
            </a:endParaRPr>
          </a:p>
        </p:txBody>
      </p:sp>
      <p:pic>
        <p:nvPicPr>
          <p:cNvPr id="6" name="Picture 5" descr="Industr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352" y="2972736"/>
            <a:ext cx="617986" cy="668752"/>
          </a:xfrm>
          <a:prstGeom prst="rect">
            <a:avLst/>
          </a:prstGeom>
        </p:spPr>
      </p:pic>
      <p:pic>
        <p:nvPicPr>
          <p:cNvPr id="7" name="Picture 6" descr="Education.pn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1D1D1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956" y="3307112"/>
            <a:ext cx="540131" cy="582654"/>
          </a:xfrm>
          <a:prstGeom prst="rect">
            <a:avLst/>
          </a:prstGeom>
        </p:spPr>
      </p:pic>
      <p:pic>
        <p:nvPicPr>
          <p:cNvPr id="10" name="Picture 9" descr="Students.png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32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8050"/>
          <a:stretch/>
        </p:blipFill>
        <p:spPr>
          <a:xfrm>
            <a:off x="885408" y="3307111"/>
            <a:ext cx="768332" cy="51423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352141" y="250667"/>
            <a:ext cx="503334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finds the needles in the haystack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757175" y="3933906"/>
            <a:ext cx="331697" cy="338667"/>
          </a:xfrm>
          <a:prstGeom prst="ellipse">
            <a:avLst/>
          </a:prstGeom>
          <a:noFill/>
          <a:ln>
            <a:solidFill>
              <a:srgbClr val="E46C0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dirty="0" smtClean="0">
                <a:solidFill>
                  <a:srgbClr val="F0710A"/>
                </a:solidFill>
              </a:rPr>
              <a:t>1</a:t>
            </a:r>
            <a:endParaRPr lang="en-US" dirty="0">
              <a:solidFill>
                <a:srgbClr val="F0710A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911934" y="4748249"/>
            <a:ext cx="331697" cy="338667"/>
          </a:xfrm>
          <a:prstGeom prst="ellipse">
            <a:avLst/>
          </a:prstGeom>
          <a:noFill/>
          <a:ln>
            <a:solidFill>
              <a:srgbClr val="E46C0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dirty="0" smtClean="0">
                <a:solidFill>
                  <a:srgbClr val="F0710A"/>
                </a:solidFill>
              </a:rPr>
              <a:t>6</a:t>
            </a:r>
            <a:endParaRPr lang="en-US" dirty="0">
              <a:solidFill>
                <a:srgbClr val="F0710A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498183" y="4357239"/>
            <a:ext cx="331697" cy="338667"/>
          </a:xfrm>
          <a:prstGeom prst="ellipse">
            <a:avLst/>
          </a:prstGeom>
          <a:noFill/>
          <a:ln>
            <a:solidFill>
              <a:srgbClr val="E46C0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dirty="0" smtClean="0">
                <a:solidFill>
                  <a:srgbClr val="F0710A"/>
                </a:solidFill>
              </a:rPr>
              <a:t>4</a:t>
            </a:r>
            <a:endParaRPr lang="en-US" dirty="0">
              <a:solidFill>
                <a:srgbClr val="F0710A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971220" y="4748249"/>
            <a:ext cx="331697" cy="338667"/>
          </a:xfrm>
          <a:prstGeom prst="ellipse">
            <a:avLst/>
          </a:prstGeom>
          <a:noFill/>
          <a:ln>
            <a:solidFill>
              <a:srgbClr val="E46C0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dirty="0" smtClean="0">
                <a:solidFill>
                  <a:srgbClr val="F0710A"/>
                </a:solidFill>
              </a:rPr>
              <a:t>5</a:t>
            </a:r>
            <a:endParaRPr lang="en-US" dirty="0">
              <a:solidFill>
                <a:srgbClr val="F0710A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69397" y="4340305"/>
            <a:ext cx="331697" cy="338667"/>
          </a:xfrm>
          <a:prstGeom prst="ellipse">
            <a:avLst/>
          </a:prstGeom>
          <a:noFill/>
          <a:ln>
            <a:solidFill>
              <a:srgbClr val="E46C0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dirty="0" smtClean="0">
                <a:solidFill>
                  <a:srgbClr val="F0710A"/>
                </a:solidFill>
              </a:rPr>
              <a:t>2</a:t>
            </a:r>
            <a:endParaRPr lang="en-US" dirty="0">
              <a:solidFill>
                <a:srgbClr val="F0710A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95162" y="3970651"/>
            <a:ext cx="331697" cy="338667"/>
          </a:xfrm>
          <a:prstGeom prst="ellipse">
            <a:avLst/>
          </a:prstGeom>
          <a:noFill/>
          <a:ln>
            <a:solidFill>
              <a:srgbClr val="E46C0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dirty="0" smtClean="0">
                <a:solidFill>
                  <a:srgbClr val="F0710A"/>
                </a:solidFill>
              </a:rPr>
              <a:t>3</a:t>
            </a:r>
            <a:endParaRPr lang="en-US" dirty="0">
              <a:solidFill>
                <a:srgbClr val="F0710A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967460" y="5672669"/>
            <a:ext cx="3293533" cy="0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T3-logo1.pdf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8" r="16749" b="53548"/>
          <a:stretch/>
        </p:blipFill>
        <p:spPr>
          <a:xfrm>
            <a:off x="2141321" y="3927866"/>
            <a:ext cx="950891" cy="748226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3701478" y="4272573"/>
            <a:ext cx="239874" cy="223226"/>
            <a:chOff x="4425250" y="4297974"/>
            <a:chExt cx="239874" cy="223226"/>
          </a:xfrm>
        </p:grpSpPr>
        <p:cxnSp>
          <p:nvCxnSpPr>
            <p:cNvPr id="21" name="Straight Connector 20"/>
            <p:cNvCxnSpPr/>
            <p:nvPr/>
          </p:nvCxnSpPr>
          <p:spPr>
            <a:xfrm flipH="1">
              <a:off x="4653859" y="4297974"/>
              <a:ext cx="1" cy="22322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425250" y="4521200"/>
              <a:ext cx="239874" cy="0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3294442" y="4678972"/>
            <a:ext cx="239874" cy="223226"/>
            <a:chOff x="4425250" y="4297974"/>
            <a:chExt cx="239874" cy="223226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4653859" y="4297974"/>
              <a:ext cx="1" cy="22322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425250" y="4521200"/>
              <a:ext cx="239874" cy="0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 flipH="1">
            <a:off x="1258309" y="4300851"/>
            <a:ext cx="239874" cy="223226"/>
            <a:chOff x="4425250" y="4297974"/>
            <a:chExt cx="239874" cy="223226"/>
          </a:xfrm>
        </p:grpSpPr>
        <p:cxnSp>
          <p:nvCxnSpPr>
            <p:cNvPr id="32" name="Straight Connector 31"/>
            <p:cNvCxnSpPr/>
            <p:nvPr/>
          </p:nvCxnSpPr>
          <p:spPr>
            <a:xfrm flipH="1">
              <a:off x="4653859" y="4297974"/>
              <a:ext cx="1" cy="22322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4425250" y="4521200"/>
              <a:ext cx="239874" cy="0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 flipH="1">
            <a:off x="1667517" y="4688980"/>
            <a:ext cx="239874" cy="223226"/>
            <a:chOff x="4425250" y="4297974"/>
            <a:chExt cx="239874" cy="223226"/>
          </a:xfrm>
        </p:grpSpPr>
        <p:cxnSp>
          <p:nvCxnSpPr>
            <p:cNvPr id="35" name="Straight Connector 34"/>
            <p:cNvCxnSpPr/>
            <p:nvPr/>
          </p:nvCxnSpPr>
          <p:spPr>
            <a:xfrm flipH="1">
              <a:off x="4653859" y="4297974"/>
              <a:ext cx="1" cy="22322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 flipV="1">
              <a:off x="4425250" y="4521200"/>
              <a:ext cx="239874" cy="0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 flipH="1">
            <a:off x="2093655" y="5081540"/>
            <a:ext cx="352605" cy="303259"/>
            <a:chOff x="4417012" y="4297974"/>
            <a:chExt cx="239874" cy="223226"/>
          </a:xfrm>
        </p:grpSpPr>
        <p:cxnSp>
          <p:nvCxnSpPr>
            <p:cNvPr id="38" name="Straight Connector 37"/>
            <p:cNvCxnSpPr/>
            <p:nvPr/>
          </p:nvCxnSpPr>
          <p:spPr>
            <a:xfrm flipH="1">
              <a:off x="4653859" y="4297974"/>
              <a:ext cx="1" cy="22322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4417012" y="4521200"/>
              <a:ext cx="239874" cy="0"/>
            </a:xfrm>
            <a:prstGeom prst="line">
              <a:avLst/>
            </a:prstGeom>
            <a:ln>
              <a:solidFill>
                <a:srgbClr val="E46C0A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2777959" y="5086915"/>
            <a:ext cx="355535" cy="297884"/>
            <a:chOff x="4417460" y="4297974"/>
            <a:chExt cx="239874" cy="223226"/>
          </a:xfrm>
        </p:grpSpPr>
        <p:cxnSp>
          <p:nvCxnSpPr>
            <p:cNvPr id="41" name="Straight Connector 40"/>
            <p:cNvCxnSpPr/>
            <p:nvPr/>
          </p:nvCxnSpPr>
          <p:spPr>
            <a:xfrm flipH="1">
              <a:off x="4653859" y="4297974"/>
              <a:ext cx="1" cy="22322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417460" y="4521200"/>
              <a:ext cx="239874" cy="0"/>
            </a:xfrm>
            <a:prstGeom prst="line">
              <a:avLst/>
            </a:prstGeom>
            <a:ln>
              <a:solidFill>
                <a:srgbClr val="E46C0A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4679234" y="3759533"/>
            <a:ext cx="4246162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Company/school video / text content to T3</a:t>
            </a:r>
          </a:p>
          <a:p>
            <a:pPr marL="228600" indent="-2286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T3 generated cards</a:t>
            </a:r>
          </a:p>
          <a:p>
            <a:pPr marL="228600" indent="-2286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TSM generated Tier 1 profile</a:t>
            </a:r>
          </a:p>
          <a:p>
            <a:pPr marL="228600" indent="-2286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TSM generated selection</a:t>
            </a:r>
          </a:p>
          <a:p>
            <a:pPr marL="228600" indent="-2286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T3 generated ?s to TSM</a:t>
            </a:r>
          </a:p>
          <a:p>
            <a:pPr marL="228600" indent="-2286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TSM responses for Tier 2 profile</a:t>
            </a:r>
          </a:p>
          <a:p>
            <a:pPr marL="228600" indent="-2286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 Symbols"/>
                <a:cs typeface="Apple Symbols"/>
              </a:rPr>
              <a:t>Hand off to Company / School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+mj-lt"/>
              <a:buAutoNum type="romanUcPeriod" startAt="10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2446262" y="5206999"/>
            <a:ext cx="331697" cy="338667"/>
          </a:xfrm>
          <a:prstGeom prst="ellipse">
            <a:avLst/>
          </a:prstGeom>
          <a:noFill/>
          <a:ln>
            <a:solidFill>
              <a:srgbClr val="E46C0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dirty="0" smtClean="0">
                <a:solidFill>
                  <a:srgbClr val="F0710A"/>
                </a:solidFill>
              </a:rPr>
              <a:t>7</a:t>
            </a:r>
            <a:endParaRPr lang="en-US" dirty="0">
              <a:solidFill>
                <a:srgbClr val="F0710A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23476" y="5710769"/>
            <a:ext cx="4381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pple Symbols"/>
                <a:cs typeface="Apple Symbols"/>
              </a:rPr>
              <a:t>Interview, Enrollment, Onboarding within School and / or Company talent acquisition systems</a:t>
            </a:r>
            <a:endParaRPr lang="en-US" dirty="0"/>
          </a:p>
        </p:txBody>
      </p:sp>
      <p:pic>
        <p:nvPicPr>
          <p:cNvPr id="43" name="Picture 42" descr="T3-logo1.pdf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8" r="16749" b="53548"/>
          <a:stretch/>
        </p:blipFill>
        <p:spPr>
          <a:xfrm>
            <a:off x="1517493" y="250668"/>
            <a:ext cx="794058" cy="62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92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5-13 at 2.26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131" y="393700"/>
            <a:ext cx="3395848" cy="623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37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498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Apple Symbols</vt:lpstr>
      <vt:lpstr>Arial</vt:lpstr>
      <vt:lpstr>Calibri</vt:lpstr>
      <vt:lpstr>Wingdings</vt:lpstr>
      <vt:lpstr>Office Theme</vt:lpstr>
      <vt:lpstr>2_Office Theme</vt:lpstr>
      <vt:lpstr>1_Office Theme</vt:lpstr>
      <vt:lpstr>5_Office Theme</vt:lpstr>
      <vt:lpstr>6_Office Theme</vt:lpstr>
      <vt:lpstr>7_Office Theme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Arch Partnership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Guy Parmeter</dc:creator>
  <cp:lastModifiedBy>Kirste Webb</cp:lastModifiedBy>
  <cp:revision>53</cp:revision>
  <dcterms:created xsi:type="dcterms:W3CDTF">2015-05-11T20:53:21Z</dcterms:created>
  <dcterms:modified xsi:type="dcterms:W3CDTF">2015-05-15T20:23:00Z</dcterms:modified>
</cp:coreProperties>
</file>