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5" r:id="rId2"/>
    <p:sldId id="257" r:id="rId3"/>
    <p:sldId id="276" r:id="rId4"/>
    <p:sldId id="260" r:id="rId5"/>
    <p:sldId id="261" r:id="rId6"/>
    <p:sldId id="277" r:id="rId7"/>
    <p:sldId id="266" r:id="rId8"/>
    <p:sldId id="267" r:id="rId9"/>
    <p:sldId id="268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>
      <p:cViewPr varScale="1">
        <p:scale>
          <a:sx n="107" d="100"/>
          <a:sy n="107" d="100"/>
        </p:scale>
        <p:origin x="-108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F1607-6462-48F9-A9DF-44781FDA573C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974A-F773-44C5-BE4B-5082C46F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6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974A-F773-44C5-BE4B-5082C46FF0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5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CFE8-FC95-40E7-8745-603E6D6387D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86C5E-CE1E-4AFF-8E70-1DE1C6BA1E2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l" descr="ll PROTECTED 関係者外秘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1000" b="1" i="0" u="none" baseline="0" smtClean="0">
                <a:solidFill>
                  <a:srgbClr val="F9D506"/>
                </a:solidFill>
                <a:latin typeface="wingdings"/>
              </a:rPr>
              <a:t>ll </a:t>
            </a:r>
            <a:r>
              <a:rPr lang="en-US" sz="1000" b="0" i="0" u="none" baseline="0" smtClean="0">
                <a:solidFill>
                  <a:srgbClr val="000000"/>
                </a:solidFill>
                <a:latin typeface="arial"/>
              </a:rPr>
              <a:t>PROTECTED </a:t>
            </a:r>
            <a:r>
              <a:rPr lang="ja-JP" altLang="en-US" sz="1000" b="0" i="0" u="none" baseline="0" smtClean="0">
                <a:solidFill>
                  <a:srgbClr val="000000"/>
                </a:solidFill>
                <a:latin typeface="arial"/>
              </a:rPr>
              <a:t>関係者外秘</a:t>
            </a:r>
            <a:endParaRPr lang="en-US" sz="1000" b="0" i="0" u="none" baseline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CFE8-FC95-40E7-8745-603E6D6387D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6C5E-CE1E-4AFF-8E70-1DE1C6BA1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CFE8-FC95-40E7-8745-603E6D6387D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6C5E-CE1E-4AFF-8E70-1DE1C6BA1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CFE8-FC95-40E7-8745-603E6D6387D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86C5E-CE1E-4AFF-8E70-1DE1C6BA1E2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CFE8-FC95-40E7-8745-603E6D6387D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86C5E-CE1E-4AFF-8E70-1DE1C6BA1E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CFE8-FC95-40E7-8745-603E6D6387D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86C5E-CE1E-4AFF-8E70-1DE1C6BA1E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CFE8-FC95-40E7-8745-603E6D6387D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86C5E-CE1E-4AFF-8E70-1DE1C6BA1E2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CFE8-FC95-40E7-8745-603E6D6387D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86C5E-CE1E-4AFF-8E70-1DE1C6BA1E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CFE8-FC95-40E7-8745-603E6D6387D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86C5E-CE1E-4AFF-8E70-1DE1C6BA1E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CFE8-FC95-40E7-8745-603E6D6387D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86C5E-CE1E-4AFF-8E70-1DE1C6BA1E2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CFE8-FC95-40E7-8745-603E6D6387D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86C5E-CE1E-4AFF-8E70-1DE1C6BA1E2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0EECFE8-FC95-40E7-8745-603E6D6387D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B286C5E-CE1E-4AFF-8E70-1DE1C6BA1E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hl" descr="ll PROTECTED 関係者外秘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1000" b="1" i="0" u="none" baseline="0" smtClean="0">
                <a:solidFill>
                  <a:srgbClr val="F9D506"/>
                </a:solidFill>
                <a:latin typeface="wingdings"/>
              </a:rPr>
              <a:t>ll </a:t>
            </a:r>
            <a:r>
              <a:rPr lang="en-US" sz="1000" b="0" i="0" u="none" baseline="0" smtClean="0">
                <a:solidFill>
                  <a:srgbClr val="000000"/>
                </a:solidFill>
                <a:latin typeface="arial"/>
              </a:rPr>
              <a:t>PROTECTED </a:t>
            </a:r>
            <a:r>
              <a:rPr lang="ja-JP" altLang="en-US" sz="1000" b="0" i="0" u="none" baseline="0" smtClean="0">
                <a:solidFill>
                  <a:srgbClr val="000000"/>
                </a:solidFill>
                <a:latin typeface="arial"/>
              </a:rPr>
              <a:t>関係者外秘</a:t>
            </a:r>
            <a:endParaRPr lang="en-US" sz="1000" b="0" i="0" u="none" baseline="0">
              <a:solidFill>
                <a:srgbClr val="000000"/>
              </a:solidFill>
              <a:latin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914400"/>
          </a:xfrm>
        </p:spPr>
        <p:txBody>
          <a:bodyPr/>
          <a:lstStyle/>
          <a:p>
            <a:r>
              <a:rPr lang="en-US" dirty="0" smtClean="0"/>
              <a:t>AMT Problem Solving</a:t>
            </a:r>
            <a:endParaRPr lang="en-US" dirty="0"/>
          </a:p>
        </p:txBody>
      </p:sp>
      <p:pic>
        <p:nvPicPr>
          <p:cNvPr id="4" name="Picture 10" descr="C:\Users\JLEWIS\AppData\Local\Microsoft\Windows\Temporary Internet Files\Content.IE5\E01DC3QX\Rubiks-Cube1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434644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371600"/>
            <a:ext cx="7543800" cy="9144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3657599"/>
          </a:xfrm>
        </p:spPr>
        <p:txBody>
          <a:bodyPr/>
          <a:lstStyle/>
          <a:p>
            <a:pPr marL="475488" indent="-457200">
              <a:buAutoNum type="arabicPeriod"/>
            </a:pPr>
            <a:r>
              <a:rPr lang="en-US" dirty="0" smtClean="0"/>
              <a:t>Students attend 8 </a:t>
            </a:r>
            <a:r>
              <a:rPr lang="en-US" dirty="0" err="1" smtClean="0"/>
              <a:t>hr</a:t>
            </a:r>
            <a:r>
              <a:rPr lang="en-US" dirty="0" smtClean="0"/>
              <a:t> workshop on Problem Solving</a:t>
            </a:r>
          </a:p>
          <a:p>
            <a:pPr marL="475488" indent="-457200">
              <a:buAutoNum type="arabicPeriod"/>
            </a:pPr>
            <a:r>
              <a:rPr lang="en-US" dirty="0" smtClean="0"/>
              <a:t>Students choose a problem in classroom to solve</a:t>
            </a:r>
          </a:p>
          <a:p>
            <a:pPr marL="475488" indent="-457200">
              <a:buAutoNum type="arabicPeriod"/>
            </a:pPr>
            <a:r>
              <a:rPr lang="en-US" dirty="0" smtClean="0"/>
              <a:t>Student then breaks down the steps of the problem</a:t>
            </a:r>
          </a:p>
          <a:p>
            <a:pPr marL="475488" indent="-457200">
              <a:buAutoNum type="arabicPeriod"/>
            </a:pPr>
            <a:r>
              <a:rPr lang="en-US" dirty="0" smtClean="0"/>
              <a:t>Instructors and AMT Leader mentor and coach students</a:t>
            </a:r>
          </a:p>
          <a:p>
            <a:pPr marL="475488" indent="-457200">
              <a:buAutoNum type="arabicPeriod"/>
            </a:pPr>
            <a:r>
              <a:rPr lang="en-US" dirty="0" smtClean="0"/>
              <a:t>Students visualizes problem on white boards</a:t>
            </a:r>
          </a:p>
          <a:p>
            <a:pPr marL="475488" indent="-457200">
              <a:buAutoNum type="arabicPeriod"/>
            </a:pPr>
            <a:r>
              <a:rPr lang="en-US" dirty="0" smtClean="0"/>
              <a:t>Students presents problem solving boards to manufacturers</a:t>
            </a:r>
          </a:p>
          <a:p>
            <a:pPr marL="475488" indent="-457200">
              <a:buAutoNum type="arabicPeriod"/>
            </a:pPr>
            <a:r>
              <a:rPr lang="en-US" dirty="0" smtClean="0"/>
              <a:t>This should also be happening on the manufacturing floor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543800" cy="914400"/>
          </a:xfrm>
        </p:spPr>
        <p:txBody>
          <a:bodyPr/>
          <a:lstStyle/>
          <a:p>
            <a:r>
              <a:rPr lang="en-US" dirty="0" smtClean="0"/>
              <a:t>Classroom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0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534400" cy="5257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43800" cy="914400"/>
          </a:xfrm>
        </p:spPr>
        <p:txBody>
          <a:bodyPr/>
          <a:lstStyle/>
          <a:p>
            <a:r>
              <a:rPr lang="en-US" sz="4000" dirty="0" smtClean="0"/>
              <a:t>Classroom </a:t>
            </a:r>
            <a:r>
              <a:rPr lang="en-US" sz="4000" dirty="0" err="1" smtClean="0"/>
              <a:t>instuction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03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629400" cy="3921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762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AMT Leader coached TBP principles one on one with students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55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3" y="1977814"/>
            <a:ext cx="7959967" cy="45990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90600"/>
            <a:ext cx="7543800" cy="914400"/>
          </a:xfrm>
        </p:spPr>
        <p:txBody>
          <a:bodyPr/>
          <a:lstStyle/>
          <a:p>
            <a:r>
              <a:rPr lang="en-US" dirty="0" smtClean="0"/>
              <a:t>Students prepared their Problem Report on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1066800"/>
          </a:xfrm>
        </p:spPr>
        <p:txBody>
          <a:bodyPr/>
          <a:lstStyle/>
          <a:p>
            <a:r>
              <a:rPr lang="en-US" sz="3200" dirty="0" smtClean="0"/>
              <a:t>Some benefits of using the white board:</a:t>
            </a:r>
            <a:br>
              <a:rPr lang="en-US" sz="3200" dirty="0" smtClean="0"/>
            </a:br>
            <a:r>
              <a:rPr lang="en-US" sz="2400" dirty="0" smtClean="0">
                <a:latin typeface="ToyotaKV"/>
              </a:rPr>
              <a:t>•Makes activity easy for other to see</a:t>
            </a:r>
            <a:br>
              <a:rPr lang="en-US" sz="2400" dirty="0" smtClean="0">
                <a:latin typeface="ToyotaKV"/>
              </a:rPr>
            </a:br>
            <a:r>
              <a:rPr lang="en-US" sz="2400" dirty="0" smtClean="0">
                <a:latin typeface="ToyotaKV"/>
              </a:rPr>
              <a:t>•Easy to make changes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7924800" cy="5263836"/>
          </a:xfrm>
        </p:spPr>
      </p:pic>
    </p:spTree>
    <p:extLst>
      <p:ext uri="{BB962C8B-B14F-4D97-AF65-F5344CB8AC3E}">
        <p14:creationId xmlns:p14="http://schemas.microsoft.com/office/powerpoint/2010/main" val="332285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343400"/>
            <a:ext cx="8610600" cy="1981200"/>
          </a:xfrm>
        </p:spPr>
        <p:txBody>
          <a:bodyPr/>
          <a:lstStyle/>
          <a:p>
            <a:pPr marL="18288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72600" y="5181600"/>
            <a:ext cx="75438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457200"/>
            <a:ext cx="8839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indent="0">
              <a:buNone/>
            </a:pPr>
            <a:r>
              <a:rPr lang="en-US" sz="3200" dirty="0" smtClean="0"/>
              <a:t>More benefits of using the white board:</a:t>
            </a:r>
            <a:endParaRPr lang="en-US" dirty="0" smtClean="0">
              <a:latin typeface="ToyotaKV"/>
            </a:endParaRPr>
          </a:p>
          <a:p>
            <a:pPr marL="18288" indent="0">
              <a:buNone/>
            </a:pPr>
            <a:r>
              <a:rPr lang="en-US" dirty="0" smtClean="0">
                <a:solidFill>
                  <a:srgbClr val="FF0000"/>
                </a:solidFill>
                <a:latin typeface="ToyotaKV"/>
              </a:rPr>
              <a:t>•Keeps the activity fresh when in view daily</a:t>
            </a:r>
          </a:p>
          <a:p>
            <a:pPr marL="18288" indent="0">
              <a:buNone/>
            </a:pPr>
            <a:r>
              <a:rPr lang="en-US" dirty="0" smtClean="0">
                <a:solidFill>
                  <a:srgbClr val="FF0000"/>
                </a:solidFill>
                <a:latin typeface="ToyotaKV"/>
              </a:rPr>
              <a:t>•Helps show a better picture of the program to visitors</a:t>
            </a:r>
          </a:p>
          <a:p>
            <a:pPr marL="18288" indent="0">
              <a:buNone/>
            </a:pPr>
            <a:r>
              <a:rPr lang="en-US" dirty="0" smtClean="0">
                <a:solidFill>
                  <a:srgbClr val="FF0000"/>
                </a:solidFill>
                <a:latin typeface="ToyotaKV"/>
              </a:rPr>
              <a:t>•Helps recruit new companies because they can see student activities</a:t>
            </a:r>
            <a:endParaRPr lang="en-US" dirty="0" smtClean="0">
              <a:solidFill>
                <a:srgbClr val="FF0000"/>
              </a:solidFill>
              <a:latin typeface="ToyotaKV"/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5414"/>
            <a:ext cx="8077200" cy="44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1066800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en-US" sz="3200" dirty="0" smtClean="0"/>
              <a:t>More benefits of using the white board:</a:t>
            </a:r>
          </a:p>
          <a:p>
            <a:pPr marL="18288" indent="0">
              <a:buNone/>
            </a:pPr>
            <a:r>
              <a:rPr lang="en-US" dirty="0" smtClean="0">
                <a:latin typeface="ToyotaKV"/>
              </a:rPr>
              <a:t>•</a:t>
            </a:r>
            <a:r>
              <a:rPr lang="en-US" dirty="0" smtClean="0">
                <a:solidFill>
                  <a:srgbClr val="FF0000"/>
                </a:solidFill>
                <a:latin typeface="ToyotaKV"/>
              </a:rPr>
              <a:t>Develops Public Speaking skills and presentation skills.</a:t>
            </a:r>
          </a:p>
          <a:p>
            <a:pPr marL="18288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72600" y="5181600"/>
            <a:ext cx="75438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2514600"/>
            <a:ext cx="7848600" cy="34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086600" cy="52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33400"/>
            <a:ext cx="8610600" cy="1447800"/>
          </a:xfrm>
        </p:spPr>
        <p:txBody>
          <a:bodyPr/>
          <a:lstStyle/>
          <a:p>
            <a:pPr marL="18288" indent="0">
              <a:buNone/>
            </a:pPr>
            <a:r>
              <a:rPr lang="en-US" sz="3200" dirty="0" smtClean="0"/>
              <a:t>Other benefits of using the white board:</a:t>
            </a:r>
          </a:p>
          <a:p>
            <a:pPr marL="18288" indent="0">
              <a:buNone/>
            </a:pPr>
            <a:r>
              <a:rPr lang="en-US" dirty="0" smtClean="0">
                <a:latin typeface="ToyotaKV"/>
              </a:rPr>
              <a:t>•</a:t>
            </a:r>
            <a:r>
              <a:rPr lang="en-US" dirty="0" smtClean="0">
                <a:solidFill>
                  <a:srgbClr val="FF0000"/>
                </a:solidFill>
                <a:latin typeface="ToyotaKV"/>
              </a:rPr>
              <a:t>Save a good “example” to serve as a guide for students when preparing their own project boards</a:t>
            </a:r>
            <a:r>
              <a:rPr lang="en-US" dirty="0" smtClean="0">
                <a:latin typeface="ToyotaKV"/>
              </a:rPr>
              <a:t>.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72600" y="5181600"/>
            <a:ext cx="7543800" cy="9144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5838" y="108602"/>
            <a:ext cx="4876124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3046</TotalTime>
  <Words>175</Words>
  <Application>Microsoft Office PowerPoint</Application>
  <PresentationFormat>On-screen Show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Elemental</vt:lpstr>
      <vt:lpstr>AMT Problem Solving</vt:lpstr>
      <vt:lpstr>Classroom Instruction</vt:lpstr>
      <vt:lpstr>Classroom instuction</vt:lpstr>
      <vt:lpstr>PowerPoint Presentation</vt:lpstr>
      <vt:lpstr>Students prepared their Problem Report on Board</vt:lpstr>
      <vt:lpstr>Some benefits of using the white board: •Makes activity easy for other to see •Easy to make changes</vt:lpstr>
      <vt:lpstr>PowerPoint Presentation</vt:lpstr>
      <vt:lpstr>PowerPoint Presentation</vt:lpstr>
      <vt:lpstr>PowerPoint Presentation</vt:lpstr>
      <vt:lpstr>Questions?</vt:lpstr>
    </vt:vector>
  </TitlesOfParts>
  <Company>TEMA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AMT Problem Solving MCE</dc:title>
  <dc:creator>Jack Lewis (TMMK)</dc:creator>
  <cp:keywords>PROTECTED</cp:keywords>
  <cp:lastModifiedBy>Jack Lewis (TMMK)</cp:lastModifiedBy>
  <cp:revision>33</cp:revision>
  <dcterms:created xsi:type="dcterms:W3CDTF">2015-05-13T15:02:04Z</dcterms:created>
  <dcterms:modified xsi:type="dcterms:W3CDTF">2015-05-15T17:48:23Z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7f345f24-a20b-427c-ab4c-49d51a073965</vt:lpwstr>
  </property>
  <property fmtid="{D5CDD505-2E9C-101B-9397-08002B2CF9AE}" pid="3" name="ToyotaClassification">
    <vt:lpwstr>PROTECTED</vt:lpwstr>
  </property>
  <property fmtid="{D5CDD505-2E9C-101B-9397-08002B2CF9AE}" pid="4" name="ToyotaVisual Markings">
    <vt:lpwstr>Top Left</vt:lpwstr>
  </property>
</Properties>
</file>