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1" r:id="rId4"/>
    <p:sldId id="293" r:id="rId5"/>
    <p:sldId id="259" r:id="rId6"/>
    <p:sldId id="302" r:id="rId7"/>
    <p:sldId id="303" r:id="rId8"/>
    <p:sldId id="260" r:id="rId9"/>
    <p:sldId id="273" r:id="rId10"/>
    <p:sldId id="289" r:id="rId11"/>
    <p:sldId id="291" r:id="rId12"/>
    <p:sldId id="295" r:id="rId13"/>
    <p:sldId id="264" r:id="rId14"/>
    <p:sldId id="286" r:id="rId15"/>
    <p:sldId id="290" r:id="rId16"/>
    <p:sldId id="287" r:id="rId17"/>
    <p:sldId id="304" r:id="rId18"/>
    <p:sldId id="265" r:id="rId19"/>
    <p:sldId id="276" r:id="rId20"/>
    <p:sldId id="277" r:id="rId21"/>
    <p:sldId id="279" r:id="rId22"/>
    <p:sldId id="281" r:id="rId23"/>
    <p:sldId id="269" r:id="rId24"/>
    <p:sldId id="283" r:id="rId25"/>
    <p:sldId id="284" r:id="rId26"/>
    <p:sldId id="266" r:id="rId27"/>
    <p:sldId id="267" r:id="rId28"/>
    <p:sldId id="300" r:id="rId29"/>
    <p:sldId id="292" r:id="rId30"/>
    <p:sldId id="305" r:id="rId31"/>
    <p:sldId id="306" r:id="rId32"/>
    <p:sldId id="307" r:id="rId33"/>
    <p:sldId id="308" r:id="rId34"/>
    <p:sldId id="288" r:id="rId35"/>
    <p:sldId id="268" r:id="rId36"/>
    <p:sldId id="298" r:id="rId37"/>
    <p:sldId id="29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Hudson\Desktop\FAME\AMT%20Speach\Copy%20of%20cp-2014-table-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97635247050429E-2"/>
          <c:y val="5.1958121224034752E-2"/>
          <c:w val="0.90489743393726274"/>
          <c:h val="0.75523595461601367"/>
        </c:manualLayout>
      </c:layout>
      <c:barChart>
        <c:barDir val="col"/>
        <c:grouping val="clustered"/>
        <c:varyColors val="0"/>
        <c:ser>
          <c:idx val="0"/>
          <c:order val="0"/>
          <c:tx>
            <c:strRef>
              <c:f>Sheet1!$B$1</c:f>
              <c:strCache>
                <c:ptCount val="1"/>
                <c:pt idx="0">
                  <c:v>OECD Average</c:v>
                </c:pt>
              </c:strCache>
            </c:strRef>
          </c:tx>
          <c:spPr>
            <a:solidFill>
              <a:schemeClr val="accent3"/>
            </a:solidFill>
          </c:spPr>
          <c:invertIfNegative val="0"/>
          <c:cat>
            <c:strRef>
              <c:f>Sheet1!$A$2:$A$4</c:f>
              <c:strCache>
                <c:ptCount val="3"/>
                <c:pt idx="0">
                  <c:v>Reading Literacy </c:v>
                </c:pt>
                <c:pt idx="1">
                  <c:v>Mathematics Literacy</c:v>
                </c:pt>
                <c:pt idx="2">
                  <c:v>Science Literacy</c:v>
                </c:pt>
              </c:strCache>
            </c:strRef>
          </c:cat>
          <c:val>
            <c:numRef>
              <c:f>Sheet1!$B$2:$B$4</c:f>
              <c:numCache>
                <c:formatCode>General</c:formatCode>
                <c:ptCount val="3"/>
                <c:pt idx="0">
                  <c:v>496</c:v>
                </c:pt>
                <c:pt idx="1">
                  <c:v>495</c:v>
                </c:pt>
                <c:pt idx="2">
                  <c:v>501</c:v>
                </c:pt>
              </c:numCache>
            </c:numRef>
          </c:val>
        </c:ser>
        <c:ser>
          <c:idx val="1"/>
          <c:order val="1"/>
          <c:tx>
            <c:strRef>
              <c:f>Sheet1!$C$1</c:f>
              <c:strCache>
                <c:ptCount val="1"/>
                <c:pt idx="0">
                  <c:v>US</c:v>
                </c:pt>
              </c:strCache>
            </c:strRef>
          </c:tx>
          <c:spPr>
            <a:solidFill>
              <a:schemeClr val="accent5"/>
            </a:solidFill>
          </c:spPr>
          <c:invertIfNegative val="0"/>
          <c:cat>
            <c:strRef>
              <c:f>Sheet1!$A$2:$A$4</c:f>
              <c:strCache>
                <c:ptCount val="3"/>
                <c:pt idx="0">
                  <c:v>Reading Literacy </c:v>
                </c:pt>
                <c:pt idx="1">
                  <c:v>Mathematics Literacy</c:v>
                </c:pt>
                <c:pt idx="2">
                  <c:v>Science Literacy</c:v>
                </c:pt>
              </c:strCache>
            </c:strRef>
          </c:cat>
          <c:val>
            <c:numRef>
              <c:f>Sheet1!$C$2:$C$4</c:f>
              <c:numCache>
                <c:formatCode>General</c:formatCode>
                <c:ptCount val="3"/>
                <c:pt idx="0">
                  <c:v>498</c:v>
                </c:pt>
                <c:pt idx="1">
                  <c:v>481</c:v>
                </c:pt>
                <c:pt idx="2">
                  <c:v>497</c:v>
                </c:pt>
              </c:numCache>
            </c:numRef>
          </c:val>
        </c:ser>
        <c:dLbls>
          <c:dLblPos val="outEnd"/>
          <c:showLegendKey val="0"/>
          <c:showVal val="1"/>
          <c:showCatName val="0"/>
          <c:showSerName val="0"/>
          <c:showPercent val="0"/>
          <c:showBubbleSize val="0"/>
        </c:dLbls>
        <c:gapWidth val="75"/>
        <c:axId val="41880576"/>
        <c:axId val="41890560"/>
      </c:barChart>
      <c:catAx>
        <c:axId val="41880576"/>
        <c:scaling>
          <c:orientation val="minMax"/>
        </c:scaling>
        <c:delete val="0"/>
        <c:axPos val="b"/>
        <c:majorTickMark val="none"/>
        <c:minorTickMark val="none"/>
        <c:tickLblPos val="nextTo"/>
        <c:txPr>
          <a:bodyPr/>
          <a:lstStyle/>
          <a:p>
            <a:pPr>
              <a:defRPr sz="1600"/>
            </a:pPr>
            <a:endParaRPr lang="en-US"/>
          </a:p>
        </c:txPr>
        <c:crossAx val="41890560"/>
        <c:crosses val="autoZero"/>
        <c:auto val="1"/>
        <c:lblAlgn val="ctr"/>
        <c:lblOffset val="100"/>
        <c:noMultiLvlLbl val="0"/>
      </c:catAx>
      <c:valAx>
        <c:axId val="41890560"/>
        <c:scaling>
          <c:orientation val="minMax"/>
          <c:max val="600"/>
          <c:min val="400"/>
        </c:scaling>
        <c:delete val="0"/>
        <c:axPos val="l"/>
        <c:majorGridlines>
          <c:spPr>
            <a:ln>
              <a:solidFill>
                <a:schemeClr val="bg2">
                  <a:lumMod val="75000"/>
                </a:schemeClr>
              </a:solidFill>
            </a:ln>
          </c:spPr>
        </c:majorGridlines>
        <c:numFmt formatCode="General" sourceLinked="1"/>
        <c:majorTickMark val="none"/>
        <c:minorTickMark val="none"/>
        <c:tickLblPos val="nextTo"/>
        <c:spPr>
          <a:ln>
            <a:solidFill>
              <a:schemeClr val="bg2">
                <a:lumMod val="75000"/>
              </a:schemeClr>
            </a:solidFill>
          </a:ln>
        </c:spPr>
        <c:txPr>
          <a:bodyPr/>
          <a:lstStyle/>
          <a:p>
            <a:pPr>
              <a:defRPr>
                <a:solidFill>
                  <a:schemeClr val="bg2">
                    <a:lumMod val="50000"/>
                  </a:schemeClr>
                </a:solidFill>
              </a:defRPr>
            </a:pPr>
            <a:endParaRPr lang="en-US"/>
          </a:p>
        </c:txPr>
        <c:crossAx val="41880576"/>
        <c:crosses val="autoZero"/>
        <c:crossBetween val="between"/>
        <c:majorUnit val="40"/>
      </c:valAx>
      <c:spPr>
        <a:ln>
          <a:solidFill>
            <a:schemeClr val="bg2">
              <a:lumMod val="75000"/>
            </a:schemeClr>
          </a:solidFill>
        </a:ln>
      </c:spPr>
    </c:plotArea>
    <c:legend>
      <c:legendPos val="b"/>
      <c:overlay val="0"/>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818110236220479E-2"/>
          <c:y val="1.6144231971003623E-2"/>
          <c:w val="0.92243818884759132"/>
          <c:h val="0.9175788516631499"/>
        </c:manualLayout>
      </c:layout>
      <c:lineChart>
        <c:grouping val="standard"/>
        <c:varyColors val="0"/>
        <c:ser>
          <c:idx val="0"/>
          <c:order val="0"/>
          <c:tx>
            <c:strRef>
              <c:f>'Table 2'!$B$3</c:f>
              <c:strCache>
                <c:ptCount val="1"/>
                <c:pt idx="0">
                  <c:v>Private Nonprofit Four-Year</c:v>
                </c:pt>
              </c:strCache>
            </c:strRef>
          </c:tx>
          <c:marker>
            <c:symbol val="none"/>
          </c:marker>
          <c:cat>
            <c:strRef>
              <c:f>'Table 2'!$A$4:$A$47</c:f>
              <c:strCache>
                <c:ptCount val="44"/>
                <c:pt idx="0">
                  <c:v>71-72</c:v>
                </c:pt>
                <c:pt idx="1">
                  <c:v>72-73</c:v>
                </c:pt>
                <c:pt idx="2">
                  <c:v>73-74</c:v>
                </c:pt>
                <c:pt idx="3">
                  <c:v>74-75</c:v>
                </c:pt>
                <c:pt idx="4">
                  <c:v>75-76</c:v>
                </c:pt>
                <c:pt idx="5">
                  <c:v>76-77</c:v>
                </c:pt>
                <c:pt idx="6">
                  <c:v>77-78</c:v>
                </c:pt>
                <c:pt idx="7">
                  <c:v>78-79</c:v>
                </c:pt>
                <c:pt idx="8">
                  <c:v>79-80</c:v>
                </c:pt>
                <c:pt idx="9">
                  <c:v>80-81</c:v>
                </c:pt>
                <c:pt idx="10">
                  <c:v>81-82</c:v>
                </c:pt>
                <c:pt idx="11">
                  <c:v>82-83</c:v>
                </c:pt>
                <c:pt idx="12">
                  <c:v>83-84</c:v>
                </c:pt>
                <c:pt idx="13">
                  <c:v>84-85</c:v>
                </c:pt>
                <c:pt idx="14">
                  <c:v>85-86</c:v>
                </c:pt>
                <c:pt idx="15">
                  <c:v>86-87</c:v>
                </c:pt>
                <c:pt idx="16">
                  <c:v>87-88</c:v>
                </c:pt>
                <c:pt idx="17">
                  <c:v>88-89</c:v>
                </c:pt>
                <c:pt idx="18">
                  <c:v>89-90</c:v>
                </c:pt>
                <c:pt idx="19">
                  <c:v>90-91</c:v>
                </c:pt>
                <c:pt idx="20">
                  <c:v>91-92</c:v>
                </c:pt>
                <c:pt idx="21">
                  <c:v>92-93</c:v>
                </c:pt>
                <c:pt idx="22">
                  <c:v>93-94</c:v>
                </c:pt>
                <c:pt idx="23">
                  <c:v>94-95</c:v>
                </c:pt>
                <c:pt idx="24">
                  <c:v>95-96</c:v>
                </c:pt>
                <c:pt idx="25">
                  <c:v>96-97</c:v>
                </c:pt>
                <c:pt idx="26">
                  <c:v>97-98</c:v>
                </c:pt>
                <c:pt idx="27">
                  <c:v>98-99</c:v>
                </c:pt>
                <c:pt idx="28">
                  <c:v>99-00</c:v>
                </c:pt>
                <c:pt idx="29">
                  <c:v>00-01</c:v>
                </c:pt>
                <c:pt idx="30">
                  <c:v>01-02</c:v>
                </c:pt>
                <c:pt idx="31">
                  <c:v>02-03</c:v>
                </c:pt>
                <c:pt idx="32">
                  <c:v>03-04</c:v>
                </c:pt>
                <c:pt idx="33">
                  <c:v>04-05</c:v>
                </c:pt>
                <c:pt idx="34">
                  <c:v>05-06</c:v>
                </c:pt>
                <c:pt idx="35">
                  <c:v>06-07</c:v>
                </c:pt>
                <c:pt idx="36">
                  <c:v>07-08</c:v>
                </c:pt>
                <c:pt idx="37">
                  <c:v>08-09</c:v>
                </c:pt>
                <c:pt idx="38">
                  <c:v>09-10</c:v>
                </c:pt>
                <c:pt idx="39">
                  <c:v>10-11</c:v>
                </c:pt>
                <c:pt idx="40">
                  <c:v>11-12</c:v>
                </c:pt>
                <c:pt idx="41">
                  <c:v>12-13</c:v>
                </c:pt>
                <c:pt idx="42">
                  <c:v>13-14</c:v>
                </c:pt>
                <c:pt idx="43">
                  <c:v>14-15</c:v>
                </c:pt>
              </c:strCache>
            </c:strRef>
          </c:cat>
          <c:val>
            <c:numRef>
              <c:f>'Table 2'!$B$4:$B$47</c:f>
              <c:numCache>
                <c:formatCode>"$"#,##0</c:formatCode>
                <c:ptCount val="44"/>
                <c:pt idx="0">
                  <c:v>10724</c:v>
                </c:pt>
                <c:pt idx="1">
                  <c:v>11077</c:v>
                </c:pt>
                <c:pt idx="2">
                  <c:v>10998</c:v>
                </c:pt>
                <c:pt idx="3">
                  <c:v>10273</c:v>
                </c:pt>
                <c:pt idx="4">
                  <c:v>10071</c:v>
                </c:pt>
                <c:pt idx="5">
                  <c:v>10573</c:v>
                </c:pt>
                <c:pt idx="6">
                  <c:v>10545</c:v>
                </c:pt>
                <c:pt idx="7">
                  <c:v>10727</c:v>
                </c:pt>
                <c:pt idx="8">
                  <c:v>10511</c:v>
                </c:pt>
                <c:pt idx="9">
                  <c:v>10420</c:v>
                </c:pt>
                <c:pt idx="10">
                  <c:v>10698</c:v>
                </c:pt>
                <c:pt idx="11">
                  <c:v>11336</c:v>
                </c:pt>
                <c:pt idx="12">
                  <c:v>12146</c:v>
                </c:pt>
                <c:pt idx="13">
                  <c:v>12716</c:v>
                </c:pt>
                <c:pt idx="14">
                  <c:v>13528</c:v>
                </c:pt>
                <c:pt idx="15">
                  <c:v>14486</c:v>
                </c:pt>
                <c:pt idx="16">
                  <c:v>14756</c:v>
                </c:pt>
                <c:pt idx="17">
                  <c:v>16092</c:v>
                </c:pt>
                <c:pt idx="18">
                  <c:v>16591</c:v>
                </c:pt>
                <c:pt idx="19">
                  <c:v>17065</c:v>
                </c:pt>
                <c:pt idx="20">
                  <c:v>17164</c:v>
                </c:pt>
                <c:pt idx="21">
                  <c:v>17717</c:v>
                </c:pt>
                <c:pt idx="22">
                  <c:v>18161</c:v>
                </c:pt>
                <c:pt idx="23">
                  <c:v>18814</c:v>
                </c:pt>
                <c:pt idx="24">
                  <c:v>19085</c:v>
                </c:pt>
                <c:pt idx="25">
                  <c:v>19719</c:v>
                </c:pt>
                <c:pt idx="26">
                  <c:v>20463</c:v>
                </c:pt>
                <c:pt idx="27">
                  <c:v>21473</c:v>
                </c:pt>
                <c:pt idx="28">
                  <c:v>22179</c:v>
                </c:pt>
                <c:pt idx="29">
                  <c:v>22159</c:v>
                </c:pt>
                <c:pt idx="30">
                  <c:v>23324</c:v>
                </c:pt>
                <c:pt idx="31">
                  <c:v>23891</c:v>
                </c:pt>
                <c:pt idx="32">
                  <c:v>24551</c:v>
                </c:pt>
                <c:pt idx="33">
                  <c:v>25215</c:v>
                </c:pt>
                <c:pt idx="34">
                  <c:v>25581</c:v>
                </c:pt>
                <c:pt idx="35">
                  <c:v>26117</c:v>
                </c:pt>
                <c:pt idx="36">
                  <c:v>26787</c:v>
                </c:pt>
                <c:pt idx="37">
                  <c:v>26881</c:v>
                </c:pt>
                <c:pt idx="38">
                  <c:v>28476</c:v>
                </c:pt>
                <c:pt idx="39">
                  <c:v>29251</c:v>
                </c:pt>
                <c:pt idx="40">
                  <c:v>29405</c:v>
                </c:pt>
                <c:pt idx="41">
                  <c:v>30146</c:v>
                </c:pt>
                <c:pt idx="42">
                  <c:v>30731</c:v>
                </c:pt>
                <c:pt idx="43">
                  <c:v>31231</c:v>
                </c:pt>
              </c:numCache>
            </c:numRef>
          </c:val>
          <c:smooth val="0"/>
        </c:ser>
        <c:ser>
          <c:idx val="1"/>
          <c:order val="1"/>
          <c:tx>
            <c:strRef>
              <c:f>'Table 2'!$D$3</c:f>
              <c:strCache>
                <c:ptCount val="1"/>
                <c:pt idx="0">
                  <c:v>Public Four-Year</c:v>
                </c:pt>
              </c:strCache>
            </c:strRef>
          </c:tx>
          <c:marker>
            <c:symbol val="none"/>
          </c:marker>
          <c:cat>
            <c:strRef>
              <c:f>'Table 2'!$A$4:$A$47</c:f>
              <c:strCache>
                <c:ptCount val="44"/>
                <c:pt idx="0">
                  <c:v>71-72</c:v>
                </c:pt>
                <c:pt idx="1">
                  <c:v>72-73</c:v>
                </c:pt>
                <c:pt idx="2">
                  <c:v>73-74</c:v>
                </c:pt>
                <c:pt idx="3">
                  <c:v>74-75</c:v>
                </c:pt>
                <c:pt idx="4">
                  <c:v>75-76</c:v>
                </c:pt>
                <c:pt idx="5">
                  <c:v>76-77</c:v>
                </c:pt>
                <c:pt idx="6">
                  <c:v>77-78</c:v>
                </c:pt>
                <c:pt idx="7">
                  <c:v>78-79</c:v>
                </c:pt>
                <c:pt idx="8">
                  <c:v>79-80</c:v>
                </c:pt>
                <c:pt idx="9">
                  <c:v>80-81</c:v>
                </c:pt>
                <c:pt idx="10">
                  <c:v>81-82</c:v>
                </c:pt>
                <c:pt idx="11">
                  <c:v>82-83</c:v>
                </c:pt>
                <c:pt idx="12">
                  <c:v>83-84</c:v>
                </c:pt>
                <c:pt idx="13">
                  <c:v>84-85</c:v>
                </c:pt>
                <c:pt idx="14">
                  <c:v>85-86</c:v>
                </c:pt>
                <c:pt idx="15">
                  <c:v>86-87</c:v>
                </c:pt>
                <c:pt idx="16">
                  <c:v>87-88</c:v>
                </c:pt>
                <c:pt idx="17">
                  <c:v>88-89</c:v>
                </c:pt>
                <c:pt idx="18">
                  <c:v>89-90</c:v>
                </c:pt>
                <c:pt idx="19">
                  <c:v>90-91</c:v>
                </c:pt>
                <c:pt idx="20">
                  <c:v>91-92</c:v>
                </c:pt>
                <c:pt idx="21">
                  <c:v>92-93</c:v>
                </c:pt>
                <c:pt idx="22">
                  <c:v>93-94</c:v>
                </c:pt>
                <c:pt idx="23">
                  <c:v>94-95</c:v>
                </c:pt>
                <c:pt idx="24">
                  <c:v>95-96</c:v>
                </c:pt>
                <c:pt idx="25">
                  <c:v>96-97</c:v>
                </c:pt>
                <c:pt idx="26">
                  <c:v>97-98</c:v>
                </c:pt>
                <c:pt idx="27">
                  <c:v>98-99</c:v>
                </c:pt>
                <c:pt idx="28">
                  <c:v>99-00</c:v>
                </c:pt>
                <c:pt idx="29">
                  <c:v>00-01</c:v>
                </c:pt>
                <c:pt idx="30">
                  <c:v>01-02</c:v>
                </c:pt>
                <c:pt idx="31">
                  <c:v>02-03</c:v>
                </c:pt>
                <c:pt idx="32">
                  <c:v>03-04</c:v>
                </c:pt>
                <c:pt idx="33">
                  <c:v>04-05</c:v>
                </c:pt>
                <c:pt idx="34">
                  <c:v>05-06</c:v>
                </c:pt>
                <c:pt idx="35">
                  <c:v>06-07</c:v>
                </c:pt>
                <c:pt idx="36">
                  <c:v>07-08</c:v>
                </c:pt>
                <c:pt idx="37">
                  <c:v>08-09</c:v>
                </c:pt>
                <c:pt idx="38">
                  <c:v>09-10</c:v>
                </c:pt>
                <c:pt idx="39">
                  <c:v>10-11</c:v>
                </c:pt>
                <c:pt idx="40">
                  <c:v>11-12</c:v>
                </c:pt>
                <c:pt idx="41">
                  <c:v>12-13</c:v>
                </c:pt>
                <c:pt idx="42">
                  <c:v>13-14</c:v>
                </c:pt>
                <c:pt idx="43">
                  <c:v>14-15</c:v>
                </c:pt>
              </c:strCache>
            </c:strRef>
          </c:cat>
          <c:val>
            <c:numRef>
              <c:f>'Table 2'!$D$4:$D$47</c:f>
              <c:numCache>
                <c:formatCode>"$"#,##0</c:formatCode>
                <c:ptCount val="44"/>
                <c:pt idx="0">
                  <c:v>2505</c:v>
                </c:pt>
                <c:pt idx="1">
                  <c:v>2860</c:v>
                </c:pt>
                <c:pt idx="2">
                  <c:v>2764</c:v>
                </c:pt>
                <c:pt idx="3">
                  <c:v>2469</c:v>
                </c:pt>
                <c:pt idx="4">
                  <c:v>2383</c:v>
                </c:pt>
                <c:pt idx="5">
                  <c:v>2574</c:v>
                </c:pt>
                <c:pt idx="6">
                  <c:v>2558</c:v>
                </c:pt>
                <c:pt idx="7">
                  <c:v>2495</c:v>
                </c:pt>
                <c:pt idx="8">
                  <c:v>2405</c:v>
                </c:pt>
                <c:pt idx="9">
                  <c:v>2316</c:v>
                </c:pt>
                <c:pt idx="10">
                  <c:v>2364</c:v>
                </c:pt>
                <c:pt idx="11">
                  <c:v>2519</c:v>
                </c:pt>
                <c:pt idx="12">
                  <c:v>2738</c:v>
                </c:pt>
                <c:pt idx="13">
                  <c:v>2810</c:v>
                </c:pt>
                <c:pt idx="14">
                  <c:v>2913</c:v>
                </c:pt>
                <c:pt idx="15">
                  <c:v>3077</c:v>
                </c:pt>
                <c:pt idx="16">
                  <c:v>3109</c:v>
                </c:pt>
                <c:pt idx="17">
                  <c:v>3173</c:v>
                </c:pt>
                <c:pt idx="18">
                  <c:v>3248</c:v>
                </c:pt>
                <c:pt idx="19">
                  <c:v>3486</c:v>
                </c:pt>
                <c:pt idx="20">
                  <c:v>3686</c:v>
                </c:pt>
                <c:pt idx="21">
                  <c:v>3958</c:v>
                </c:pt>
                <c:pt idx="22">
                  <c:v>4183</c:v>
                </c:pt>
                <c:pt idx="23">
                  <c:v>4343</c:v>
                </c:pt>
                <c:pt idx="24">
                  <c:v>4392</c:v>
                </c:pt>
                <c:pt idx="25">
                  <c:v>4515</c:v>
                </c:pt>
                <c:pt idx="26">
                  <c:v>4618</c:v>
                </c:pt>
                <c:pt idx="27">
                  <c:v>4740</c:v>
                </c:pt>
                <c:pt idx="28">
                  <c:v>4805</c:v>
                </c:pt>
                <c:pt idx="29">
                  <c:v>4837</c:v>
                </c:pt>
                <c:pt idx="30">
                  <c:v>5055</c:v>
                </c:pt>
                <c:pt idx="31">
                  <c:v>5421</c:v>
                </c:pt>
                <c:pt idx="32">
                  <c:v>6018</c:v>
                </c:pt>
                <c:pt idx="33">
                  <c:v>6448</c:v>
                </c:pt>
                <c:pt idx="34">
                  <c:v>6696</c:v>
                </c:pt>
                <c:pt idx="35">
                  <c:v>6795</c:v>
                </c:pt>
                <c:pt idx="36">
                  <c:v>7081</c:v>
                </c:pt>
                <c:pt idx="37">
                  <c:v>7148</c:v>
                </c:pt>
                <c:pt idx="38">
                  <c:v>7825</c:v>
                </c:pt>
                <c:pt idx="39">
                  <c:v>8337</c:v>
                </c:pt>
                <c:pt idx="40">
                  <c:v>8728</c:v>
                </c:pt>
                <c:pt idx="41">
                  <c:v>8991</c:v>
                </c:pt>
                <c:pt idx="42">
                  <c:v>9062</c:v>
                </c:pt>
                <c:pt idx="43">
                  <c:v>9139</c:v>
                </c:pt>
              </c:numCache>
            </c:numRef>
          </c:val>
          <c:smooth val="0"/>
        </c:ser>
        <c:dLbls>
          <c:showLegendKey val="0"/>
          <c:showVal val="0"/>
          <c:showCatName val="0"/>
          <c:showSerName val="0"/>
          <c:showPercent val="0"/>
          <c:showBubbleSize val="0"/>
        </c:dLbls>
        <c:marker val="1"/>
        <c:smooth val="0"/>
        <c:axId val="101465088"/>
        <c:axId val="101466880"/>
      </c:lineChart>
      <c:catAx>
        <c:axId val="101465088"/>
        <c:scaling>
          <c:orientation val="minMax"/>
        </c:scaling>
        <c:delete val="0"/>
        <c:axPos val="b"/>
        <c:majorTickMark val="out"/>
        <c:minorTickMark val="none"/>
        <c:tickLblPos val="nextTo"/>
        <c:crossAx val="101466880"/>
        <c:crosses val="autoZero"/>
        <c:auto val="1"/>
        <c:lblAlgn val="ctr"/>
        <c:lblOffset val="100"/>
        <c:noMultiLvlLbl val="0"/>
      </c:catAx>
      <c:valAx>
        <c:axId val="101466880"/>
        <c:scaling>
          <c:orientation val="minMax"/>
        </c:scaling>
        <c:delete val="0"/>
        <c:axPos val="l"/>
        <c:majorGridlines/>
        <c:numFmt formatCode="&quot;$&quot;#,##0" sourceLinked="1"/>
        <c:majorTickMark val="out"/>
        <c:minorTickMark val="none"/>
        <c:tickLblPos val="nextTo"/>
        <c:crossAx val="101465088"/>
        <c:crosses val="autoZero"/>
        <c:crossBetween val="between"/>
      </c:valAx>
    </c:plotArea>
    <c:legend>
      <c:legendPos val="r"/>
      <c:layout>
        <c:manualLayout>
          <c:xMode val="edge"/>
          <c:yMode val="edge"/>
          <c:x val="0.20237389855218041"/>
          <c:y val="0.19658744617707097"/>
          <c:w val="0.18656951001831346"/>
          <c:h val="6.3034120734908133E-2"/>
        </c:manualLayout>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0.63925</cdr:x>
      <cdr:y>0.52381</cdr:y>
    </cdr:from>
    <cdr:to>
      <cdr:x>0.88925</cdr:x>
      <cdr:y>0.68254</cdr:y>
    </cdr:to>
    <cdr:sp macro="" textlink="">
      <cdr:nvSpPr>
        <cdr:cNvPr id="2" name="TextBox 1"/>
        <cdr:cNvSpPr txBox="1"/>
      </cdr:nvSpPr>
      <cdr:spPr>
        <a:xfrm xmlns:a="http://schemas.openxmlformats.org/drawingml/2006/main">
          <a:off x="4871103" y="2514600"/>
          <a:ext cx="1905000"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Annual Growth Rate 8.9%</a:t>
          </a:r>
          <a:endParaRPr lang="en-US" sz="18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2E1431-A39C-4F35-BC9D-03EBC6EE64F6}"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11CD4-247B-45AE-B321-96DBB20784D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E1431-A39C-4F35-BC9D-03EBC6EE64F6}"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11CD4-247B-45AE-B321-96DBB20784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E1431-A39C-4F35-BC9D-03EBC6EE64F6}"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11CD4-247B-45AE-B321-96DBB20784D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E1431-A39C-4F35-BC9D-03EBC6EE64F6}"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11CD4-247B-45AE-B321-96DBB20784D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2E1431-A39C-4F35-BC9D-03EBC6EE64F6}"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11CD4-247B-45AE-B321-96DBB20784D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2E1431-A39C-4F35-BC9D-03EBC6EE64F6}" type="datetimeFigureOut">
              <a:rPr lang="en-US" smtClean="0"/>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11CD4-247B-45AE-B321-96DBB20784D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2E1431-A39C-4F35-BC9D-03EBC6EE64F6}" type="datetimeFigureOut">
              <a:rPr lang="en-US" smtClean="0"/>
              <a:t>5/18/2015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611CD4-247B-45AE-B321-96DBB20784D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2E1431-A39C-4F35-BC9D-03EBC6EE64F6}" type="datetimeFigureOut">
              <a:rPr lang="en-US" smtClean="0"/>
              <a:t>5/18/2015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611CD4-247B-45AE-B321-96DBB20784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E1431-A39C-4F35-BC9D-03EBC6EE64F6}" type="datetimeFigureOut">
              <a:rPr lang="en-US" smtClean="0"/>
              <a:t>5/18/2015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611CD4-247B-45AE-B321-96DBB20784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E1431-A39C-4F35-BC9D-03EBC6EE64F6}" type="datetimeFigureOut">
              <a:rPr lang="en-US" smtClean="0"/>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11CD4-247B-45AE-B321-96DBB20784D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C2E1431-A39C-4F35-BC9D-03EBC6EE64F6}" type="datetimeFigureOut">
              <a:rPr lang="en-US" smtClean="0"/>
              <a:t>5/18/2015</a:t>
            </a:fld>
            <a:endParaRPr lang="en-US"/>
          </a:p>
        </p:txBody>
      </p:sp>
      <p:sp>
        <p:nvSpPr>
          <p:cNvPr id="9" name="Slide Number Placeholder 8"/>
          <p:cNvSpPr>
            <a:spLocks noGrp="1"/>
          </p:cNvSpPr>
          <p:nvPr>
            <p:ph type="sldNum" sz="quarter" idx="11"/>
          </p:nvPr>
        </p:nvSpPr>
        <p:spPr/>
        <p:txBody>
          <a:bodyPr/>
          <a:lstStyle/>
          <a:p>
            <a:fld id="{50611CD4-247B-45AE-B321-96DBB20784D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0611CD4-247B-45AE-B321-96DBB20784D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C2E1431-A39C-4F35-BC9D-03EBC6EE64F6}" type="datetimeFigureOut">
              <a:rPr lang="en-US" smtClean="0"/>
              <a:t>5/18/2015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6819" y="457200"/>
            <a:ext cx="7772400" cy="1470025"/>
          </a:xfrm>
        </p:spPr>
        <p:txBody>
          <a:bodyPr/>
          <a:lstStyle/>
          <a:p>
            <a:pPr algn="ctr"/>
            <a:r>
              <a:rPr lang="en-US" sz="5400" dirty="0" smtClean="0"/>
              <a:t>The Renaissance of American Manufacturing</a:t>
            </a:r>
            <a:endParaRPr lang="en-US" sz="5400" dirty="0"/>
          </a:p>
        </p:txBody>
      </p:sp>
      <p:sp>
        <p:nvSpPr>
          <p:cNvPr id="3" name="Subtitle 2"/>
          <p:cNvSpPr>
            <a:spLocks noGrp="1"/>
          </p:cNvSpPr>
          <p:nvPr>
            <p:ph type="subTitle" idx="1"/>
          </p:nvPr>
        </p:nvSpPr>
        <p:spPr>
          <a:xfrm>
            <a:off x="381000" y="5372826"/>
            <a:ext cx="6400800" cy="1752600"/>
          </a:xfrm>
        </p:spPr>
        <p:txBody>
          <a:bodyPr>
            <a:normAutofit/>
          </a:bodyPr>
          <a:lstStyle/>
          <a:p>
            <a:r>
              <a:rPr lang="en-US" sz="2800" b="1" dirty="0" smtClean="0">
                <a:solidFill>
                  <a:schemeClr val="tx1"/>
                </a:solidFill>
              </a:rPr>
              <a:t>Where are the people to make it happen?</a:t>
            </a:r>
          </a:p>
          <a:p>
            <a:r>
              <a:rPr lang="en-US" sz="2800" b="1" dirty="0" smtClean="0">
                <a:solidFill>
                  <a:schemeClr val="tx1"/>
                </a:solidFill>
              </a:rPr>
              <a:t>Huge Challenge…Huge Opportunity</a:t>
            </a:r>
            <a:endParaRPr lang="en-US" sz="2800" b="1" dirty="0">
              <a:solidFill>
                <a:schemeClr val="tx1"/>
              </a:solidFill>
            </a:endParaRPr>
          </a:p>
        </p:txBody>
      </p:sp>
      <p:pic>
        <p:nvPicPr>
          <p:cNvPr id="2052" name="Picture 4" descr="http://www.oldcarbrochures.com/static/NA/Ford/1930_Ford/1930_Ford_Brochure_01/1930%20Ford%20Brochure-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374614"/>
            <a:ext cx="1677955" cy="11732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farm5.staticflickr.com/4123/4876212566_62db9dd024_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2851285"/>
            <a:ext cx="1536866" cy="10181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http://www.autoconcept-reviews.com/cars_reviews/ford/ford-model-t-1908-1925/wallpaper/1914%20model%20Ttouring%20cop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 y="1839094"/>
            <a:ext cx="1508867" cy="12070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descr="http://www.plan59.com/images/JPGs/ford_1960_sunliner_red_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3327477"/>
            <a:ext cx="1530346" cy="83080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assets.hemmings.com/story_image/222561-100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2600" y="3869459"/>
            <a:ext cx="1640653" cy="62837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mages.conceptcarz.com/imgxra/Ford/2014_Ford-Taurus_Sedan-Image-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281"/>
          <a:stretch/>
        </p:blipFill>
        <p:spPr bwMode="auto">
          <a:xfrm>
            <a:off x="7184185" y="4016271"/>
            <a:ext cx="1216331" cy="96311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76200" y="3124200"/>
            <a:ext cx="8324316" cy="2286000"/>
          </a:xfrm>
          <a:prstGeom prst="straightConnector1">
            <a:avLst/>
          </a:prstGeom>
          <a:ln>
            <a:solidFill>
              <a:srgbClr val="C00000"/>
            </a:solidFill>
            <a:headEnd type="arrow"/>
            <a:tailEnd type="arrow"/>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207236" y="3327477"/>
            <a:ext cx="783364" cy="369332"/>
          </a:xfrm>
          <a:prstGeom prst="rect">
            <a:avLst/>
          </a:prstGeom>
          <a:noFill/>
        </p:spPr>
        <p:txBody>
          <a:bodyPr wrap="square" rtlCol="0">
            <a:spAutoFit/>
          </a:bodyPr>
          <a:lstStyle/>
          <a:p>
            <a:r>
              <a:rPr lang="en-US" dirty="0" smtClean="0">
                <a:latin typeface="Batang" panose="02030600000101010101" pitchFamily="18" charset="-127"/>
                <a:ea typeface="Batang" panose="02030600000101010101" pitchFamily="18" charset="-127"/>
              </a:rPr>
              <a:t>1900</a:t>
            </a:r>
            <a:endParaRPr lang="en-US" dirty="0">
              <a:latin typeface="Batang" panose="02030600000101010101" pitchFamily="18" charset="-127"/>
              <a:ea typeface="Batang" panose="02030600000101010101" pitchFamily="18" charset="-127"/>
            </a:endParaRPr>
          </a:p>
        </p:txBody>
      </p:sp>
      <p:sp>
        <p:nvSpPr>
          <p:cNvPr id="7" name="TextBox 6"/>
          <p:cNvSpPr txBox="1"/>
          <p:nvPr/>
        </p:nvSpPr>
        <p:spPr>
          <a:xfrm>
            <a:off x="7030350" y="5217639"/>
            <a:ext cx="762000" cy="369332"/>
          </a:xfrm>
          <a:prstGeom prst="rect">
            <a:avLst/>
          </a:prstGeom>
          <a:noFill/>
        </p:spPr>
        <p:txBody>
          <a:bodyPr wrap="square" rtlCol="0">
            <a:spAutoFit/>
          </a:bodyPr>
          <a:lstStyle/>
          <a:p>
            <a:r>
              <a:rPr lang="en-US" dirty="0" smtClean="0"/>
              <a:t>Today</a:t>
            </a:r>
            <a:endParaRPr lang="en-US" dirty="0"/>
          </a:p>
        </p:txBody>
      </p:sp>
      <p:sp>
        <p:nvSpPr>
          <p:cNvPr id="8" name="TextBox 7"/>
          <p:cNvSpPr txBox="1"/>
          <p:nvPr/>
        </p:nvSpPr>
        <p:spPr>
          <a:xfrm>
            <a:off x="1509578" y="3713202"/>
            <a:ext cx="776421" cy="400110"/>
          </a:xfrm>
          <a:prstGeom prst="rect">
            <a:avLst/>
          </a:prstGeom>
          <a:noFill/>
        </p:spPr>
        <p:txBody>
          <a:bodyPr wrap="square" rtlCol="0">
            <a:spAutoFit/>
          </a:bodyPr>
          <a:lstStyle/>
          <a:p>
            <a:r>
              <a:rPr lang="en-US" sz="2000" dirty="0" smtClean="0">
                <a:latin typeface="Bodoni MT" panose="02070603080606020203" pitchFamily="18" charset="0"/>
              </a:rPr>
              <a:t>1920</a:t>
            </a:r>
            <a:endParaRPr lang="en-US" sz="2000" dirty="0">
              <a:latin typeface="Bodoni MT" panose="02070603080606020203" pitchFamily="18" charset="0"/>
            </a:endParaRPr>
          </a:p>
        </p:txBody>
      </p:sp>
      <p:sp>
        <p:nvSpPr>
          <p:cNvPr id="18" name="TextBox 17"/>
          <p:cNvSpPr txBox="1"/>
          <p:nvPr/>
        </p:nvSpPr>
        <p:spPr>
          <a:xfrm>
            <a:off x="2819400" y="4082534"/>
            <a:ext cx="685023" cy="369332"/>
          </a:xfrm>
          <a:prstGeom prst="rect">
            <a:avLst/>
          </a:prstGeom>
          <a:noFill/>
        </p:spPr>
        <p:txBody>
          <a:bodyPr wrap="square" rtlCol="0">
            <a:spAutoFit/>
          </a:bodyPr>
          <a:lstStyle/>
          <a:p>
            <a:r>
              <a:rPr lang="en-US" dirty="0" smtClean="0">
                <a:latin typeface="Bernard MT Condensed" panose="02050806060905020404" pitchFamily="18" charset="0"/>
              </a:rPr>
              <a:t>1940</a:t>
            </a:r>
            <a:endParaRPr lang="en-US" dirty="0">
              <a:latin typeface="Bernard MT Condensed" panose="02050806060905020404" pitchFamily="18" charset="0"/>
            </a:endParaRPr>
          </a:p>
        </p:txBody>
      </p:sp>
      <p:sp>
        <p:nvSpPr>
          <p:cNvPr id="19" name="TextBox 18"/>
          <p:cNvSpPr txBox="1"/>
          <p:nvPr/>
        </p:nvSpPr>
        <p:spPr>
          <a:xfrm>
            <a:off x="4171820" y="4475610"/>
            <a:ext cx="781180" cy="369332"/>
          </a:xfrm>
          <a:prstGeom prst="rect">
            <a:avLst/>
          </a:prstGeom>
          <a:noFill/>
        </p:spPr>
        <p:txBody>
          <a:bodyPr wrap="square" rtlCol="0">
            <a:spAutoFit/>
          </a:bodyPr>
          <a:lstStyle/>
          <a:p>
            <a:r>
              <a:rPr lang="en-US" dirty="0" smtClean="0">
                <a:latin typeface="Bauhaus 93" panose="04030905020B02020C02" pitchFamily="82" charset="0"/>
              </a:rPr>
              <a:t>1960</a:t>
            </a:r>
            <a:endParaRPr lang="en-US" dirty="0">
              <a:latin typeface="Bauhaus 93" panose="04030905020B02020C02" pitchFamily="82" charset="0"/>
            </a:endParaRPr>
          </a:p>
        </p:txBody>
      </p:sp>
      <p:sp>
        <p:nvSpPr>
          <p:cNvPr id="20" name="TextBox 19"/>
          <p:cNvSpPr txBox="1"/>
          <p:nvPr/>
        </p:nvSpPr>
        <p:spPr>
          <a:xfrm>
            <a:off x="5649349" y="4848307"/>
            <a:ext cx="685800" cy="369332"/>
          </a:xfrm>
          <a:prstGeom prst="rect">
            <a:avLst/>
          </a:prstGeom>
          <a:noFill/>
        </p:spPr>
        <p:txBody>
          <a:bodyPr wrap="square" rtlCol="0">
            <a:spAutoFit/>
          </a:bodyPr>
          <a:lstStyle/>
          <a:p>
            <a:r>
              <a:rPr lang="en-US" dirty="0" smtClean="0">
                <a:latin typeface="Harlow Solid Italic" panose="04030604020F02020D02" pitchFamily="82" charset="0"/>
              </a:rPr>
              <a:t>1980</a:t>
            </a:r>
            <a:endParaRPr lang="en-US" dirty="0">
              <a:latin typeface="Harlow Solid Italic" panose="04030604020F02020D02" pitchFamily="82" charset="0"/>
            </a:endParaRPr>
          </a:p>
        </p:txBody>
      </p:sp>
    </p:spTree>
    <p:extLst>
      <p:ext uri="{BB962C8B-B14F-4D97-AF65-F5344CB8AC3E}">
        <p14:creationId xmlns:p14="http://schemas.microsoft.com/office/powerpoint/2010/main" val="3026618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372" t="41671" r="26314" b="14617"/>
          <a:stretch/>
        </p:blipFill>
        <p:spPr bwMode="auto">
          <a:xfrm>
            <a:off x="914400" y="228600"/>
            <a:ext cx="7383623" cy="6592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55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Political Support for Manufacturing</a:t>
            </a:r>
            <a:endParaRPr lang="en-US" dirty="0"/>
          </a:p>
        </p:txBody>
      </p:sp>
      <p:sp>
        <p:nvSpPr>
          <p:cNvPr id="3" name="Content Placeholder 2"/>
          <p:cNvSpPr>
            <a:spLocks noGrp="1"/>
          </p:cNvSpPr>
          <p:nvPr>
            <p:ph idx="1"/>
          </p:nvPr>
        </p:nvSpPr>
        <p:spPr/>
        <p:txBody>
          <a:bodyPr>
            <a:normAutofit/>
          </a:bodyPr>
          <a:lstStyle/>
          <a:p>
            <a:r>
              <a:rPr lang="en-US" dirty="0" smtClean="0"/>
              <a:t>In the middle of this gutting of the manufacturing sector, where were our politicians?</a:t>
            </a:r>
          </a:p>
          <a:p>
            <a:pPr lvl="1"/>
            <a:r>
              <a:rPr lang="en-US" dirty="0" smtClean="0"/>
              <a:t>Cheap consumer goods for everyone vs. protection for the manufacturing sector.</a:t>
            </a:r>
          </a:p>
          <a:p>
            <a:pPr lvl="1"/>
            <a:r>
              <a:rPr lang="en-US" dirty="0" smtClean="0"/>
              <a:t>Free Trade Policy. Unfortunately not a Fair, Free Trade Policy.</a:t>
            </a:r>
          </a:p>
          <a:p>
            <a:pPr lvl="1"/>
            <a:r>
              <a:rPr lang="en-US" dirty="0" smtClean="0"/>
              <a:t>Service Industry. Information Industry.</a:t>
            </a:r>
            <a:endParaRPr lang="en-US" dirty="0"/>
          </a:p>
        </p:txBody>
      </p:sp>
      <p:sp>
        <p:nvSpPr>
          <p:cNvPr id="5" name="TextBox 4"/>
          <p:cNvSpPr txBox="1"/>
          <p:nvPr/>
        </p:nvSpPr>
        <p:spPr>
          <a:xfrm>
            <a:off x="1447800" y="3965513"/>
            <a:ext cx="6172200" cy="1569660"/>
          </a:xfrm>
          <a:prstGeom prst="rect">
            <a:avLst/>
          </a:prstGeom>
          <a:noFill/>
        </p:spPr>
        <p:txBody>
          <a:bodyPr wrap="square" rtlCol="0">
            <a:spAutoFit/>
          </a:bodyPr>
          <a:lstStyle/>
          <a:p>
            <a:pPr lvl="1"/>
            <a:r>
              <a:rPr lang="en-US" sz="3200" dirty="0" smtClean="0">
                <a:latin typeface="+mj-lt"/>
              </a:rPr>
              <a:t>“Manufacturing </a:t>
            </a:r>
            <a:r>
              <a:rPr lang="en-US" sz="3200" dirty="0">
                <a:latin typeface="+mj-lt"/>
              </a:rPr>
              <a:t>is dead.  The end of the Industrial Revolution</a:t>
            </a:r>
            <a:r>
              <a:rPr lang="en-US" sz="3200" dirty="0" smtClean="0">
                <a:latin typeface="+mj-lt"/>
              </a:rPr>
              <a:t>.”</a:t>
            </a:r>
            <a:endParaRPr lang="en-US" sz="3200" dirty="0">
              <a:latin typeface="+mj-lt"/>
            </a:endParaRPr>
          </a:p>
        </p:txBody>
      </p:sp>
      <p:pic>
        <p:nvPicPr>
          <p:cNvPr id="15368" name="Picture 8" descr="http://cache4.asset-cache.net/gc/165979334-made-in-the-usa-patriotic-badge-icon-set-gettyimages.jpg?v=1&amp;c=IWSAsset&amp;k=2&amp;d=dd8zn6I7IBfGWE6YZKQqlU4xmcTzAILEzd1ebHAgnSw%3d"/>
          <p:cNvPicPr>
            <a:picLocks noChangeAspect="1" noChangeArrowheads="1"/>
          </p:cNvPicPr>
          <p:nvPr/>
        </p:nvPicPr>
        <p:blipFill rotWithShape="1">
          <a:blip r:embed="rId2">
            <a:extLst>
              <a:ext uri="{28A0092B-C50C-407E-A947-70E740481C1C}">
                <a14:useLocalDpi xmlns:a14="http://schemas.microsoft.com/office/drawing/2010/main" val="0"/>
              </a:ext>
            </a:extLst>
          </a:blip>
          <a:srcRect l="35311" t="29473" r="34230" b="35263"/>
          <a:stretch/>
        </p:blipFill>
        <p:spPr bwMode="auto">
          <a:xfrm>
            <a:off x="393819" y="5029200"/>
            <a:ext cx="1569578" cy="1666062"/>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http://cache4.asset-cache.net/gc/165979334-made-in-the-usa-patriotic-badge-icon-set-gettyimages.jpg?v=1&amp;c=IWSAsset&amp;k=2&amp;d=dd8zn6I7IBfGWE6YZKQqlU4xmcTzAILEzd1ebHAgnSw%3d"/>
          <p:cNvPicPr>
            <a:picLocks noChangeAspect="1" noChangeArrowheads="1"/>
          </p:cNvPicPr>
          <p:nvPr/>
        </p:nvPicPr>
        <p:blipFill rotWithShape="1">
          <a:blip r:embed="rId2">
            <a:extLst>
              <a:ext uri="{28A0092B-C50C-407E-A947-70E740481C1C}">
                <a14:useLocalDpi xmlns:a14="http://schemas.microsoft.com/office/drawing/2010/main" val="0"/>
              </a:ext>
            </a:extLst>
          </a:blip>
          <a:srcRect t="35383" r="65051" b="37498"/>
          <a:stretch/>
        </p:blipFill>
        <p:spPr bwMode="auto">
          <a:xfrm>
            <a:off x="472162" y="4206511"/>
            <a:ext cx="939344" cy="668308"/>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http://cache4.asset-cache.net/gc/165979334-made-in-the-usa-patriotic-badge-icon-set-gettyimages.jpg?v=1&amp;c=IWSAsset&amp;k=2&amp;d=dd8zn6I7IBfGWE6YZKQqlU4xmcTzAILEzd1ebHAgnSw%3d"/>
          <p:cNvPicPr>
            <a:picLocks noChangeAspect="1" noChangeArrowheads="1"/>
          </p:cNvPicPr>
          <p:nvPr/>
        </p:nvPicPr>
        <p:blipFill rotWithShape="1">
          <a:blip r:embed="rId2">
            <a:extLst>
              <a:ext uri="{28A0092B-C50C-407E-A947-70E740481C1C}">
                <a14:useLocalDpi xmlns:a14="http://schemas.microsoft.com/office/drawing/2010/main" val="0"/>
              </a:ext>
            </a:extLst>
          </a:blip>
          <a:srcRect l="64700" t="71193"/>
          <a:stretch/>
        </p:blipFill>
        <p:spPr bwMode="auto">
          <a:xfrm>
            <a:off x="2057400" y="5410198"/>
            <a:ext cx="1379701" cy="103230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cache4.asset-cache.net/gc/165979334-made-in-the-usa-patriotic-badge-icon-set-gettyimages.jpg?v=1&amp;c=IWSAsset&amp;k=2&amp;d=dd8zn6I7IBfGWE6YZKQqlU4xmcTzAILEzd1ebHAgnSw%3d"/>
          <p:cNvPicPr>
            <a:picLocks noChangeAspect="1" noChangeArrowheads="1"/>
          </p:cNvPicPr>
          <p:nvPr/>
        </p:nvPicPr>
        <p:blipFill rotWithShape="1">
          <a:blip r:embed="rId2">
            <a:extLst>
              <a:ext uri="{28A0092B-C50C-407E-A947-70E740481C1C}">
                <a14:useLocalDpi xmlns:a14="http://schemas.microsoft.com/office/drawing/2010/main" val="0"/>
              </a:ext>
            </a:extLst>
          </a:blip>
          <a:srcRect l="35899" r="35507" b="70903"/>
          <a:stretch/>
        </p:blipFill>
        <p:spPr bwMode="auto">
          <a:xfrm>
            <a:off x="3276600" y="6197615"/>
            <a:ext cx="533400" cy="49764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cache4.asset-cache.net/gc/165979334-made-in-the-usa-patriotic-badge-icon-set-gettyimages.jpg?v=1&amp;c=IWSAsset&amp;k=2&amp;d=dd8zn6I7IBfGWE6YZKQqlU4xmcTzAILEzd1ebHAgnSw%3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r="66445" b="72994"/>
          <a:stretch/>
        </p:blipFill>
        <p:spPr bwMode="auto">
          <a:xfrm>
            <a:off x="393819" y="3629690"/>
            <a:ext cx="455094" cy="335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473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http://fearless-selling.ca/wp-content/uploads/2013/03/the-thinker.jpg"/>
          <p:cNvPicPr>
            <a:picLocks noChangeAspect="1" noChangeArrowheads="1"/>
          </p:cNvPicPr>
          <p:nvPr/>
        </p:nvPicPr>
        <p:blipFill rotWithShape="1">
          <a:blip r:embed="rId2">
            <a:extLst>
              <a:ext uri="{28A0092B-C50C-407E-A947-70E740481C1C}">
                <a14:useLocalDpi xmlns:a14="http://schemas.microsoft.com/office/drawing/2010/main" val="0"/>
              </a:ext>
            </a:extLst>
          </a:blip>
          <a:srcRect l="2650"/>
          <a:stretch/>
        </p:blipFill>
        <p:spPr bwMode="auto">
          <a:xfrm>
            <a:off x="5867400" y="3153356"/>
            <a:ext cx="2582933" cy="37203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t>Here’s what our intellectual elites had to say about the issue.</a:t>
            </a:r>
            <a:endParaRPr lang="en-US" dirty="0"/>
          </a:p>
        </p:txBody>
      </p:sp>
    </p:spTree>
    <p:extLst>
      <p:ext uri="{BB962C8B-B14F-4D97-AF65-F5344CB8AC3E}">
        <p14:creationId xmlns:p14="http://schemas.microsoft.com/office/powerpoint/2010/main" val="1733609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Rise of the Service Economy and the Information Age</a:t>
            </a:r>
            <a:endParaRPr lang="en-US" dirty="0"/>
          </a:p>
        </p:txBody>
      </p:sp>
      <p:sp>
        <p:nvSpPr>
          <p:cNvPr id="3" name="Content Placeholder 2"/>
          <p:cNvSpPr>
            <a:spLocks noGrp="1"/>
          </p:cNvSpPr>
          <p:nvPr>
            <p:ph idx="1"/>
          </p:nvPr>
        </p:nvSpPr>
        <p:spPr/>
        <p:txBody>
          <a:bodyPr/>
          <a:lstStyle/>
          <a:p>
            <a:pPr marL="0" indent="0">
              <a:buNone/>
            </a:pPr>
            <a:r>
              <a:rPr lang="en-US" dirty="0" smtClean="0"/>
              <a:t>“Potato chips, computer chips, what’s the difference?  A hundred dollars of one or a hundred dollars of the other is still a hundred dollars.”</a:t>
            </a:r>
          </a:p>
          <a:p>
            <a:pPr marL="0" indent="0">
              <a:buNone/>
            </a:pPr>
            <a:r>
              <a:rPr lang="en-US" dirty="0"/>
              <a:t>	</a:t>
            </a:r>
            <a:r>
              <a:rPr lang="en-US" sz="2000" dirty="0" smtClean="0"/>
              <a:t>Michael </a:t>
            </a:r>
            <a:r>
              <a:rPr lang="en-US" sz="2000" dirty="0" err="1" smtClean="0"/>
              <a:t>Boskin</a:t>
            </a:r>
            <a:r>
              <a:rPr lang="en-US" sz="2000" dirty="0" smtClean="0"/>
              <a:t>, Chairman, Council of Economic Advisors  1992</a:t>
            </a:r>
          </a:p>
          <a:p>
            <a:endParaRPr lang="en-US" dirty="0"/>
          </a:p>
          <a:p>
            <a:pPr marL="0" indent="0">
              <a:buNone/>
            </a:pPr>
            <a:endParaRPr lang="en-US" dirty="0" smtClean="0"/>
          </a:p>
        </p:txBody>
      </p:sp>
      <p:pic>
        <p:nvPicPr>
          <p:cNvPr id="7170" name="Picture 2" descr="http://thumbs.dreamstime.com/z/potato-chips-18939121.jpg"/>
          <p:cNvPicPr>
            <a:picLocks noChangeAspect="1" noChangeArrowheads="1"/>
          </p:cNvPicPr>
          <p:nvPr/>
        </p:nvPicPr>
        <p:blipFill rotWithShape="1">
          <a:blip r:embed="rId2">
            <a:extLst>
              <a:ext uri="{28A0092B-C50C-407E-A947-70E740481C1C}">
                <a14:useLocalDpi xmlns:a14="http://schemas.microsoft.com/office/drawing/2010/main" val="0"/>
              </a:ext>
            </a:extLst>
          </a:blip>
          <a:srcRect t="27358" b="12647"/>
          <a:stretch/>
        </p:blipFill>
        <p:spPr bwMode="auto">
          <a:xfrm>
            <a:off x="0" y="3743377"/>
            <a:ext cx="8458200" cy="314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114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Rise of the Service Economy and the Information Age</a:t>
            </a:r>
          </a:p>
        </p:txBody>
      </p:sp>
      <p:sp>
        <p:nvSpPr>
          <p:cNvPr id="3" name="Content Placeholder 2"/>
          <p:cNvSpPr>
            <a:spLocks noGrp="1"/>
          </p:cNvSpPr>
          <p:nvPr>
            <p:ph idx="1"/>
          </p:nvPr>
        </p:nvSpPr>
        <p:spPr/>
        <p:txBody>
          <a:bodyPr/>
          <a:lstStyle/>
          <a:p>
            <a:pPr marL="114300" indent="0">
              <a:buNone/>
            </a:pPr>
            <a:r>
              <a:rPr lang="en-US" dirty="0" smtClean="0"/>
              <a:t>“When a fast-food restaurant sells a hamburger, is it providing a service or combining inputs to manufacture a product?...the distinction is blurry.”</a:t>
            </a:r>
          </a:p>
          <a:p>
            <a:pPr marL="0" indent="0">
              <a:buNone/>
            </a:pPr>
            <a:r>
              <a:rPr lang="en-US" dirty="0"/>
              <a:t>	</a:t>
            </a:r>
            <a:r>
              <a:rPr lang="en-US" sz="2000" dirty="0" smtClean="0"/>
              <a:t>Dr. N. Gregory </a:t>
            </a:r>
            <a:r>
              <a:rPr lang="en-US" sz="2000" dirty="0" err="1" smtClean="0"/>
              <a:t>Mankiw</a:t>
            </a:r>
            <a:r>
              <a:rPr lang="en-US" sz="2000" dirty="0" smtClean="0"/>
              <a:t>, Chairman, Council of Economic 	Advisors. 2004</a:t>
            </a:r>
            <a:endParaRPr lang="en-US" sz="2000" dirty="0"/>
          </a:p>
        </p:txBody>
      </p:sp>
      <p:pic>
        <p:nvPicPr>
          <p:cNvPr id="8194" name="Picture 2" descr="http://web-images.chacha.com/images/Gallery/1809/should-you-be-frightened-by-fast-food-1196665552-oct-18-2012-1-60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505200"/>
            <a:ext cx="4953000" cy="330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873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Clip #2</a:t>
            </a:r>
            <a:endParaRPr lang="en-US" dirty="0"/>
          </a:p>
        </p:txBody>
      </p:sp>
      <p:sp>
        <p:nvSpPr>
          <p:cNvPr id="3" name="Content Placeholder 2"/>
          <p:cNvSpPr>
            <a:spLocks noGrp="1"/>
          </p:cNvSpPr>
          <p:nvPr>
            <p:ph idx="1"/>
          </p:nvPr>
        </p:nvSpPr>
        <p:spPr/>
        <p:txBody>
          <a:bodyPr/>
          <a:lstStyle/>
          <a:p>
            <a:r>
              <a:rPr lang="en-US" dirty="0" smtClean="0"/>
              <a:t>Taco Bell</a:t>
            </a:r>
            <a:endParaRPr lang="en-US" dirty="0"/>
          </a:p>
        </p:txBody>
      </p:sp>
    </p:spTree>
    <p:extLst>
      <p:ext uri="{BB962C8B-B14F-4D97-AF65-F5344CB8AC3E}">
        <p14:creationId xmlns:p14="http://schemas.microsoft.com/office/powerpoint/2010/main" val="1582342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Rise of the Service Economy and the Information Age</a:t>
            </a:r>
          </a:p>
        </p:txBody>
      </p:sp>
      <p:sp>
        <p:nvSpPr>
          <p:cNvPr id="3" name="Content Placeholder 2"/>
          <p:cNvSpPr>
            <a:spLocks noGrp="1"/>
          </p:cNvSpPr>
          <p:nvPr>
            <p:ph idx="1"/>
          </p:nvPr>
        </p:nvSpPr>
        <p:spPr/>
        <p:txBody>
          <a:bodyPr>
            <a:normAutofit/>
          </a:bodyPr>
          <a:lstStyle/>
          <a:p>
            <a:pPr marL="0" indent="0">
              <a:buNone/>
            </a:pPr>
            <a:r>
              <a:rPr lang="en-US" dirty="0" smtClean="0"/>
              <a:t>“A successful argument for a government manufacturing policy has to go beyond the feeling that it’s better to produce “real things” than services.  American consumers value health care and haircuts as much as washing machines and hair dryers.”</a:t>
            </a:r>
          </a:p>
          <a:p>
            <a:pPr marL="0" indent="0">
              <a:buNone/>
            </a:pPr>
            <a:r>
              <a:rPr lang="en-US" dirty="0"/>
              <a:t>	</a:t>
            </a:r>
            <a:r>
              <a:rPr lang="en-US" sz="2000" dirty="0" smtClean="0"/>
              <a:t>Christina </a:t>
            </a:r>
            <a:r>
              <a:rPr lang="en-US" sz="2000" dirty="0" err="1" smtClean="0"/>
              <a:t>Romer</a:t>
            </a:r>
            <a:r>
              <a:rPr lang="en-US" sz="2000" dirty="0" smtClean="0"/>
              <a:t>, 4 February 2012 NYT, former Chairwoman of 	President Obama’s Council of Economic Advisors.</a:t>
            </a:r>
            <a:endParaRPr lang="en-US" sz="2000" dirty="0"/>
          </a:p>
        </p:txBody>
      </p:sp>
      <p:pic>
        <p:nvPicPr>
          <p:cNvPr id="9218" name="Picture 2" descr="http://thumbs.dreamstime.com/z/bad-haircut-1790338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654"/>
          <a:stretch/>
        </p:blipFill>
        <p:spPr bwMode="auto">
          <a:xfrm>
            <a:off x="0" y="4366911"/>
            <a:ext cx="3733800" cy="249109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www.healthydunia.com/admin/addarticle/image/_130228513040bc71af2Solving-your-blo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771901"/>
            <a:ext cx="41148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532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924800" cy="1143000"/>
          </a:xfrm>
        </p:spPr>
        <p:txBody>
          <a:bodyPr>
            <a:noAutofit/>
          </a:bodyPr>
          <a:lstStyle/>
          <a:p>
            <a:pPr algn="ctr"/>
            <a:r>
              <a:rPr lang="en-US" sz="3600" dirty="0" smtClean="0"/>
              <a:t>Here’s the context for the decision for your son or daughter to go into manufacturing.</a:t>
            </a:r>
            <a:endParaRPr lang="en-US" sz="3600" dirty="0"/>
          </a:p>
        </p:txBody>
      </p:sp>
      <p:pic>
        <p:nvPicPr>
          <p:cNvPr id="3074" name="Picture 2" descr="http://www2.needham.k12.ma.us/nhs/cur/Baker_00/2001_p2/baker_eg_jk_p2/textilem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14234"/>
            <a:ext cx="4343400" cy="32341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s1.mm.bing.net/th?&amp;id=JN.nKxJuUcqhF7e/UbHAL2%2bgA&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716940"/>
            <a:ext cx="3962400" cy="2131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33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1990-2010 Decisions, Decisions….</a:t>
            </a:r>
            <a:endParaRPr lang="en-US" sz="3200" dirty="0"/>
          </a:p>
        </p:txBody>
      </p:sp>
      <p:sp>
        <p:nvSpPr>
          <p:cNvPr id="3" name="Content Placeholder 2"/>
          <p:cNvSpPr>
            <a:spLocks noGrp="1"/>
          </p:cNvSpPr>
          <p:nvPr>
            <p:ph idx="1"/>
          </p:nvPr>
        </p:nvSpPr>
        <p:spPr>
          <a:xfrm>
            <a:off x="457200" y="1600201"/>
            <a:ext cx="8001000" cy="3810000"/>
          </a:xfrm>
        </p:spPr>
        <p:txBody>
          <a:bodyPr>
            <a:normAutofit/>
          </a:bodyPr>
          <a:lstStyle/>
          <a:p>
            <a:r>
              <a:rPr lang="en-US" dirty="0" smtClean="0"/>
              <a:t>If you’re a talented student thinking about your future, is manufacturing top of mind?</a:t>
            </a:r>
          </a:p>
          <a:p>
            <a:r>
              <a:rPr lang="en-US" dirty="0" smtClean="0"/>
              <a:t>If you’re the parent of a talented student, are you advising them to go into manufacturing?</a:t>
            </a:r>
          </a:p>
          <a:p>
            <a:r>
              <a:rPr lang="en-US" dirty="0" smtClean="0"/>
              <a:t>If you’re the high school guidance counselor, are you advising any of your talented kids to go into manufacturing?</a:t>
            </a:r>
          </a:p>
          <a:p>
            <a:r>
              <a:rPr lang="en-US" dirty="0" smtClean="0"/>
              <a:t>Combine this with the American mantra of “If you want to be successful, you have to go to a four year college.”</a:t>
            </a:r>
          </a:p>
          <a:p>
            <a:endParaRPr lang="en-US" dirty="0"/>
          </a:p>
        </p:txBody>
      </p:sp>
      <p:sp>
        <p:nvSpPr>
          <p:cNvPr id="4" name="TextBox 3"/>
          <p:cNvSpPr txBox="1"/>
          <p:nvPr/>
        </p:nvSpPr>
        <p:spPr>
          <a:xfrm>
            <a:off x="1981200" y="4873951"/>
            <a:ext cx="6400800" cy="1477328"/>
          </a:xfrm>
          <a:prstGeom prst="rect">
            <a:avLst/>
          </a:prstGeom>
          <a:noFill/>
        </p:spPr>
        <p:txBody>
          <a:bodyPr wrap="square" rtlCol="0">
            <a:spAutoFit/>
          </a:bodyPr>
          <a:lstStyle/>
          <a:p>
            <a:pPr algn="ctr"/>
            <a:r>
              <a:rPr lang="en-US" sz="3600" dirty="0">
                <a:latin typeface="+mj-lt"/>
              </a:rPr>
              <a:t>The answer to all three questions is </a:t>
            </a:r>
            <a:r>
              <a:rPr lang="en-US" sz="3600" dirty="0" smtClean="0">
                <a:latin typeface="+mj-lt"/>
              </a:rPr>
              <a:t>a resounding NO!</a:t>
            </a:r>
            <a:endParaRPr lang="en-US" sz="3600" dirty="0">
              <a:latin typeface="+mj-lt"/>
            </a:endParaRPr>
          </a:p>
          <a:p>
            <a:endParaRPr lang="en-US" dirty="0"/>
          </a:p>
        </p:txBody>
      </p:sp>
      <p:pic>
        <p:nvPicPr>
          <p:cNvPr id="14338" name="Picture 2" descr="http://www.vanderbilt.edu/magazines/peabody-reflector/wp-content/uploads/Capital-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686656"/>
            <a:ext cx="2105826" cy="2105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193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a:t>
            </a:r>
            <a:endParaRPr lang="en-US" dirty="0"/>
          </a:p>
        </p:txBody>
      </p:sp>
      <p:sp>
        <p:nvSpPr>
          <p:cNvPr id="3" name="Content Placeholder 2"/>
          <p:cNvSpPr>
            <a:spLocks noGrp="1"/>
          </p:cNvSpPr>
          <p:nvPr>
            <p:ph idx="1"/>
          </p:nvPr>
        </p:nvSpPr>
        <p:spPr/>
        <p:txBody>
          <a:bodyPr/>
          <a:lstStyle/>
          <a:p>
            <a:r>
              <a:rPr lang="en-US" dirty="0" smtClean="0"/>
              <a:t>That was then, this is now.</a:t>
            </a:r>
          </a:p>
          <a:p>
            <a:r>
              <a:rPr lang="en-US" dirty="0" smtClean="0"/>
              <a:t>America can’t have a manufacturing revival without people to make it happen – all the people.</a:t>
            </a:r>
          </a:p>
          <a:p>
            <a:r>
              <a:rPr lang="en-US" dirty="0" smtClean="0"/>
              <a:t>Everyone in a manufacturing facility has to contribute.</a:t>
            </a:r>
          </a:p>
          <a:p>
            <a:r>
              <a:rPr lang="en-US" dirty="0" smtClean="0"/>
              <a:t>The good old days of “Tom says…..” doesn’t work.</a:t>
            </a:r>
          </a:p>
          <a:p>
            <a:endParaRPr lang="en-US" dirty="0"/>
          </a:p>
        </p:txBody>
      </p:sp>
      <p:pic>
        <p:nvPicPr>
          <p:cNvPr id="21510" name="Picture 6" descr="http://thumbs.dreamstime.com/z/white-smiling-cartoon-robot-holding-sign-238058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07" t="3993" r="12804" b="4562"/>
          <a:stretch/>
        </p:blipFill>
        <p:spPr bwMode="auto">
          <a:xfrm>
            <a:off x="5562600" y="3581400"/>
            <a:ext cx="2286000" cy="3150681"/>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http://ts1.mm.bing.net/th?&amp;id=JN.ghm5USrxDFu4JCg8WSYyew&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0000">
            <a:off x="6504502" y="3685746"/>
            <a:ext cx="1395407" cy="837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81795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Huge Shortage of Skilled Trades</a:t>
            </a:r>
            <a:endParaRPr lang="en-US" dirty="0"/>
          </a:p>
        </p:txBody>
      </p:sp>
      <p:sp>
        <p:nvSpPr>
          <p:cNvPr id="3" name="Content Placeholder 2"/>
          <p:cNvSpPr>
            <a:spLocks noGrp="1"/>
          </p:cNvSpPr>
          <p:nvPr>
            <p:ph idx="1"/>
          </p:nvPr>
        </p:nvSpPr>
        <p:spPr/>
        <p:txBody>
          <a:bodyPr/>
          <a:lstStyle/>
          <a:p>
            <a:r>
              <a:rPr lang="en-US" sz="2800" dirty="0" smtClean="0"/>
              <a:t>Is there anyone in the audience who doesn’t believe the shortage of skilled manufacturing people is real?</a:t>
            </a:r>
          </a:p>
          <a:p>
            <a:pPr lvl="1">
              <a:buClrTx/>
            </a:pPr>
            <a:r>
              <a:rPr lang="en-US" dirty="0" smtClean="0"/>
              <a:t>The “shortage story” is old news.</a:t>
            </a:r>
          </a:p>
          <a:p>
            <a:r>
              <a:rPr lang="en-US" sz="2800" dirty="0" smtClean="0"/>
              <a:t>The bigger question is how did we get here and how do we recover?</a:t>
            </a:r>
          </a:p>
          <a:p>
            <a:r>
              <a:rPr lang="en-US" sz="2800" dirty="0" smtClean="0"/>
              <a:t>Manufacturers and Academics.</a:t>
            </a:r>
          </a:p>
          <a:p>
            <a:endParaRPr lang="en-US" dirty="0"/>
          </a:p>
        </p:txBody>
      </p:sp>
      <p:sp>
        <p:nvSpPr>
          <p:cNvPr id="4" name="TextBox 3"/>
          <p:cNvSpPr txBox="1"/>
          <p:nvPr/>
        </p:nvSpPr>
        <p:spPr>
          <a:xfrm>
            <a:off x="990600" y="5181600"/>
            <a:ext cx="7315200" cy="1200329"/>
          </a:xfrm>
          <a:prstGeom prst="rect">
            <a:avLst/>
          </a:prstGeom>
          <a:noFill/>
        </p:spPr>
        <p:txBody>
          <a:bodyPr wrap="square" rtlCol="0">
            <a:spAutoFit/>
          </a:bodyPr>
          <a:lstStyle/>
          <a:p>
            <a:pPr algn="ctr"/>
            <a:r>
              <a:rPr lang="en-US" sz="3600" b="1" dirty="0" smtClean="0"/>
              <a:t>Why do we have such a shortage of manufacturing talent?</a:t>
            </a:r>
            <a:endParaRPr lang="en-US" sz="3600" b="1" dirty="0"/>
          </a:p>
        </p:txBody>
      </p:sp>
      <p:pic>
        <p:nvPicPr>
          <p:cNvPr id="3078" name="Picture 6" descr="http://www.asianreplicas.com/Asian_Replicas_Product_Pictures/_data/i/upload/2014/06/19/20140619234718-89b56f92-me.jpg"/>
          <p:cNvPicPr>
            <a:picLocks noChangeAspect="1" noChangeArrowheads="1"/>
          </p:cNvPicPr>
          <p:nvPr/>
        </p:nvPicPr>
        <p:blipFill rotWithShape="1">
          <a:blip r:embed="rId2">
            <a:extLst>
              <a:ext uri="{28A0092B-C50C-407E-A947-70E740481C1C}">
                <a14:useLocalDpi xmlns:a14="http://schemas.microsoft.com/office/drawing/2010/main" val="0"/>
              </a:ext>
            </a:extLst>
          </a:blip>
          <a:srcRect l="34438" t="2731" r="36109" b="66154"/>
          <a:stretch/>
        </p:blipFill>
        <p:spPr bwMode="auto">
          <a:xfrm>
            <a:off x="6957263" y="0"/>
            <a:ext cx="2221906" cy="176043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asianreplicas.com/Asian_Replicas_Product_Pictures/_data/i/upload/2014/06/19/20140619234718-89b56f92-me.jpg"/>
          <p:cNvPicPr>
            <a:picLocks noChangeAspect="1" noChangeArrowheads="1"/>
          </p:cNvPicPr>
          <p:nvPr/>
        </p:nvPicPr>
        <p:blipFill rotWithShape="1">
          <a:blip r:embed="rId2">
            <a:extLst>
              <a:ext uri="{28A0092B-C50C-407E-A947-70E740481C1C}">
                <a14:useLocalDpi xmlns:a14="http://schemas.microsoft.com/office/drawing/2010/main" val="0"/>
              </a:ext>
            </a:extLst>
          </a:blip>
          <a:srcRect l="44244" t="32713" r="36057" b="2690"/>
          <a:stretch/>
        </p:blipFill>
        <p:spPr bwMode="auto">
          <a:xfrm>
            <a:off x="7693187" y="1710392"/>
            <a:ext cx="1485982" cy="365475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73368" t="26325" r="22640" b="69986"/>
          <a:stretch/>
        </p:blipFill>
        <p:spPr bwMode="auto">
          <a:xfrm>
            <a:off x="7162800" y="1105708"/>
            <a:ext cx="777120" cy="26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412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Skills Essential</a:t>
            </a:r>
            <a:endParaRPr lang="en-US" dirty="0"/>
          </a:p>
        </p:txBody>
      </p:sp>
      <p:sp>
        <p:nvSpPr>
          <p:cNvPr id="3" name="Content Placeholder 2"/>
          <p:cNvSpPr>
            <a:spLocks noGrp="1"/>
          </p:cNvSpPr>
          <p:nvPr>
            <p:ph idx="1"/>
          </p:nvPr>
        </p:nvSpPr>
        <p:spPr/>
        <p:txBody>
          <a:bodyPr>
            <a:normAutofit/>
          </a:bodyPr>
          <a:lstStyle/>
          <a:p>
            <a:r>
              <a:rPr lang="en-US" dirty="0" smtClean="0"/>
              <a:t>Teamwork</a:t>
            </a:r>
          </a:p>
          <a:p>
            <a:r>
              <a:rPr lang="en-US" dirty="0" smtClean="0"/>
              <a:t>Problem solving</a:t>
            </a:r>
          </a:p>
          <a:p>
            <a:r>
              <a:rPr lang="en-US" dirty="0" smtClean="0"/>
              <a:t>Attitude</a:t>
            </a:r>
          </a:p>
          <a:p>
            <a:endParaRPr lang="en-US" dirty="0"/>
          </a:p>
          <a:p>
            <a:r>
              <a:rPr lang="en-US" dirty="0" smtClean="0"/>
              <a:t>The sum of the individual team members capabilities = the strength of the team.</a:t>
            </a:r>
            <a:endParaRPr lang="en-US" dirty="0"/>
          </a:p>
          <a:p>
            <a:r>
              <a:rPr lang="en-US" dirty="0" smtClean="0"/>
              <a:t>What’s the strength of our human capital to join today’s team?</a:t>
            </a:r>
            <a:endParaRPr lang="en-US" dirty="0"/>
          </a:p>
        </p:txBody>
      </p:sp>
      <p:pic>
        <p:nvPicPr>
          <p:cNvPr id="11266" name="Picture 2" descr="http://3.bp.blogspot.com/-YlABjk-8G8I/UTBxkUXrUII/AAAAAAAABho/RtIaGBNSih8/s1600/TEAMWOR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20000">
            <a:off x="5220644" y="667024"/>
            <a:ext cx="2814310" cy="2251448"/>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http://www.lolpix.com/_pics/Funny_Pictures_162/Funny_Pictures_162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00000">
            <a:off x="601056" y="4598452"/>
            <a:ext cx="2427882" cy="1942306"/>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funny-pics.co/wp-content/uploads/Teamwor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40000">
            <a:off x="2948221" y="5112537"/>
            <a:ext cx="1571298" cy="1522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835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25" y="274638"/>
            <a:ext cx="8151075" cy="1143000"/>
          </a:xfrm>
        </p:spPr>
        <p:txBody>
          <a:bodyPr>
            <a:noAutofit/>
          </a:bodyPr>
          <a:lstStyle/>
          <a:p>
            <a:r>
              <a:rPr lang="en-US" sz="3200" dirty="0" smtClean="0"/>
              <a:t>The 2012 PISA assessment showed US 15-year-olds scoring below average in math and science    </a:t>
            </a:r>
            <a:r>
              <a:rPr lang="en-US" sz="2400" dirty="0" smtClean="0"/>
              <a:t>(compared to students from 64 other countries and systems)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7181181"/>
              </p:ext>
            </p:extLst>
          </p:nvPr>
        </p:nvGraphicFramePr>
        <p:xfrm>
          <a:off x="457200" y="1676400"/>
          <a:ext cx="7772400" cy="4288473"/>
        </p:xfrm>
        <a:graphic>
          <a:graphicData uri="http://schemas.openxmlformats.org/drawingml/2006/chart">
            <c:chart xmlns:c="http://schemas.openxmlformats.org/drawingml/2006/chart" xmlns:r="http://schemas.openxmlformats.org/officeDocument/2006/relationships" r:id="rId2"/>
          </a:graphicData>
        </a:graphic>
      </p:graphicFrame>
      <p:sp>
        <p:nvSpPr>
          <p:cNvPr id="8" name="Footer Placeholder 7"/>
          <p:cNvSpPr>
            <a:spLocks noGrp="1"/>
          </p:cNvSpPr>
          <p:nvPr>
            <p:ph type="ftr" sz="quarter" idx="11"/>
          </p:nvPr>
        </p:nvSpPr>
        <p:spPr>
          <a:xfrm rot="16200000">
            <a:off x="7000241" y="3743960"/>
            <a:ext cx="2367281" cy="365760"/>
          </a:xfrm>
        </p:spPr>
        <p:txBody>
          <a:bodyPr/>
          <a:lstStyle/>
          <a:p>
            <a:r>
              <a:rPr lang="en-US" dirty="0" smtClean="0">
                <a:solidFill>
                  <a:schemeClr val="tx1"/>
                </a:solidFill>
              </a:rPr>
              <a:t>Analysis by Susan Perkins Weston</a:t>
            </a:r>
            <a:endParaRPr lang="en-US" dirty="0">
              <a:solidFill>
                <a:schemeClr val="tx1"/>
              </a:solidFill>
            </a:endParaRPr>
          </a:p>
        </p:txBody>
      </p:sp>
      <p:sp>
        <p:nvSpPr>
          <p:cNvPr id="6" name="TextBox 5"/>
          <p:cNvSpPr txBox="1"/>
          <p:nvPr/>
        </p:nvSpPr>
        <p:spPr>
          <a:xfrm>
            <a:off x="457200" y="5958692"/>
            <a:ext cx="8229600" cy="338554"/>
          </a:xfrm>
          <a:prstGeom prst="rect">
            <a:avLst/>
          </a:prstGeom>
          <a:noFill/>
        </p:spPr>
        <p:txBody>
          <a:bodyPr wrap="square" rtlCol="0">
            <a:spAutoFit/>
          </a:bodyPr>
          <a:lstStyle/>
          <a:p>
            <a:pPr algn="ctr"/>
            <a:r>
              <a:rPr lang="en-US" sz="1600" i="1" dirty="0" smtClean="0"/>
              <a:t>2013 Program for International Student Assessment results from </a:t>
            </a:r>
            <a:r>
              <a:rPr lang="en-US" sz="1600" i="1" dirty="0" err="1" smtClean="0"/>
              <a:t>nces.ed.gov</a:t>
            </a:r>
            <a:endParaRPr lang="en-US" sz="1600" i="1" dirty="0"/>
          </a:p>
        </p:txBody>
      </p:sp>
    </p:spTree>
    <p:extLst>
      <p:ext uri="{BB962C8B-B14F-4D97-AF65-F5344CB8AC3E}">
        <p14:creationId xmlns:p14="http://schemas.microsoft.com/office/powerpoint/2010/main" val="1921386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….and outscored by key economic competitors</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86448581"/>
              </p:ext>
            </p:extLst>
          </p:nvPr>
        </p:nvGraphicFramePr>
        <p:xfrm>
          <a:off x="457199" y="1333442"/>
          <a:ext cx="7620003" cy="5148636"/>
        </p:xfrm>
        <a:graphic>
          <a:graphicData uri="http://schemas.openxmlformats.org/drawingml/2006/table">
            <a:tbl>
              <a:tblPr firstRow="1" bandRow="1">
                <a:tableStyleId>{5A111915-BE36-4E01-A7E5-04B1672EAD32}</a:tableStyleId>
              </a:tblPr>
              <a:tblGrid>
                <a:gridCol w="2540001"/>
                <a:gridCol w="2540001"/>
                <a:gridCol w="2540001"/>
              </a:tblGrid>
              <a:tr h="1114407">
                <a:tc>
                  <a:txBody>
                    <a:bodyPr/>
                    <a:lstStyle/>
                    <a:p>
                      <a:pPr marL="0" marR="0" algn="ctr">
                        <a:spcBef>
                          <a:spcPts val="0"/>
                        </a:spcBef>
                        <a:spcAft>
                          <a:spcPts val="0"/>
                        </a:spcAft>
                      </a:pPr>
                      <a:r>
                        <a:rPr lang="en-US" sz="2400" dirty="0" smtClean="0">
                          <a:solidFill>
                            <a:srgbClr val="000000"/>
                          </a:solidFill>
                          <a:effectLst/>
                          <a:latin typeface="Calibri"/>
                          <a:ea typeface="Times New Roman"/>
                          <a:cs typeface="Times New Roman"/>
                        </a:rPr>
                        <a:t>23rd</a:t>
                      </a:r>
                    </a:p>
                    <a:p>
                      <a:pPr marL="0" marR="0" algn="ctr">
                        <a:spcBef>
                          <a:spcPts val="0"/>
                        </a:spcBef>
                        <a:spcAft>
                          <a:spcPts val="0"/>
                        </a:spcAft>
                      </a:pPr>
                      <a:r>
                        <a:rPr lang="en-US" sz="2400" dirty="0" smtClean="0">
                          <a:solidFill>
                            <a:srgbClr val="000000"/>
                          </a:solidFill>
                          <a:effectLst/>
                          <a:latin typeface="Calibri"/>
                          <a:ea typeface="Times New Roman"/>
                          <a:cs typeface="Times New Roman"/>
                        </a:rPr>
                        <a:t> in Reading </a:t>
                      </a:r>
                    </a:p>
                    <a:p>
                      <a:pPr marL="0" marR="0" algn="ctr">
                        <a:spcBef>
                          <a:spcPts val="0"/>
                        </a:spcBef>
                        <a:spcAft>
                          <a:spcPts val="0"/>
                        </a:spcAft>
                      </a:pPr>
                      <a:r>
                        <a:rPr lang="en-US" sz="2400" dirty="0" smtClean="0">
                          <a:solidFill>
                            <a:srgbClr val="000000"/>
                          </a:solidFill>
                          <a:effectLst/>
                          <a:latin typeface="Calibri"/>
                          <a:ea typeface="Times New Roman"/>
                          <a:cs typeface="Times New Roman"/>
                        </a:rPr>
                        <a:t>Literacy </a:t>
                      </a:r>
                      <a:endParaRPr lang="en-US" sz="2400" dirty="0">
                        <a:effectLst/>
                        <a:latin typeface="Cambria"/>
                        <a:ea typeface="ＭＳ 明朝"/>
                        <a:cs typeface="Times New Roman"/>
                      </a:endParaRPr>
                    </a:p>
                  </a:txBody>
                  <a:tcPr marL="68580" marR="68580" marT="0" marB="0">
                    <a:solidFill>
                      <a:schemeClr val="accent4"/>
                    </a:solidFill>
                  </a:tcPr>
                </a:tc>
                <a:tc>
                  <a:txBody>
                    <a:bodyPr/>
                    <a:lstStyle/>
                    <a:p>
                      <a:pPr marL="0" marR="0" algn="ctr">
                        <a:spcBef>
                          <a:spcPts val="0"/>
                        </a:spcBef>
                        <a:spcAft>
                          <a:spcPts val="0"/>
                        </a:spcAft>
                      </a:pPr>
                      <a:r>
                        <a:rPr lang="en-US" sz="2400" dirty="0" smtClean="0">
                          <a:solidFill>
                            <a:srgbClr val="000000"/>
                          </a:solidFill>
                          <a:effectLst/>
                          <a:latin typeface="Calibri"/>
                          <a:ea typeface="Times New Roman"/>
                          <a:cs typeface="Times New Roman"/>
                        </a:rPr>
                        <a:t>34</a:t>
                      </a:r>
                      <a:r>
                        <a:rPr lang="en-US" sz="2400" baseline="30000" dirty="0" smtClean="0">
                          <a:solidFill>
                            <a:srgbClr val="000000"/>
                          </a:solidFill>
                          <a:effectLst/>
                          <a:latin typeface="Calibri"/>
                          <a:ea typeface="Times New Roman"/>
                          <a:cs typeface="Times New Roman"/>
                        </a:rPr>
                        <a:t>th</a:t>
                      </a:r>
                      <a:r>
                        <a:rPr lang="en-US" sz="2400" baseline="0" dirty="0" smtClean="0">
                          <a:solidFill>
                            <a:srgbClr val="000000"/>
                          </a:solidFill>
                          <a:effectLst/>
                          <a:latin typeface="Calibri"/>
                          <a:ea typeface="Times New Roman"/>
                          <a:cs typeface="Times New Roman"/>
                        </a:rPr>
                        <a:t> </a:t>
                      </a:r>
                      <a:r>
                        <a:rPr lang="en-US" sz="2400" dirty="0" smtClean="0">
                          <a:solidFill>
                            <a:srgbClr val="000000"/>
                          </a:solidFill>
                          <a:effectLst/>
                          <a:latin typeface="Calibri"/>
                          <a:ea typeface="Times New Roman"/>
                          <a:cs typeface="Times New Roman"/>
                        </a:rPr>
                        <a:t>in </a:t>
                      </a:r>
                    </a:p>
                    <a:p>
                      <a:pPr marL="0" marR="0" algn="ctr">
                        <a:spcBef>
                          <a:spcPts val="0"/>
                        </a:spcBef>
                        <a:spcAft>
                          <a:spcPts val="0"/>
                        </a:spcAft>
                      </a:pPr>
                      <a:r>
                        <a:rPr lang="en-US" sz="2400" dirty="0" smtClean="0">
                          <a:solidFill>
                            <a:srgbClr val="000000"/>
                          </a:solidFill>
                          <a:effectLst/>
                          <a:latin typeface="Calibri"/>
                          <a:ea typeface="Times New Roman"/>
                          <a:cs typeface="Times New Roman"/>
                        </a:rPr>
                        <a:t>Mathematics </a:t>
                      </a:r>
                      <a:r>
                        <a:rPr lang="en-US" sz="2400" dirty="0">
                          <a:solidFill>
                            <a:srgbClr val="000000"/>
                          </a:solidFill>
                          <a:effectLst/>
                          <a:latin typeface="Calibri"/>
                          <a:ea typeface="Times New Roman"/>
                          <a:cs typeface="Times New Roman"/>
                        </a:rPr>
                        <a:t>Literacy</a:t>
                      </a:r>
                      <a:endParaRPr lang="en-US" sz="2400" dirty="0">
                        <a:effectLst/>
                        <a:latin typeface="Cambria"/>
                        <a:ea typeface="ＭＳ 明朝"/>
                        <a:cs typeface="Times New Roman"/>
                      </a:endParaRPr>
                    </a:p>
                  </a:txBody>
                  <a:tcPr marL="68580" marR="68580" marT="0" marB="0">
                    <a:solidFill>
                      <a:schemeClr val="accent4"/>
                    </a:solidFill>
                  </a:tcPr>
                </a:tc>
                <a:tc>
                  <a:txBody>
                    <a:bodyPr/>
                    <a:lstStyle/>
                    <a:p>
                      <a:pPr marL="0" marR="0" algn="ctr">
                        <a:spcBef>
                          <a:spcPts val="0"/>
                        </a:spcBef>
                        <a:spcAft>
                          <a:spcPts val="0"/>
                        </a:spcAft>
                      </a:pPr>
                      <a:r>
                        <a:rPr lang="en-US" sz="2400" dirty="0" smtClean="0">
                          <a:solidFill>
                            <a:srgbClr val="000000"/>
                          </a:solidFill>
                          <a:effectLst/>
                          <a:latin typeface="Calibri"/>
                          <a:ea typeface="Times New Roman"/>
                          <a:cs typeface="Times New Roman"/>
                        </a:rPr>
                        <a:t>27</a:t>
                      </a:r>
                      <a:r>
                        <a:rPr lang="en-US" sz="2400" baseline="0" dirty="0" smtClean="0">
                          <a:solidFill>
                            <a:srgbClr val="000000"/>
                          </a:solidFill>
                          <a:effectLst/>
                          <a:latin typeface="Calibri"/>
                          <a:ea typeface="Times New Roman"/>
                          <a:cs typeface="Times New Roman"/>
                        </a:rPr>
                        <a:t>th in</a:t>
                      </a:r>
                    </a:p>
                    <a:p>
                      <a:pPr marL="0" marR="0" algn="ctr">
                        <a:spcBef>
                          <a:spcPts val="0"/>
                        </a:spcBef>
                        <a:spcAft>
                          <a:spcPts val="0"/>
                        </a:spcAft>
                      </a:pPr>
                      <a:r>
                        <a:rPr lang="en-US" sz="2400" dirty="0" smtClean="0">
                          <a:solidFill>
                            <a:srgbClr val="000000"/>
                          </a:solidFill>
                          <a:effectLst/>
                          <a:latin typeface="Calibri"/>
                          <a:ea typeface="Times New Roman"/>
                          <a:cs typeface="Times New Roman"/>
                        </a:rPr>
                        <a:t>Science</a:t>
                      </a:r>
                    </a:p>
                    <a:p>
                      <a:pPr marL="0" marR="0" algn="ctr">
                        <a:spcBef>
                          <a:spcPts val="0"/>
                        </a:spcBef>
                        <a:spcAft>
                          <a:spcPts val="0"/>
                        </a:spcAft>
                      </a:pPr>
                      <a:r>
                        <a:rPr lang="en-US" sz="2400" dirty="0" smtClean="0">
                          <a:solidFill>
                            <a:srgbClr val="000000"/>
                          </a:solidFill>
                          <a:effectLst/>
                          <a:latin typeface="Calibri"/>
                          <a:ea typeface="Times New Roman"/>
                          <a:cs typeface="Times New Roman"/>
                        </a:rPr>
                        <a:t> </a:t>
                      </a:r>
                      <a:r>
                        <a:rPr lang="en-US" sz="2400" dirty="0">
                          <a:solidFill>
                            <a:srgbClr val="000000"/>
                          </a:solidFill>
                          <a:effectLst/>
                          <a:latin typeface="Calibri"/>
                          <a:ea typeface="Times New Roman"/>
                          <a:cs typeface="Times New Roman"/>
                        </a:rPr>
                        <a:t>Literacy</a:t>
                      </a:r>
                      <a:endParaRPr lang="en-US" sz="2400" dirty="0">
                        <a:effectLst/>
                        <a:latin typeface="Cambria"/>
                        <a:ea typeface="ＭＳ 明朝"/>
                        <a:cs typeface="Times New Roman"/>
                      </a:endParaRPr>
                    </a:p>
                  </a:txBody>
                  <a:tcPr marL="68580" marR="68580" marT="0" marB="0">
                    <a:solidFill>
                      <a:schemeClr val="accent4"/>
                    </a:solidFill>
                  </a:tcPr>
                </a:tc>
              </a:tr>
              <a:tr h="3467043">
                <a:tc>
                  <a:txBody>
                    <a:bodyPr/>
                    <a:lstStyle/>
                    <a:p>
                      <a:pPr marL="0" marR="0" algn="ctr">
                        <a:spcBef>
                          <a:spcPts val="0"/>
                        </a:spcBef>
                        <a:spcAft>
                          <a:spcPts val="0"/>
                        </a:spcAft>
                      </a:pPr>
                      <a:r>
                        <a:rPr lang="en-US" sz="1600">
                          <a:solidFill>
                            <a:srgbClr val="000000"/>
                          </a:solidFill>
                          <a:effectLst/>
                          <a:latin typeface="Calibri"/>
                          <a:ea typeface="Times New Roman"/>
                          <a:cs typeface="Times New Roman"/>
                        </a:rPr>
                        <a:t>Shanghai, Hong Kong, Singapore, Japan, Republic of Korea, Finland, Ireland, Chinese Taipei, Canada, Poland, Estonia, Liechtenstein, New Zealand, Australia, Netherlands, Belgium, Switzerland, Macao-China, Germany, Vietnam*, France*, Norway*, United Kingdom*</a:t>
                      </a:r>
                      <a:endParaRPr lang="en-US" sz="16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600" dirty="0">
                          <a:solidFill>
                            <a:srgbClr val="000000"/>
                          </a:solidFill>
                          <a:effectLst/>
                          <a:latin typeface="Calibri"/>
                          <a:ea typeface="Times New Roman"/>
                          <a:cs typeface="Times New Roman"/>
                        </a:rPr>
                        <a:t>Shanghai, Singapore, Hong Kong, Chinese Taipei, Republic of Korea, Japan, Liechtenstein, Switzerland, Netherlands, Estonia, Finland, Canada, Poland, Belgium, Germany, Vietnam, Austria, Australia, Ireland, Slovenia, Denmark, New Zealand, Czech Republic, France, United Kingdom, Iceland, Latvia, Luxembourg, Norway*, Portugal*, Italy*, Spain*, Russian Federation*, Slovak Republic*</a:t>
                      </a:r>
                      <a:endParaRPr lang="en-US" sz="16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600" dirty="0">
                          <a:solidFill>
                            <a:srgbClr val="000000"/>
                          </a:solidFill>
                          <a:effectLst/>
                          <a:latin typeface="Calibri"/>
                          <a:ea typeface="Times New Roman"/>
                          <a:cs typeface="Times New Roman"/>
                        </a:rPr>
                        <a:t>Shanghai, Hong Kong, Singapore, Japan, Finland, Estonia, Republic of Korea, Vietnam, Poland, Canada, Liechtenstein, Germany, Chinese Taipei, Netherlands, Ireland, Australia, Macao-China, New Zealand, Switzerland, Slovenia, United Kingdom, Czech Republic, Austria*, Belgium*, Latvia*, France*, Denmark*</a:t>
                      </a:r>
                      <a:endParaRPr lang="en-US" sz="1600" dirty="0">
                        <a:effectLst/>
                        <a:latin typeface="Cambria"/>
                        <a:ea typeface="ＭＳ 明朝"/>
                        <a:cs typeface="Times New Roman"/>
                      </a:endParaRPr>
                    </a:p>
                  </a:txBody>
                  <a:tcPr marL="68580" marR="68580" marT="0" marB="0"/>
                </a:tc>
              </a:tr>
              <a:tr h="376629">
                <a:tc gridSpan="3">
                  <a:txBody>
                    <a:bodyPr/>
                    <a:lstStyle/>
                    <a:p>
                      <a:pPr marL="0" marR="0" algn="ctr">
                        <a:spcBef>
                          <a:spcPts val="300"/>
                        </a:spcBef>
                        <a:spcAft>
                          <a:spcPts val="300"/>
                        </a:spcAft>
                      </a:pPr>
                      <a:r>
                        <a:rPr lang="en-US" sz="1600" dirty="0" smtClean="0">
                          <a:effectLst/>
                          <a:latin typeface="+mn-lt"/>
                          <a:ea typeface="ＭＳ 明朝"/>
                          <a:cs typeface="Times New Roman"/>
                        </a:rPr>
                        <a:t>* Marks</a:t>
                      </a:r>
                      <a:r>
                        <a:rPr lang="en-US" sz="1600" baseline="0" dirty="0" smtClean="0">
                          <a:effectLst/>
                          <a:latin typeface="+mn-lt"/>
                          <a:ea typeface="ＭＳ 明朝"/>
                          <a:cs typeface="Times New Roman"/>
                        </a:rPr>
                        <a:t> a score difference that is not statistically significant</a:t>
                      </a:r>
                      <a:endParaRPr lang="en-US" sz="1600" dirty="0">
                        <a:effectLst/>
                        <a:latin typeface="+mn-lt"/>
                        <a:ea typeface="ＭＳ 明朝"/>
                        <a:cs typeface="Times New Roman"/>
                      </a:endParaRPr>
                    </a:p>
                  </a:txBody>
                  <a:tcPr marL="68580" marR="68580" marT="0" marB="0"/>
                </a:tc>
                <a:tc hMerge="1">
                  <a:txBody>
                    <a:bodyPr/>
                    <a:lstStyle/>
                    <a:p>
                      <a:pPr marL="0" marR="0">
                        <a:spcBef>
                          <a:spcPts val="500"/>
                        </a:spcBef>
                        <a:spcAft>
                          <a:spcPts val="500"/>
                        </a:spcAft>
                      </a:pPr>
                      <a:endParaRPr lang="en-US" sz="1600" dirty="0">
                        <a:effectLst/>
                        <a:latin typeface="Cambria"/>
                        <a:ea typeface="ＭＳ 明朝"/>
                        <a:cs typeface="Times New Roman"/>
                      </a:endParaRPr>
                    </a:p>
                  </a:txBody>
                  <a:tcPr marL="68580" marR="68580" marT="0" marB="0"/>
                </a:tc>
                <a:tc hMerge="1">
                  <a:txBody>
                    <a:bodyPr/>
                    <a:lstStyle/>
                    <a:p>
                      <a:pPr marL="0" marR="0">
                        <a:spcBef>
                          <a:spcPts val="500"/>
                        </a:spcBef>
                        <a:spcAft>
                          <a:spcPts val="500"/>
                        </a:spcAft>
                      </a:pPr>
                      <a:endParaRPr lang="en-US" sz="1600" dirty="0">
                        <a:effectLst/>
                        <a:latin typeface="Cambria"/>
                        <a:ea typeface="ＭＳ 明朝"/>
                        <a:cs typeface="Times New Roman"/>
                      </a:endParaRPr>
                    </a:p>
                  </a:txBody>
                  <a:tcPr marL="68580" marR="68580" marT="0" marB="0"/>
                </a:tc>
              </a:tr>
            </a:tbl>
          </a:graphicData>
        </a:graphic>
      </p:graphicFrame>
      <p:sp>
        <p:nvSpPr>
          <p:cNvPr id="4" name="Footer Placeholder 3"/>
          <p:cNvSpPr>
            <a:spLocks noGrp="1"/>
          </p:cNvSpPr>
          <p:nvPr>
            <p:ph type="ftr" sz="quarter" idx="11"/>
          </p:nvPr>
        </p:nvSpPr>
        <p:spPr>
          <a:xfrm rot="16200000">
            <a:off x="7076440" y="4734560"/>
            <a:ext cx="2367281" cy="365760"/>
          </a:xfrm>
        </p:spPr>
        <p:txBody>
          <a:bodyPr/>
          <a:lstStyle/>
          <a:p>
            <a:r>
              <a:rPr lang="en-US" dirty="0" smtClean="0">
                <a:solidFill>
                  <a:schemeClr val="tx1"/>
                </a:solidFill>
              </a:rPr>
              <a:t>Analysis by Susan Perkins Weston</a:t>
            </a:r>
            <a:endParaRPr lang="en-US" dirty="0">
              <a:solidFill>
                <a:schemeClr val="tx1"/>
              </a:solidFill>
            </a:endParaRPr>
          </a:p>
        </p:txBody>
      </p:sp>
    </p:spTree>
    <p:extLst>
      <p:ext uri="{BB962C8B-B14F-4D97-AF65-F5344CB8AC3E}">
        <p14:creationId xmlns:p14="http://schemas.microsoft.com/office/powerpoint/2010/main" val="1137802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Educational Testing Service Study</a:t>
            </a:r>
            <a:endParaRPr lang="en-US" dirty="0"/>
          </a:p>
        </p:txBody>
      </p:sp>
      <p:sp>
        <p:nvSpPr>
          <p:cNvPr id="3" name="Content Placeholder 2"/>
          <p:cNvSpPr>
            <a:spLocks noGrp="1"/>
          </p:cNvSpPr>
          <p:nvPr>
            <p:ph idx="1"/>
          </p:nvPr>
        </p:nvSpPr>
        <p:spPr>
          <a:xfrm>
            <a:off x="609600" y="1924584"/>
            <a:ext cx="7620000" cy="4800600"/>
          </a:xfrm>
        </p:spPr>
        <p:txBody>
          <a:bodyPr>
            <a:normAutofit/>
          </a:bodyPr>
          <a:lstStyle/>
          <a:p>
            <a:r>
              <a:rPr lang="en-US" b="1" dirty="0"/>
              <a:t>ETS Research Forum: America’s Skills Challenge: Millennials and the Future </a:t>
            </a:r>
            <a:endParaRPr lang="en-US" b="1" dirty="0" smtClean="0"/>
          </a:p>
          <a:p>
            <a:r>
              <a:rPr lang="en-US" b="1" dirty="0" smtClean="0"/>
              <a:t>Literacy</a:t>
            </a:r>
          </a:p>
          <a:p>
            <a:r>
              <a:rPr lang="en-US" b="1" dirty="0" smtClean="0"/>
              <a:t>Numeracy</a:t>
            </a:r>
          </a:p>
          <a:p>
            <a:r>
              <a:rPr lang="en-US" b="1" dirty="0" smtClean="0"/>
              <a:t>Problem solving in technology rich environments</a:t>
            </a:r>
          </a:p>
          <a:p>
            <a:r>
              <a:rPr lang="en-US" b="1" dirty="0" smtClean="0"/>
              <a:t>22 Participating countries</a:t>
            </a:r>
            <a:endParaRPr lang="en-US" dirty="0"/>
          </a:p>
        </p:txBody>
      </p:sp>
      <p:pic>
        <p:nvPicPr>
          <p:cNvPr id="17410" name="Picture 2" descr="http://ts1.mm.bing.net/th?&amp;id=JN.ee3j8/WZi%2b24TzmsMJB%2b9w&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848314"/>
            <a:ext cx="2055410" cy="1986897"/>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http://thumbs.dreamstime.com/z/wooden-blocks-upright-1175939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664" r="15260" b="15575"/>
          <a:stretch/>
        </p:blipFill>
        <p:spPr bwMode="auto">
          <a:xfrm>
            <a:off x="6858001" y="3886200"/>
            <a:ext cx="1236833" cy="28389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268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ETS Study </a:t>
            </a:r>
            <a:r>
              <a:rPr lang="en-US" dirty="0" err="1" smtClean="0"/>
              <a:t>Con’t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How do the average scores of U.S. millennials compare with those in other participating countries?</a:t>
            </a:r>
          </a:p>
          <a:p>
            <a:r>
              <a:rPr lang="en-US" dirty="0" smtClean="0"/>
              <a:t>Literacy – Only Spain and Italy had lower scores.</a:t>
            </a:r>
          </a:p>
          <a:p>
            <a:r>
              <a:rPr lang="en-US" dirty="0" smtClean="0"/>
              <a:t>Numeracy – US tied for last with Spain and Italy</a:t>
            </a:r>
          </a:p>
          <a:p>
            <a:r>
              <a:rPr lang="en-US" dirty="0" smtClean="0"/>
              <a:t>PS-TRE – US tied for last along with Slovak Republic, Ireland and Poland</a:t>
            </a:r>
          </a:p>
          <a:p>
            <a:endParaRPr lang="en-US" dirty="0"/>
          </a:p>
        </p:txBody>
      </p:sp>
      <p:pic>
        <p:nvPicPr>
          <p:cNvPr id="18434" name="Picture 2" descr="http://ts1.mm.bing.net/th?&amp;id=JN.Vy1x9UBGKez0A6sjVy4yZA&amp;w=300&amp;h=300&amp;c=0&amp;pid=1.9&amp;rs=0&amp;p=0"/>
          <p:cNvPicPr>
            <a:picLocks noChangeAspect="1" noChangeArrowheads="1"/>
          </p:cNvPicPr>
          <p:nvPr/>
        </p:nvPicPr>
        <p:blipFill rotWithShape="1">
          <a:blip r:embed="rId2">
            <a:extLst>
              <a:ext uri="{28A0092B-C50C-407E-A947-70E740481C1C}">
                <a14:useLocalDpi xmlns:a14="http://schemas.microsoft.com/office/drawing/2010/main" val="0"/>
              </a:ext>
            </a:extLst>
          </a:blip>
          <a:srcRect b="19551"/>
          <a:stretch/>
        </p:blipFill>
        <p:spPr bwMode="auto">
          <a:xfrm>
            <a:off x="4114800" y="3639653"/>
            <a:ext cx="4000500" cy="3218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656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ETS Study </a:t>
            </a:r>
            <a:r>
              <a:rPr lang="en-US" dirty="0" err="1" smtClean="0"/>
              <a:t>Con’t</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How do millennials with different levels of educational attainment perform over time and in relation to their peers internationally?</a:t>
            </a:r>
          </a:p>
          <a:p>
            <a:r>
              <a:rPr lang="en-US" sz="2400" dirty="0" smtClean="0"/>
              <a:t>Since 2003 the percentage of US millennials scoring below level 3 (Minimum) in numeracy increased at all levels of education attainment.</a:t>
            </a:r>
          </a:p>
          <a:p>
            <a:r>
              <a:rPr lang="en-US" sz="2400" dirty="0" smtClean="0"/>
              <a:t>U.S. millennials with a 4 year bachelor’s degree scored 20</a:t>
            </a:r>
            <a:r>
              <a:rPr lang="en-US" sz="2400" baseline="30000" dirty="0" smtClean="0"/>
              <a:t>th</a:t>
            </a:r>
            <a:r>
              <a:rPr lang="en-US" sz="2400" dirty="0" smtClean="0"/>
              <a:t> out of 22.</a:t>
            </a:r>
          </a:p>
          <a:p>
            <a:r>
              <a:rPr lang="en-US" sz="2400" dirty="0" smtClean="0"/>
              <a:t>Millennials with a master’s or research degree scored 19</a:t>
            </a:r>
            <a:r>
              <a:rPr lang="en-US" sz="2400" baseline="30000" dirty="0" smtClean="0"/>
              <a:t>th</a:t>
            </a:r>
            <a:r>
              <a:rPr lang="en-US" sz="2400" dirty="0" smtClean="0"/>
              <a:t> out of 22.</a:t>
            </a:r>
          </a:p>
          <a:p>
            <a:endParaRPr lang="en-US" sz="2800" dirty="0" smtClean="0"/>
          </a:p>
          <a:p>
            <a:endParaRPr lang="en-US" dirty="0"/>
          </a:p>
        </p:txBody>
      </p:sp>
      <p:pic>
        <p:nvPicPr>
          <p:cNvPr id="19458" name="Picture 2" descr="http://ts1.mm.bing.net/th?&amp;id=JN.%2beMm0jE6TUPa9RcUb6rwwQ&amp;w=300&amp;h=300&amp;c=0&amp;pid=1.9&amp;rs=0&amp;p=0"/>
          <p:cNvPicPr>
            <a:picLocks noChangeAspect="1" noChangeArrowheads="1"/>
          </p:cNvPicPr>
          <p:nvPr/>
        </p:nvPicPr>
        <p:blipFill rotWithShape="1">
          <a:blip r:embed="rId2">
            <a:extLst>
              <a:ext uri="{28A0092B-C50C-407E-A947-70E740481C1C}">
                <a14:useLocalDpi xmlns:a14="http://schemas.microsoft.com/office/drawing/2010/main" val="0"/>
              </a:ext>
            </a:extLst>
          </a:blip>
          <a:srcRect l="10879" t="3532" r="8673" b="4505"/>
          <a:stretch/>
        </p:blipFill>
        <p:spPr bwMode="auto">
          <a:xfrm flipH="1">
            <a:off x="5181600" y="76200"/>
            <a:ext cx="2057401" cy="1567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853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Manufacturer’s Challenge #1</a:t>
            </a:r>
            <a:endParaRPr lang="en-US" dirty="0"/>
          </a:p>
        </p:txBody>
      </p:sp>
      <p:sp>
        <p:nvSpPr>
          <p:cNvPr id="3" name="Content Placeholder 2"/>
          <p:cNvSpPr>
            <a:spLocks noGrp="1"/>
          </p:cNvSpPr>
          <p:nvPr>
            <p:ph idx="1"/>
          </p:nvPr>
        </p:nvSpPr>
        <p:spPr/>
        <p:txBody>
          <a:bodyPr/>
          <a:lstStyle/>
          <a:p>
            <a:r>
              <a:rPr lang="en-US" dirty="0" smtClean="0"/>
              <a:t>Changing the perception of manufacturing.  No longer dirty, dark and dangerous.</a:t>
            </a:r>
            <a:endParaRPr lang="en-US" dirty="0"/>
          </a:p>
          <a:p>
            <a:r>
              <a:rPr lang="en-US" dirty="0" smtClean="0"/>
              <a:t>Manufacturing today is sophisticated and high tech.</a:t>
            </a:r>
          </a:p>
          <a:p>
            <a:r>
              <a:rPr lang="en-US" dirty="0" smtClean="0"/>
              <a:t>Manufacturers need to engage the academic community differently than we have historically.</a:t>
            </a:r>
          </a:p>
          <a:p>
            <a:r>
              <a:rPr lang="en-US" dirty="0" smtClean="0"/>
              <a:t>For talented young adults, this is an opportunity of a lifetime.</a:t>
            </a:r>
            <a:endParaRPr lang="en-US" dirty="0"/>
          </a:p>
        </p:txBody>
      </p:sp>
      <p:pic>
        <p:nvPicPr>
          <p:cNvPr id="12290" name="Picture 2" descr="http://www.blogs.va.gov/vacareers/wp-content/uploads/2012/09/DoVA_PerceptionReality_blo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733800"/>
            <a:ext cx="3476714" cy="30372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603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Manufacturer’s Challenge #2</a:t>
            </a:r>
            <a:endParaRPr lang="en-US" dirty="0"/>
          </a:p>
        </p:txBody>
      </p:sp>
      <p:sp>
        <p:nvSpPr>
          <p:cNvPr id="3" name="Content Placeholder 2"/>
          <p:cNvSpPr>
            <a:spLocks noGrp="1"/>
          </p:cNvSpPr>
          <p:nvPr>
            <p:ph idx="1"/>
          </p:nvPr>
        </p:nvSpPr>
        <p:spPr/>
        <p:txBody>
          <a:bodyPr/>
          <a:lstStyle/>
          <a:p>
            <a:r>
              <a:rPr lang="en-US" dirty="0" smtClean="0"/>
              <a:t>Finding young adults:</a:t>
            </a:r>
          </a:p>
          <a:p>
            <a:pPr lvl="1"/>
            <a:r>
              <a:rPr lang="en-US" dirty="0" smtClean="0"/>
              <a:t>With brains and a decent education</a:t>
            </a:r>
          </a:p>
          <a:p>
            <a:pPr lvl="1"/>
            <a:r>
              <a:rPr lang="en-US" dirty="0" smtClean="0"/>
              <a:t>Who are drug free</a:t>
            </a:r>
          </a:p>
          <a:p>
            <a:pPr lvl="1"/>
            <a:r>
              <a:rPr lang="en-US" dirty="0" smtClean="0"/>
              <a:t>Who have a desire to work as part of a team</a:t>
            </a:r>
          </a:p>
          <a:p>
            <a:pPr lvl="1"/>
            <a:r>
              <a:rPr lang="en-US" dirty="0" smtClean="0"/>
              <a:t>Who are not entitled</a:t>
            </a:r>
          </a:p>
          <a:p>
            <a:r>
              <a:rPr lang="en-US" dirty="0" smtClean="0"/>
              <a:t>In other words, “Hey Dude” doesn’t get it.</a:t>
            </a:r>
          </a:p>
          <a:p>
            <a:pPr lvl="1"/>
            <a:endParaRPr lang="en-US" dirty="0" smtClean="0"/>
          </a:p>
          <a:p>
            <a:pPr lvl="1"/>
            <a:endParaRPr lang="en-US" dirty="0"/>
          </a:p>
        </p:txBody>
      </p:sp>
      <p:pic>
        <p:nvPicPr>
          <p:cNvPr id="13314" name="Picture 2" descr="http://triumphcenter.net/wp-content/uploads/2013/02/iStock_000006404434Mediu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54" t="16868" r="10530" b="19641"/>
          <a:stretch/>
        </p:blipFill>
        <p:spPr bwMode="auto">
          <a:xfrm>
            <a:off x="1752600" y="4157529"/>
            <a:ext cx="5339392" cy="270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494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Manufacturers and Educators Must Join Together</a:t>
            </a:r>
            <a:endParaRPr lang="en-US" dirty="0"/>
          </a:p>
        </p:txBody>
      </p:sp>
      <p:sp>
        <p:nvSpPr>
          <p:cNvPr id="3" name="Content Placeholder 2"/>
          <p:cNvSpPr>
            <a:spLocks noGrp="1"/>
          </p:cNvSpPr>
          <p:nvPr>
            <p:ph idx="1"/>
          </p:nvPr>
        </p:nvSpPr>
        <p:spPr/>
        <p:txBody>
          <a:bodyPr>
            <a:normAutofit/>
          </a:bodyPr>
          <a:lstStyle/>
          <a:p>
            <a:r>
              <a:rPr lang="en-US" sz="1800" dirty="0" smtClean="0"/>
              <a:t>Most manufacturers have turned their backs on the labor shortage issue preferring to hire from others.</a:t>
            </a:r>
          </a:p>
          <a:p>
            <a:r>
              <a:rPr lang="en-US" sz="1800" dirty="0" smtClean="0"/>
              <a:t>We need to challenge educators to think differently about how to educate kids so they’re work or college ready when they graduate high school.</a:t>
            </a:r>
          </a:p>
          <a:p>
            <a:pPr lvl="1">
              <a:buClrTx/>
            </a:pPr>
            <a:r>
              <a:rPr lang="en-US" sz="1800" dirty="0" smtClean="0"/>
              <a:t>Approximately 25% of the $1.2 Trillion in college debt is remedial education to get students ready to start college.</a:t>
            </a:r>
          </a:p>
          <a:p>
            <a:r>
              <a:rPr lang="en-US" sz="1800" dirty="0" smtClean="0"/>
              <a:t>The AMT model is outstanding and will serve as an example for other industries.</a:t>
            </a:r>
          </a:p>
          <a:p>
            <a:r>
              <a:rPr lang="en-US" sz="1800" dirty="0" smtClean="0"/>
              <a:t>Ford’s Next Generation Learning is another “mold-breaking” model with great success.</a:t>
            </a:r>
            <a:endParaRPr lang="en-US" sz="1800" dirty="0"/>
          </a:p>
        </p:txBody>
      </p:sp>
      <p:sp>
        <p:nvSpPr>
          <p:cNvPr id="4" name="TextBox 3"/>
          <p:cNvSpPr txBox="1"/>
          <p:nvPr/>
        </p:nvSpPr>
        <p:spPr>
          <a:xfrm>
            <a:off x="1066800" y="4876800"/>
            <a:ext cx="6477000" cy="1384995"/>
          </a:xfrm>
          <a:prstGeom prst="rect">
            <a:avLst/>
          </a:prstGeom>
          <a:noFill/>
        </p:spPr>
        <p:txBody>
          <a:bodyPr wrap="square" rtlCol="0">
            <a:spAutoFit/>
          </a:bodyPr>
          <a:lstStyle/>
          <a:p>
            <a:r>
              <a:rPr lang="en-US" sz="2800" dirty="0" smtClean="0"/>
              <a:t>What are some of the potential obstacles of manufacturers working effectively with educators?</a:t>
            </a:r>
            <a:endParaRPr lang="en-US" sz="2800" dirty="0"/>
          </a:p>
        </p:txBody>
      </p:sp>
    </p:spTree>
    <p:extLst>
      <p:ext uri="{BB962C8B-B14F-4D97-AF65-F5344CB8AC3E}">
        <p14:creationId xmlns:p14="http://schemas.microsoft.com/office/powerpoint/2010/main" val="4002777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Educators and Manufacturers</a:t>
            </a:r>
            <a:br>
              <a:rPr lang="en-US" dirty="0" smtClean="0"/>
            </a:br>
            <a:r>
              <a:rPr lang="en-US" sz="3200" dirty="0" smtClean="0"/>
              <a:t>Different Perspectives?</a:t>
            </a:r>
            <a:endParaRPr lang="en-US" sz="3200" dirty="0"/>
          </a:p>
        </p:txBody>
      </p:sp>
      <p:sp>
        <p:nvSpPr>
          <p:cNvPr id="3" name="Content Placeholder 2"/>
          <p:cNvSpPr>
            <a:spLocks noGrp="1"/>
          </p:cNvSpPr>
          <p:nvPr>
            <p:ph idx="1"/>
          </p:nvPr>
        </p:nvSpPr>
        <p:spPr>
          <a:xfrm>
            <a:off x="457200" y="2209800"/>
            <a:ext cx="7620000" cy="2590800"/>
          </a:xfrm>
        </p:spPr>
        <p:txBody>
          <a:bodyPr>
            <a:normAutofit/>
          </a:bodyPr>
          <a:lstStyle/>
          <a:p>
            <a:pPr marL="571500" indent="-457200">
              <a:buFont typeface="+mj-lt"/>
              <a:buAutoNum type="arabicPeriod"/>
            </a:pPr>
            <a:r>
              <a:rPr lang="en-US" sz="3600" dirty="0" smtClean="0"/>
              <a:t>Tangibility and Political Behavior</a:t>
            </a:r>
          </a:p>
          <a:p>
            <a:pPr marL="571500" indent="-457200">
              <a:buFont typeface="+mj-lt"/>
              <a:buAutoNum type="arabicPeriod"/>
            </a:pPr>
            <a:r>
              <a:rPr lang="en-US" sz="3600" dirty="0" smtClean="0"/>
              <a:t>Cost Management</a:t>
            </a:r>
          </a:p>
          <a:p>
            <a:pPr marL="571500" indent="-457200">
              <a:buFont typeface="+mj-lt"/>
              <a:buAutoNum type="arabicPeriod"/>
            </a:pPr>
            <a:r>
              <a:rPr lang="en-US" sz="3600" dirty="0" smtClean="0"/>
              <a:t>The Urgency Quotient</a:t>
            </a:r>
            <a:endParaRPr lang="en-US" sz="3600" dirty="0"/>
          </a:p>
        </p:txBody>
      </p:sp>
    </p:spTree>
    <p:extLst>
      <p:ext uri="{BB962C8B-B14F-4D97-AF65-F5344CB8AC3E}">
        <p14:creationId xmlns:p14="http://schemas.microsoft.com/office/powerpoint/2010/main" val="698178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Manufacturing History</a:t>
            </a:r>
            <a:br>
              <a:rPr lang="en-US" dirty="0" smtClean="0"/>
            </a:br>
            <a:r>
              <a:rPr lang="en-US" sz="2400" dirty="0" smtClean="0"/>
              <a:t>Starting with World War II </a:t>
            </a:r>
            <a:endParaRPr lang="en-US" dirty="0"/>
          </a:p>
        </p:txBody>
      </p:sp>
      <p:sp>
        <p:nvSpPr>
          <p:cNvPr id="3" name="Content Placeholder 2"/>
          <p:cNvSpPr>
            <a:spLocks noGrp="1"/>
          </p:cNvSpPr>
          <p:nvPr>
            <p:ph idx="1"/>
          </p:nvPr>
        </p:nvSpPr>
        <p:spPr>
          <a:xfrm>
            <a:off x="457200" y="1524000"/>
            <a:ext cx="7620000" cy="4876800"/>
          </a:xfrm>
        </p:spPr>
        <p:txBody>
          <a:bodyPr>
            <a:normAutofit/>
          </a:bodyPr>
          <a:lstStyle/>
          <a:p>
            <a:r>
              <a:rPr lang="en-US" sz="1900" dirty="0" smtClean="0"/>
              <a:t>American Mobilization of the entire workforce</a:t>
            </a:r>
          </a:p>
          <a:p>
            <a:pPr lvl="1">
              <a:buClrTx/>
            </a:pPr>
            <a:r>
              <a:rPr lang="en-US" sz="1900" dirty="0" smtClean="0"/>
              <a:t>Rosie the Riveter</a:t>
            </a:r>
          </a:p>
          <a:p>
            <a:r>
              <a:rPr lang="en-US" sz="1900" dirty="0" smtClean="0"/>
              <a:t>Higgins Industries grew from a small business to providing 8,865 of the Navy’s 14,072 vessels in 1943.</a:t>
            </a:r>
          </a:p>
          <a:p>
            <a:r>
              <a:rPr lang="en-US" sz="1900" dirty="0" smtClean="0"/>
              <a:t>The average Ford car had 15,000 parts and the B-24 Liberator long-range bomber had 1,550,000 parts. One B-24 off the line at Ford Motor Company ‘s Willow Run plant every 63 minutes.</a:t>
            </a:r>
          </a:p>
          <a:p>
            <a:r>
              <a:rPr lang="en-US" sz="1900" dirty="0" smtClean="0"/>
              <a:t>The Manhattan Project began with a $6,000 budget and by the end of the war employed 130,000 workers and had spent $2.2 billion.</a:t>
            </a:r>
          </a:p>
          <a:p>
            <a:r>
              <a:rPr lang="en-US" sz="1900" dirty="0" smtClean="0"/>
              <a:t>The “Greatest Generation” Delivered</a:t>
            </a:r>
            <a:endParaRPr lang="en-US" sz="1900" dirty="0"/>
          </a:p>
        </p:txBody>
      </p:sp>
      <p:pic>
        <p:nvPicPr>
          <p:cNvPr id="4098" name="Picture 2" descr="http://ts1.mm.bing.net/th?&amp;id=JN.dY4R/UTACT60WhnnPdI9bg&amp;w=300&amp;h=300&amp;c=0&amp;pid=1.9&amp;rs=0&amp;p=0"/>
          <p:cNvPicPr>
            <a:picLocks noChangeAspect="1" noChangeArrowheads="1"/>
          </p:cNvPicPr>
          <p:nvPr/>
        </p:nvPicPr>
        <p:blipFill rotWithShape="1">
          <a:blip r:embed="rId2">
            <a:extLst>
              <a:ext uri="{28A0092B-C50C-407E-A947-70E740481C1C}">
                <a14:useLocalDpi xmlns:a14="http://schemas.microsoft.com/office/drawing/2010/main" val="0"/>
              </a:ext>
            </a:extLst>
          </a:blip>
          <a:srcRect t="12305"/>
          <a:stretch/>
        </p:blipFill>
        <p:spPr bwMode="auto">
          <a:xfrm>
            <a:off x="1143001" y="4709774"/>
            <a:ext cx="1905000" cy="21695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planetdiecast.com/hwdphotos/originals/7561/789/AA33314_B-17F_LEFT_UC_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5076" y="319043"/>
            <a:ext cx="2201635" cy="17262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102" name="Picture 6" descr="http://ts1.mm.bing.net/th?id=JN.YFJpsiZWTp9hsN%2fv4tbMnw&amp;pid=15.1"/>
          <p:cNvPicPr>
            <a:picLocks noChangeAspect="1" noChangeArrowheads="1"/>
          </p:cNvPicPr>
          <p:nvPr/>
        </p:nvPicPr>
        <p:blipFill rotWithShape="1">
          <a:blip r:embed="rId4">
            <a:extLst>
              <a:ext uri="{28A0092B-C50C-407E-A947-70E740481C1C}">
                <a14:useLocalDpi xmlns:a14="http://schemas.microsoft.com/office/drawing/2010/main" val="0"/>
              </a:ext>
            </a:extLst>
          </a:blip>
          <a:srcRect t="16220"/>
          <a:stretch/>
        </p:blipFill>
        <p:spPr bwMode="auto">
          <a:xfrm>
            <a:off x="4038598" y="4800600"/>
            <a:ext cx="2133600" cy="13555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6" name="Picture 2" descr="http://the.shadock.free.fr/Crusad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80000">
            <a:off x="5729359" y="5058615"/>
            <a:ext cx="2438400" cy="147190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3035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Tangibility Continuum </a:t>
            </a:r>
            <a:endParaRPr lang="en-US" dirty="0"/>
          </a:p>
        </p:txBody>
      </p:sp>
      <p:cxnSp>
        <p:nvCxnSpPr>
          <p:cNvPr id="5" name="Straight Arrow Connector 4"/>
          <p:cNvCxnSpPr/>
          <p:nvPr/>
        </p:nvCxnSpPr>
        <p:spPr>
          <a:xfrm>
            <a:off x="685800" y="2057400"/>
            <a:ext cx="7010400" cy="0"/>
          </a:xfrm>
          <a:prstGeom prst="straightConnector1">
            <a:avLst/>
          </a:prstGeom>
          <a:ln>
            <a:solidFill>
              <a:srgbClr val="C00000"/>
            </a:solidFill>
            <a:headEnd type="arrow"/>
            <a:tailEnd type="arrow"/>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565091" y="2362200"/>
            <a:ext cx="1371600" cy="369332"/>
          </a:xfrm>
          <a:prstGeom prst="rect">
            <a:avLst/>
          </a:prstGeom>
          <a:noFill/>
        </p:spPr>
        <p:txBody>
          <a:bodyPr wrap="square" rtlCol="0">
            <a:spAutoFit/>
          </a:bodyPr>
          <a:lstStyle/>
          <a:p>
            <a:r>
              <a:rPr lang="en-US" dirty="0" smtClean="0"/>
              <a:t>Tangible</a:t>
            </a:r>
            <a:endParaRPr lang="en-US" dirty="0"/>
          </a:p>
        </p:txBody>
      </p:sp>
      <p:sp>
        <p:nvSpPr>
          <p:cNvPr id="7" name="TextBox 6"/>
          <p:cNvSpPr txBox="1"/>
          <p:nvPr/>
        </p:nvSpPr>
        <p:spPr>
          <a:xfrm>
            <a:off x="6743700" y="2286000"/>
            <a:ext cx="1371600" cy="369332"/>
          </a:xfrm>
          <a:prstGeom prst="rect">
            <a:avLst/>
          </a:prstGeom>
          <a:noFill/>
        </p:spPr>
        <p:txBody>
          <a:bodyPr wrap="square" rtlCol="0">
            <a:spAutoFit/>
          </a:bodyPr>
          <a:lstStyle/>
          <a:p>
            <a:r>
              <a:rPr lang="en-US" dirty="0" smtClean="0"/>
              <a:t>Intangible</a:t>
            </a:r>
            <a:endParaRPr lang="en-US" dirty="0"/>
          </a:p>
        </p:txBody>
      </p:sp>
      <p:pic>
        <p:nvPicPr>
          <p:cNvPr id="2050" name="Picture 2" descr="http://www.csmonitor.com/var/ezflow_site/storage/images/media/content/2012/0904-popcorn/13649456-1-eng-US/0904-popcorn_full_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091" y="3429000"/>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3400" y="2731532"/>
            <a:ext cx="1447800" cy="307777"/>
          </a:xfrm>
          <a:prstGeom prst="rect">
            <a:avLst/>
          </a:prstGeom>
          <a:noFill/>
        </p:spPr>
        <p:txBody>
          <a:bodyPr wrap="square" rtlCol="0">
            <a:spAutoFit/>
          </a:bodyPr>
          <a:lstStyle/>
          <a:p>
            <a:r>
              <a:rPr lang="en-US" sz="1400" dirty="0" smtClean="0"/>
              <a:t>Farmer</a:t>
            </a:r>
            <a:endParaRPr lang="en-US" sz="1400" dirty="0"/>
          </a:p>
        </p:txBody>
      </p:sp>
      <p:pic>
        <p:nvPicPr>
          <p:cNvPr id="2052" name="Picture 4" descr="http://ts1.mm.bing.net/th?&amp;id=JN.Y0aMnM1htSxN71OSJRsM4g&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413333"/>
            <a:ext cx="3162300" cy="23084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635453" y="2655332"/>
            <a:ext cx="1447800" cy="307777"/>
          </a:xfrm>
          <a:prstGeom prst="rect">
            <a:avLst/>
          </a:prstGeom>
          <a:noFill/>
        </p:spPr>
        <p:txBody>
          <a:bodyPr wrap="square" rtlCol="0">
            <a:spAutoFit/>
          </a:bodyPr>
          <a:lstStyle/>
          <a:p>
            <a:r>
              <a:rPr lang="en-US" sz="1400" dirty="0" smtClean="0"/>
              <a:t>Rabbi or Priest</a:t>
            </a:r>
            <a:endParaRPr lang="en-US" sz="1400" dirty="0"/>
          </a:p>
        </p:txBody>
      </p:sp>
    </p:spTree>
    <p:extLst>
      <p:ext uri="{BB962C8B-B14F-4D97-AF65-F5344CB8AC3E}">
        <p14:creationId xmlns:p14="http://schemas.microsoft.com/office/powerpoint/2010/main" val="181042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Tangibility Continuum </a:t>
            </a:r>
            <a:endParaRPr lang="en-US" dirty="0"/>
          </a:p>
        </p:txBody>
      </p:sp>
      <p:cxnSp>
        <p:nvCxnSpPr>
          <p:cNvPr id="5" name="Straight Arrow Connector 4"/>
          <p:cNvCxnSpPr/>
          <p:nvPr/>
        </p:nvCxnSpPr>
        <p:spPr>
          <a:xfrm>
            <a:off x="685800" y="2057400"/>
            <a:ext cx="7010400" cy="0"/>
          </a:xfrm>
          <a:prstGeom prst="straightConnector1">
            <a:avLst/>
          </a:prstGeom>
          <a:ln>
            <a:solidFill>
              <a:srgbClr val="C00000"/>
            </a:solidFill>
            <a:headEnd type="arrow"/>
            <a:tailEnd type="arrow"/>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565091" y="2362200"/>
            <a:ext cx="1371600" cy="369332"/>
          </a:xfrm>
          <a:prstGeom prst="rect">
            <a:avLst/>
          </a:prstGeom>
          <a:noFill/>
        </p:spPr>
        <p:txBody>
          <a:bodyPr wrap="square" rtlCol="0">
            <a:spAutoFit/>
          </a:bodyPr>
          <a:lstStyle/>
          <a:p>
            <a:r>
              <a:rPr lang="en-US" dirty="0" smtClean="0"/>
              <a:t>Tangible</a:t>
            </a:r>
            <a:endParaRPr lang="en-US" dirty="0"/>
          </a:p>
        </p:txBody>
      </p:sp>
      <p:sp>
        <p:nvSpPr>
          <p:cNvPr id="7" name="TextBox 6"/>
          <p:cNvSpPr txBox="1"/>
          <p:nvPr/>
        </p:nvSpPr>
        <p:spPr>
          <a:xfrm>
            <a:off x="6743700" y="2286000"/>
            <a:ext cx="1371600" cy="369332"/>
          </a:xfrm>
          <a:prstGeom prst="rect">
            <a:avLst/>
          </a:prstGeom>
          <a:noFill/>
        </p:spPr>
        <p:txBody>
          <a:bodyPr wrap="square" rtlCol="0">
            <a:spAutoFit/>
          </a:bodyPr>
          <a:lstStyle/>
          <a:p>
            <a:r>
              <a:rPr lang="en-US" dirty="0" smtClean="0"/>
              <a:t>Intangible</a:t>
            </a:r>
            <a:endParaRPr lang="en-US" dirty="0"/>
          </a:p>
        </p:txBody>
      </p:sp>
      <p:sp>
        <p:nvSpPr>
          <p:cNvPr id="8" name="TextBox 7"/>
          <p:cNvSpPr txBox="1"/>
          <p:nvPr/>
        </p:nvSpPr>
        <p:spPr>
          <a:xfrm>
            <a:off x="533400" y="2731532"/>
            <a:ext cx="1447800" cy="307777"/>
          </a:xfrm>
          <a:prstGeom prst="rect">
            <a:avLst/>
          </a:prstGeom>
          <a:noFill/>
        </p:spPr>
        <p:txBody>
          <a:bodyPr wrap="square" rtlCol="0">
            <a:spAutoFit/>
          </a:bodyPr>
          <a:lstStyle/>
          <a:p>
            <a:r>
              <a:rPr lang="en-US" sz="1400" dirty="0" smtClean="0"/>
              <a:t>Manufacturer</a:t>
            </a:r>
            <a:endParaRPr lang="en-US" sz="1400" dirty="0"/>
          </a:p>
        </p:txBody>
      </p:sp>
      <p:sp>
        <p:nvSpPr>
          <p:cNvPr id="11" name="TextBox 10"/>
          <p:cNvSpPr txBox="1"/>
          <p:nvPr/>
        </p:nvSpPr>
        <p:spPr>
          <a:xfrm>
            <a:off x="6477000" y="2655332"/>
            <a:ext cx="1447800" cy="307777"/>
          </a:xfrm>
          <a:prstGeom prst="rect">
            <a:avLst/>
          </a:prstGeom>
          <a:noFill/>
        </p:spPr>
        <p:txBody>
          <a:bodyPr wrap="square" rtlCol="0">
            <a:spAutoFit/>
          </a:bodyPr>
          <a:lstStyle/>
          <a:p>
            <a:r>
              <a:rPr lang="en-US" sz="1400" dirty="0" smtClean="0"/>
              <a:t>College Professor</a:t>
            </a:r>
            <a:endParaRPr lang="en-US" sz="1400" dirty="0"/>
          </a:p>
        </p:txBody>
      </p:sp>
      <p:pic>
        <p:nvPicPr>
          <p:cNvPr id="3074" name="Picture 2" descr="http://images.wisegeek.com/robots-working-on-a-automobile-assembly-l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279" y="3276600"/>
            <a:ext cx="3597783"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keenetrial.com/blog/wp-content/uploads/2011/08/college_profess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115" y="3276600"/>
            <a:ext cx="4043363" cy="269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800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Intangibility and Political Behavior</a:t>
            </a:r>
            <a:endParaRPr lang="en-US" dirty="0"/>
          </a:p>
        </p:txBody>
      </p:sp>
      <p:cxnSp>
        <p:nvCxnSpPr>
          <p:cNvPr id="5" name="Straight Connector 4"/>
          <p:cNvCxnSpPr/>
          <p:nvPr/>
        </p:nvCxnSpPr>
        <p:spPr>
          <a:xfrm>
            <a:off x="2294189" y="1828800"/>
            <a:ext cx="0" cy="388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2294189" y="5710727"/>
            <a:ext cx="51054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295400" y="5257800"/>
            <a:ext cx="943954" cy="307777"/>
          </a:xfrm>
          <a:prstGeom prst="rect">
            <a:avLst/>
          </a:prstGeom>
          <a:noFill/>
        </p:spPr>
        <p:txBody>
          <a:bodyPr wrap="square" rtlCol="0">
            <a:spAutoFit/>
          </a:bodyPr>
          <a:lstStyle/>
          <a:p>
            <a:r>
              <a:rPr lang="en-US" sz="1400" dirty="0" smtClean="0"/>
              <a:t>Apolitical</a:t>
            </a:r>
            <a:endParaRPr lang="en-US" sz="1400" dirty="0"/>
          </a:p>
        </p:txBody>
      </p:sp>
      <p:sp>
        <p:nvSpPr>
          <p:cNvPr id="11" name="TextBox 10"/>
          <p:cNvSpPr txBox="1"/>
          <p:nvPr/>
        </p:nvSpPr>
        <p:spPr>
          <a:xfrm>
            <a:off x="990600" y="2133599"/>
            <a:ext cx="1248754" cy="307777"/>
          </a:xfrm>
          <a:prstGeom prst="rect">
            <a:avLst/>
          </a:prstGeom>
          <a:noFill/>
        </p:spPr>
        <p:txBody>
          <a:bodyPr wrap="square" rtlCol="0">
            <a:spAutoFit/>
          </a:bodyPr>
          <a:lstStyle/>
          <a:p>
            <a:r>
              <a:rPr lang="en-US" sz="1400" dirty="0" smtClean="0"/>
              <a:t>          Political</a:t>
            </a:r>
            <a:endParaRPr lang="en-US" sz="1400" dirty="0"/>
          </a:p>
        </p:txBody>
      </p:sp>
      <p:sp>
        <p:nvSpPr>
          <p:cNvPr id="12" name="TextBox 11"/>
          <p:cNvSpPr txBox="1"/>
          <p:nvPr/>
        </p:nvSpPr>
        <p:spPr>
          <a:xfrm>
            <a:off x="2324811" y="5763398"/>
            <a:ext cx="808646" cy="307777"/>
          </a:xfrm>
          <a:prstGeom prst="rect">
            <a:avLst/>
          </a:prstGeom>
          <a:noFill/>
        </p:spPr>
        <p:txBody>
          <a:bodyPr wrap="square" rtlCol="0">
            <a:spAutoFit/>
          </a:bodyPr>
          <a:lstStyle/>
          <a:p>
            <a:r>
              <a:rPr lang="en-US" sz="1400" dirty="0" smtClean="0"/>
              <a:t>Tangible</a:t>
            </a:r>
            <a:endParaRPr lang="en-US" sz="1400" dirty="0"/>
          </a:p>
        </p:txBody>
      </p:sp>
      <p:sp>
        <p:nvSpPr>
          <p:cNvPr id="13" name="TextBox 12"/>
          <p:cNvSpPr txBox="1"/>
          <p:nvPr/>
        </p:nvSpPr>
        <p:spPr>
          <a:xfrm>
            <a:off x="6400800" y="5758385"/>
            <a:ext cx="998789" cy="307777"/>
          </a:xfrm>
          <a:prstGeom prst="rect">
            <a:avLst/>
          </a:prstGeom>
          <a:noFill/>
        </p:spPr>
        <p:txBody>
          <a:bodyPr wrap="square" rtlCol="0">
            <a:spAutoFit/>
          </a:bodyPr>
          <a:lstStyle/>
          <a:p>
            <a:r>
              <a:rPr lang="en-US" sz="1400" dirty="0" smtClean="0"/>
              <a:t>Intangible</a:t>
            </a:r>
            <a:endParaRPr lang="en-US" sz="1400" dirty="0"/>
          </a:p>
        </p:txBody>
      </p:sp>
      <p:sp>
        <p:nvSpPr>
          <p:cNvPr id="14" name="TextBox 13"/>
          <p:cNvSpPr txBox="1"/>
          <p:nvPr/>
        </p:nvSpPr>
        <p:spPr>
          <a:xfrm>
            <a:off x="4191000" y="6096000"/>
            <a:ext cx="1219200" cy="369332"/>
          </a:xfrm>
          <a:prstGeom prst="rect">
            <a:avLst/>
          </a:prstGeom>
          <a:noFill/>
        </p:spPr>
        <p:txBody>
          <a:bodyPr wrap="square" rtlCol="0">
            <a:spAutoFit/>
          </a:bodyPr>
          <a:lstStyle/>
          <a:p>
            <a:r>
              <a:rPr lang="en-US" b="1" dirty="0" smtClean="0"/>
              <a:t>Tangibility</a:t>
            </a:r>
            <a:endParaRPr lang="en-US" b="1" dirty="0"/>
          </a:p>
        </p:txBody>
      </p:sp>
      <p:sp>
        <p:nvSpPr>
          <p:cNvPr id="15" name="TextBox 14"/>
          <p:cNvSpPr txBox="1"/>
          <p:nvPr/>
        </p:nvSpPr>
        <p:spPr>
          <a:xfrm rot="16200000">
            <a:off x="-217453" y="3587234"/>
            <a:ext cx="1943100" cy="369332"/>
          </a:xfrm>
          <a:prstGeom prst="rect">
            <a:avLst/>
          </a:prstGeom>
          <a:noFill/>
        </p:spPr>
        <p:txBody>
          <a:bodyPr wrap="square" rtlCol="0">
            <a:spAutoFit/>
          </a:bodyPr>
          <a:lstStyle/>
          <a:p>
            <a:r>
              <a:rPr lang="en-US" b="1" dirty="0" smtClean="0"/>
              <a:t>Political Behavior</a:t>
            </a:r>
            <a:endParaRPr lang="en-US" b="1" dirty="0"/>
          </a:p>
        </p:txBody>
      </p:sp>
      <p:pic>
        <p:nvPicPr>
          <p:cNvPr id="16" name="Picture 6" descr="http://keenetrial.com/blog/wp-content/uploads/2011/08/college_profess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7396" y="1848917"/>
            <a:ext cx="1780523" cy="118491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csmonitor.com/var/ezflow_site/storage/images/media/content/2012/0904-popcorn/13649456-1-eng-US/0904-popcorn_full_6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4267199"/>
            <a:ext cx="1987091" cy="132472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V="1">
            <a:off x="4495800" y="3124200"/>
            <a:ext cx="871596" cy="1066800"/>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46207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Educators and Manufacturers</a:t>
            </a:r>
            <a:br>
              <a:rPr lang="en-US" dirty="0" smtClean="0"/>
            </a:br>
            <a:r>
              <a:rPr lang="en-US" sz="3200" dirty="0" smtClean="0"/>
              <a:t>Different Perspectives?</a:t>
            </a:r>
            <a:endParaRPr lang="en-US" sz="3200" dirty="0"/>
          </a:p>
        </p:txBody>
      </p:sp>
      <p:sp>
        <p:nvSpPr>
          <p:cNvPr id="3" name="Content Placeholder 2"/>
          <p:cNvSpPr>
            <a:spLocks noGrp="1"/>
          </p:cNvSpPr>
          <p:nvPr>
            <p:ph idx="1"/>
          </p:nvPr>
        </p:nvSpPr>
        <p:spPr>
          <a:xfrm>
            <a:off x="457200" y="2209800"/>
            <a:ext cx="7620000" cy="2590800"/>
          </a:xfrm>
        </p:spPr>
        <p:txBody>
          <a:bodyPr>
            <a:normAutofit/>
          </a:bodyPr>
          <a:lstStyle/>
          <a:p>
            <a:pPr marL="571500" indent="-457200">
              <a:buFont typeface="+mj-lt"/>
              <a:buAutoNum type="arabicPeriod"/>
            </a:pPr>
            <a:r>
              <a:rPr lang="en-US" sz="3600" dirty="0" smtClean="0"/>
              <a:t>Tangibility and Political Behavior</a:t>
            </a:r>
          </a:p>
          <a:p>
            <a:pPr marL="571500" indent="-457200">
              <a:buFont typeface="+mj-lt"/>
              <a:buAutoNum type="arabicPeriod"/>
            </a:pPr>
            <a:r>
              <a:rPr lang="en-US" sz="3600" dirty="0" smtClean="0"/>
              <a:t>Cost Management</a:t>
            </a:r>
          </a:p>
          <a:p>
            <a:pPr marL="571500" indent="-457200">
              <a:buFont typeface="+mj-lt"/>
              <a:buAutoNum type="arabicPeriod"/>
            </a:pPr>
            <a:r>
              <a:rPr lang="en-US" sz="3600" dirty="0" smtClean="0"/>
              <a:t>The Urgency Quotient</a:t>
            </a:r>
            <a:endParaRPr lang="en-US" sz="3600" dirty="0"/>
          </a:p>
        </p:txBody>
      </p:sp>
    </p:spTree>
    <p:extLst>
      <p:ext uri="{BB962C8B-B14F-4D97-AF65-F5344CB8AC3E}">
        <p14:creationId xmlns:p14="http://schemas.microsoft.com/office/powerpoint/2010/main" val="21075681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061" t="45657" r="36173" b="9777"/>
          <a:stretch/>
        </p:blipFill>
        <p:spPr bwMode="auto">
          <a:xfrm>
            <a:off x="152400" y="304800"/>
            <a:ext cx="8226823" cy="6405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4794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Cost of a College Education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189075"/>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334000" y="1905000"/>
            <a:ext cx="1295400" cy="923330"/>
          </a:xfrm>
          <a:prstGeom prst="rect">
            <a:avLst/>
          </a:prstGeom>
          <a:noFill/>
        </p:spPr>
        <p:txBody>
          <a:bodyPr wrap="square" rtlCol="0">
            <a:spAutoFit/>
          </a:bodyPr>
          <a:lstStyle/>
          <a:p>
            <a:r>
              <a:rPr lang="en-US" dirty="0" smtClean="0"/>
              <a:t>Annual Growth Rate 5.8%</a:t>
            </a:r>
            <a:endParaRPr lang="en-US" dirty="0"/>
          </a:p>
        </p:txBody>
      </p:sp>
    </p:spTree>
    <p:extLst>
      <p:ext uri="{BB962C8B-B14F-4D97-AF65-F5344CB8AC3E}">
        <p14:creationId xmlns:p14="http://schemas.microsoft.com/office/powerpoint/2010/main" val="35788855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Urgency Quotients</a:t>
            </a:r>
            <a:endParaRPr lang="en-US" dirty="0"/>
          </a:p>
        </p:txBody>
      </p:sp>
      <p:sp>
        <p:nvSpPr>
          <p:cNvPr id="3" name="Content Placeholder 2"/>
          <p:cNvSpPr>
            <a:spLocks noGrp="1"/>
          </p:cNvSpPr>
          <p:nvPr>
            <p:ph idx="1"/>
          </p:nvPr>
        </p:nvSpPr>
        <p:spPr/>
        <p:txBody>
          <a:bodyPr/>
          <a:lstStyle/>
          <a:p>
            <a:r>
              <a:rPr lang="en-US" dirty="0" smtClean="0"/>
              <a:t>Group Discussion about the cost per hour of shutting down Toyota, GE, Siemens or Ford.</a:t>
            </a:r>
            <a:endParaRPr lang="en-US" dirty="0"/>
          </a:p>
        </p:txBody>
      </p:sp>
    </p:spTree>
    <p:extLst>
      <p:ext uri="{BB962C8B-B14F-4D97-AF65-F5344CB8AC3E}">
        <p14:creationId xmlns:p14="http://schemas.microsoft.com/office/powerpoint/2010/main" val="39319776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smtClean="0"/>
              <a:t>It took 30 to 40 years to dig this hole.  It’s going to take awhile to recover.</a:t>
            </a:r>
          </a:p>
          <a:p>
            <a:pPr marL="571500" indent="-457200">
              <a:buFont typeface="+mj-lt"/>
              <a:buAutoNum type="arabicPeriod"/>
            </a:pPr>
            <a:r>
              <a:rPr lang="en-US" dirty="0" smtClean="0"/>
              <a:t>From a manufacturer’s perspective, the education model has to evolve to deliver graduates who can quickly add value to the organization and later become the next generation of manufacturing leaders.</a:t>
            </a:r>
          </a:p>
          <a:p>
            <a:pPr lvl="1">
              <a:buClrTx/>
            </a:pPr>
            <a:r>
              <a:rPr lang="en-US" dirty="0" smtClean="0"/>
              <a:t>The soft skills are essential.</a:t>
            </a:r>
          </a:p>
          <a:p>
            <a:pPr marL="571500" indent="-457200">
              <a:buClrTx/>
              <a:buFont typeface="+mj-lt"/>
              <a:buAutoNum type="arabicPeriod"/>
            </a:pPr>
            <a:r>
              <a:rPr lang="en-US" dirty="0" smtClean="0"/>
              <a:t>Educators and manufacturers need to work together as partners recognizing we have different skill sets.</a:t>
            </a:r>
          </a:p>
          <a:p>
            <a:pPr marL="571500" indent="-457200">
              <a:buClrTx/>
              <a:buFont typeface="+mj-lt"/>
              <a:buAutoNum type="arabicPeriod"/>
            </a:pPr>
            <a:r>
              <a:rPr lang="en-US" dirty="0" smtClean="0"/>
              <a:t>Manufacturing will be an extraordinary opportunity over the next 30 or 40 years.</a:t>
            </a:r>
          </a:p>
          <a:p>
            <a:pPr lvl="1">
              <a:buClrTx/>
            </a:pPr>
            <a:r>
              <a:rPr lang="en-US" dirty="0" smtClean="0"/>
              <a:t>Kids and their parents are beginning to get it.</a:t>
            </a:r>
          </a:p>
          <a:p>
            <a:pPr marL="571500" indent="-457200">
              <a:buClrTx/>
              <a:buFont typeface="+mj-lt"/>
              <a:buAutoNum type="arabicPeriod"/>
            </a:pPr>
            <a:endParaRPr lang="en-US" dirty="0"/>
          </a:p>
          <a:p>
            <a:pPr marL="868680" lvl="1" indent="-457200">
              <a:buClrTx/>
              <a:buFont typeface="+mj-lt"/>
              <a:buAutoNum type="arabicPeriod"/>
            </a:pPr>
            <a:endParaRPr lang="en-US" dirty="0" smtClean="0"/>
          </a:p>
        </p:txBody>
      </p:sp>
    </p:spTree>
    <p:extLst>
      <p:ext uri="{BB962C8B-B14F-4D97-AF65-F5344CB8AC3E}">
        <p14:creationId xmlns:p14="http://schemas.microsoft.com/office/powerpoint/2010/main" val="956285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943600"/>
            <a:ext cx="5486400" cy="566738"/>
          </a:xfrm>
        </p:spPr>
        <p:txBody>
          <a:bodyPr/>
          <a:lstStyle/>
          <a:p>
            <a:pPr algn="ctr"/>
            <a:r>
              <a:rPr lang="en-US" dirty="0" smtClean="0"/>
              <a:t>The End of World War II</a:t>
            </a:r>
            <a:endParaRPr lang="en-US" dirty="0"/>
          </a:p>
        </p:txBody>
      </p:sp>
      <p:sp>
        <p:nvSpPr>
          <p:cNvPr id="5" name="TextBox 4"/>
          <p:cNvSpPr txBox="1"/>
          <p:nvPr/>
        </p:nvSpPr>
        <p:spPr>
          <a:xfrm>
            <a:off x="3270086" y="2514600"/>
            <a:ext cx="2299027" cy="646331"/>
          </a:xfrm>
          <a:prstGeom prst="rect">
            <a:avLst/>
          </a:prstGeom>
          <a:noFill/>
        </p:spPr>
        <p:txBody>
          <a:bodyPr wrap="none" rtlCol="0">
            <a:spAutoFit/>
          </a:bodyPr>
          <a:lstStyle/>
          <a:p>
            <a:r>
              <a:rPr lang="en-US" dirty="0" smtClean="0"/>
              <a:t>Sailor and girl in Times</a:t>
            </a:r>
          </a:p>
          <a:p>
            <a:r>
              <a:rPr lang="en-US" dirty="0" smtClean="0"/>
              <a:t>Square</a:t>
            </a:r>
            <a:endParaRPr lang="en-US" dirty="0"/>
          </a:p>
        </p:txBody>
      </p:sp>
      <p:pic>
        <p:nvPicPr>
          <p:cNvPr id="1028" name="Picture 4" descr="http://i.dailymail.co.uk/i/pix/2012/05/01/article-2138126-12DECFD5000005DC-985_634x9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0000">
            <a:off x="2514599" y="415875"/>
            <a:ext cx="3675535" cy="54901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696058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Who Were the Best Manufacturers in 1947?</a:t>
            </a:r>
            <a:endParaRPr lang="en-US" dirty="0"/>
          </a:p>
        </p:txBody>
      </p:sp>
      <p:sp>
        <p:nvSpPr>
          <p:cNvPr id="3" name="Content Placeholder 2"/>
          <p:cNvSpPr>
            <a:spLocks noGrp="1"/>
          </p:cNvSpPr>
          <p:nvPr>
            <p:ph idx="1"/>
          </p:nvPr>
        </p:nvSpPr>
        <p:spPr/>
        <p:txBody>
          <a:bodyPr>
            <a:normAutofit/>
          </a:bodyPr>
          <a:lstStyle/>
          <a:p>
            <a:r>
              <a:rPr lang="en-US" dirty="0" smtClean="0"/>
              <a:t>Wrong question.</a:t>
            </a:r>
          </a:p>
          <a:p>
            <a:r>
              <a:rPr lang="en-US" dirty="0" smtClean="0"/>
              <a:t>Who were the only significant manufacturers in 1947?</a:t>
            </a:r>
          </a:p>
          <a:p>
            <a:pPr lvl="1">
              <a:buClrTx/>
            </a:pPr>
            <a:r>
              <a:rPr lang="en-US" dirty="0" smtClean="0"/>
              <a:t>Every other country’s manufacturing facilities had been destroyed.</a:t>
            </a:r>
          </a:p>
          <a:p>
            <a:r>
              <a:rPr lang="en-US" dirty="0" smtClean="0"/>
              <a:t>Americans manufactured products and shipped them all over the world.  For twenty years, we had no competition.</a:t>
            </a:r>
          </a:p>
          <a:p>
            <a:r>
              <a:rPr lang="en-US" dirty="0" smtClean="0"/>
              <a:t>We thought we were fabulous manufacturers.</a:t>
            </a:r>
            <a:endParaRPr lang="en-US" dirty="0"/>
          </a:p>
        </p:txBody>
      </p:sp>
      <p:pic>
        <p:nvPicPr>
          <p:cNvPr id="5122" name="Picture 2" descr="http://ts1.mm.bing.net/th?&amp;id=JN.yPJKBsbUy6K7CIrMA2r0IA&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8281" y="4572000"/>
            <a:ext cx="3890319" cy="191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091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Manufacturing Reality</a:t>
            </a:r>
            <a:endParaRPr lang="en-US" dirty="0"/>
          </a:p>
        </p:txBody>
      </p:sp>
      <p:sp>
        <p:nvSpPr>
          <p:cNvPr id="3" name="Content Placeholder 2"/>
          <p:cNvSpPr>
            <a:spLocks noGrp="1"/>
          </p:cNvSpPr>
          <p:nvPr>
            <p:ph idx="1"/>
          </p:nvPr>
        </p:nvSpPr>
        <p:spPr/>
        <p:txBody>
          <a:bodyPr/>
          <a:lstStyle/>
          <a:p>
            <a:r>
              <a:rPr lang="en-US" dirty="0" smtClean="0"/>
              <a:t>Our arrogance closed our eyes to the emergence of manufacturing excellence coming from Japan and Germany.</a:t>
            </a:r>
          </a:p>
          <a:p>
            <a:r>
              <a:rPr lang="en-US" dirty="0" smtClean="0"/>
              <a:t>U. S. Management and Labor fought constantly.</a:t>
            </a:r>
          </a:p>
          <a:p>
            <a:r>
              <a:rPr lang="en-US" dirty="0" smtClean="0"/>
              <a:t>Remember what we said in the 60’s and 70’s about the new cars from Japan and Germany?</a:t>
            </a:r>
            <a:endParaRPr lang="en-US" dirty="0"/>
          </a:p>
        </p:txBody>
      </p:sp>
      <p:pic>
        <p:nvPicPr>
          <p:cNvPr id="6150" name="Picture 6" descr="http://ts1.mm.bing.net/th?&amp;id=JN.pEzNxtJJF3C73oCXVUdjfA&amp;w=300&amp;h=300&amp;c=0&amp;pid=1.9&amp;rs=0&amp;p=0"/>
          <p:cNvPicPr>
            <a:picLocks noChangeAspect="1" noChangeArrowheads="1"/>
          </p:cNvPicPr>
          <p:nvPr/>
        </p:nvPicPr>
        <p:blipFill rotWithShape="1">
          <a:blip r:embed="rId2">
            <a:extLst>
              <a:ext uri="{28A0092B-C50C-407E-A947-70E740481C1C}">
                <a14:useLocalDpi xmlns:a14="http://schemas.microsoft.com/office/drawing/2010/main" val="0"/>
              </a:ext>
            </a:extLst>
          </a:blip>
          <a:srcRect t="26051" b="28294"/>
          <a:stretch/>
        </p:blipFill>
        <p:spPr bwMode="auto">
          <a:xfrm>
            <a:off x="1453307" y="5880103"/>
            <a:ext cx="1932062" cy="59393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ts1.mm.bing.net/th?&amp;id=JN.And15BSx%2beihwHwcwF%2bo8Q&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758676"/>
            <a:ext cx="1696192" cy="8367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s2.mm.bing.net/th?id=JN.HllVY0SSDomHNuY4FMpn0g&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380935"/>
            <a:ext cx="3309435" cy="24820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media.getthefive.com/uploads/vw-beetle-norway-19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33800"/>
            <a:ext cx="3048000" cy="196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325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Japanese Share of U.S. Auto Market</a:t>
            </a:r>
            <a:endParaRPr lang="en-US" dirty="0"/>
          </a:p>
        </p:txBody>
      </p:sp>
      <p:pic>
        <p:nvPicPr>
          <p:cNvPr id="1026" name="Picture 2" descr="C:\Users\THudson\Pictures\AMT Speach\japanvusacars2.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66307" y="1600200"/>
            <a:ext cx="7001786"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52601" y="2716083"/>
            <a:ext cx="1559958" cy="2834640"/>
          </a:xfrm>
          <a:prstGeom prst="rect">
            <a:avLst/>
          </a:prstGeom>
          <a:solidFill>
            <a:schemeClr val="bg1"/>
          </a:solidFill>
        </p:spPr>
        <p:txBody>
          <a:bodyPr wrap="square" rtlCol="0">
            <a:spAutoFit/>
          </a:bodyPr>
          <a:lstStyle/>
          <a:p>
            <a:endParaRPr lang="en-US" sz="600" dirty="0" smtClean="0"/>
          </a:p>
          <a:p>
            <a:endParaRPr lang="en-US" sz="600" dirty="0"/>
          </a:p>
          <a:p>
            <a:endParaRPr lang="en-US" sz="600" dirty="0" smtClean="0"/>
          </a:p>
          <a:p>
            <a:endParaRPr lang="en-US" sz="600" dirty="0"/>
          </a:p>
          <a:p>
            <a:endParaRPr lang="en-US" sz="600" dirty="0" smtClean="0"/>
          </a:p>
          <a:p>
            <a:endParaRPr lang="en-US" sz="600" dirty="0"/>
          </a:p>
          <a:p>
            <a:endParaRPr lang="en-US" sz="600" dirty="0" smtClean="0"/>
          </a:p>
          <a:p>
            <a:endParaRPr lang="en-US" sz="600" dirty="0"/>
          </a:p>
          <a:p>
            <a:endParaRPr lang="en-US" sz="600" dirty="0" smtClean="0"/>
          </a:p>
          <a:p>
            <a:endParaRPr lang="en-US" sz="600" dirty="0"/>
          </a:p>
          <a:p>
            <a:endParaRPr lang="en-US" sz="600" dirty="0" smtClean="0"/>
          </a:p>
          <a:p>
            <a:endParaRPr lang="en-US" sz="600" dirty="0"/>
          </a:p>
          <a:p>
            <a:endParaRPr lang="en-US" sz="600" dirty="0" smtClean="0"/>
          </a:p>
          <a:p>
            <a:endParaRPr lang="en-US" sz="600" dirty="0"/>
          </a:p>
          <a:p>
            <a:endParaRPr lang="en-US" sz="600" dirty="0" smtClean="0"/>
          </a:p>
          <a:p>
            <a:endParaRPr lang="en-US" sz="600" dirty="0"/>
          </a:p>
          <a:p>
            <a:endParaRPr lang="en-US" sz="600" dirty="0" smtClean="0"/>
          </a:p>
          <a:p>
            <a:endParaRPr lang="en-US" sz="600" dirty="0"/>
          </a:p>
          <a:p>
            <a:endParaRPr lang="en-US" sz="600" dirty="0" smtClean="0"/>
          </a:p>
          <a:p>
            <a:endParaRPr lang="en-US" sz="600" dirty="0"/>
          </a:p>
          <a:p>
            <a:endParaRPr lang="en-US" sz="600" dirty="0" smtClean="0"/>
          </a:p>
          <a:p>
            <a:endParaRPr lang="en-US" sz="600" dirty="0"/>
          </a:p>
          <a:p>
            <a:endParaRPr lang="en-US" sz="600" dirty="0" smtClean="0"/>
          </a:p>
          <a:p>
            <a:endParaRPr lang="en-US" sz="600" dirty="0"/>
          </a:p>
          <a:p>
            <a:endParaRPr lang="en-US" sz="600" dirty="0" smtClean="0"/>
          </a:p>
          <a:p>
            <a:endParaRPr lang="en-US" sz="600" dirty="0"/>
          </a:p>
          <a:p>
            <a:endParaRPr lang="en-US" sz="600" dirty="0" smtClean="0"/>
          </a:p>
          <a:p>
            <a:endParaRPr lang="en-US" sz="600" dirty="0"/>
          </a:p>
          <a:p>
            <a:endParaRPr lang="en-US" sz="600" dirty="0" smtClean="0"/>
          </a:p>
          <a:p>
            <a:endParaRPr lang="en-US" sz="600" dirty="0"/>
          </a:p>
        </p:txBody>
      </p:sp>
      <p:sp>
        <p:nvSpPr>
          <p:cNvPr id="4" name="TextBox 3"/>
          <p:cNvSpPr txBox="1"/>
          <p:nvPr/>
        </p:nvSpPr>
        <p:spPr>
          <a:xfrm>
            <a:off x="3352800" y="3309963"/>
            <a:ext cx="2002536" cy="1569660"/>
          </a:xfrm>
          <a:prstGeom prst="rect">
            <a:avLst/>
          </a:prstGeom>
          <a:solidFill>
            <a:schemeClr val="bg1"/>
          </a:solidFill>
        </p:spPr>
        <p:txBody>
          <a:bodyPr wrap="square" rtlCol="0">
            <a:spAutoFit/>
          </a:bodyPr>
          <a:lstStyle/>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smtClean="0"/>
          </a:p>
        </p:txBody>
      </p:sp>
      <p:sp>
        <p:nvSpPr>
          <p:cNvPr id="7" name="TextBox 6"/>
          <p:cNvSpPr txBox="1"/>
          <p:nvPr/>
        </p:nvSpPr>
        <p:spPr>
          <a:xfrm>
            <a:off x="5388529" y="3470343"/>
            <a:ext cx="566928" cy="1384995"/>
          </a:xfrm>
          <a:prstGeom prst="rect">
            <a:avLst/>
          </a:prstGeom>
          <a:solidFill>
            <a:schemeClr val="bg1"/>
          </a:solidFill>
        </p:spPr>
        <p:txBody>
          <a:bodyPr wrap="square" rtlCol="0">
            <a:spAutoFit/>
          </a:bodyPr>
          <a:lstStyle/>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a:p>
        </p:txBody>
      </p:sp>
      <p:sp>
        <p:nvSpPr>
          <p:cNvPr id="8" name="Rectangle 7"/>
          <p:cNvSpPr/>
          <p:nvPr/>
        </p:nvSpPr>
        <p:spPr>
          <a:xfrm>
            <a:off x="3352800" y="3470342"/>
            <a:ext cx="152400" cy="111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8529" y="3470343"/>
            <a:ext cx="152400" cy="111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2800" y="4748452"/>
            <a:ext cx="76200" cy="111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88529" y="4739795"/>
            <a:ext cx="152400" cy="111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94452" y="3558629"/>
            <a:ext cx="548640" cy="1249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84932" y="3470343"/>
            <a:ext cx="152400" cy="111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206363" y="3471963"/>
            <a:ext cx="109537" cy="111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86000" y="5550723"/>
            <a:ext cx="152400" cy="111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589520" y="3767241"/>
            <a:ext cx="438912" cy="860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17492" y="5298474"/>
            <a:ext cx="1914704" cy="307777"/>
          </a:xfrm>
          <a:prstGeom prst="rect">
            <a:avLst/>
          </a:prstGeom>
          <a:solidFill>
            <a:schemeClr val="bg1"/>
          </a:solidFill>
        </p:spPr>
        <p:txBody>
          <a:bodyPr wrap="square" rtlCol="0">
            <a:spAutoFit/>
          </a:bodyPr>
          <a:lstStyle/>
          <a:p>
            <a:r>
              <a:rPr lang="en-US" sz="1400" b="1" dirty="0" smtClean="0"/>
              <a:t>Japanese Auto Makers</a:t>
            </a:r>
            <a:endParaRPr lang="en-US" sz="1400" b="1" dirty="0"/>
          </a:p>
        </p:txBody>
      </p:sp>
      <p:sp>
        <p:nvSpPr>
          <p:cNvPr id="19" name="TextBox 18"/>
          <p:cNvSpPr txBox="1"/>
          <p:nvPr/>
        </p:nvSpPr>
        <p:spPr>
          <a:xfrm>
            <a:off x="4037676" y="2562194"/>
            <a:ext cx="1914704" cy="307777"/>
          </a:xfrm>
          <a:prstGeom prst="rect">
            <a:avLst/>
          </a:prstGeom>
          <a:solidFill>
            <a:schemeClr val="bg1"/>
          </a:solidFill>
        </p:spPr>
        <p:txBody>
          <a:bodyPr wrap="square" rtlCol="0">
            <a:spAutoFit/>
          </a:bodyPr>
          <a:lstStyle/>
          <a:p>
            <a:r>
              <a:rPr lang="en-US" sz="1400" b="1" dirty="0" smtClean="0"/>
              <a:t>American Auto Makers</a:t>
            </a:r>
            <a:endParaRPr lang="en-US" sz="1400" b="1" dirty="0"/>
          </a:p>
        </p:txBody>
      </p:sp>
    </p:spTree>
    <p:extLst>
      <p:ext uri="{BB962C8B-B14F-4D97-AF65-F5344CB8AC3E}">
        <p14:creationId xmlns:p14="http://schemas.microsoft.com/office/powerpoint/2010/main" val="2553944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Historical Market Share vs. Arrogance</a:t>
            </a:r>
            <a:endParaRPr lang="en-US" dirty="0"/>
          </a:p>
        </p:txBody>
      </p:sp>
      <p:pic>
        <p:nvPicPr>
          <p:cNvPr id="2050" name="Picture 2" descr="C:\Users\THudson\Pictures\AMT Speach\GM Market Share.gif"/>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59608" y="2095500"/>
            <a:ext cx="2983992"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704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Clip #1</a:t>
            </a:r>
            <a:endParaRPr lang="en-US" dirty="0"/>
          </a:p>
        </p:txBody>
      </p:sp>
      <p:sp>
        <p:nvSpPr>
          <p:cNvPr id="3" name="Content Placeholder 2"/>
          <p:cNvSpPr>
            <a:spLocks noGrp="1"/>
          </p:cNvSpPr>
          <p:nvPr>
            <p:ph idx="1"/>
          </p:nvPr>
        </p:nvSpPr>
        <p:spPr/>
        <p:txBody>
          <a:bodyPr/>
          <a:lstStyle/>
          <a:p>
            <a:r>
              <a:rPr lang="en-US" dirty="0" smtClean="0"/>
              <a:t>Flint Factory Closing</a:t>
            </a:r>
            <a:endParaRPr lang="en-US" dirty="0"/>
          </a:p>
        </p:txBody>
      </p:sp>
    </p:spTree>
    <p:extLst>
      <p:ext uri="{BB962C8B-B14F-4D97-AF65-F5344CB8AC3E}">
        <p14:creationId xmlns:p14="http://schemas.microsoft.com/office/powerpoint/2010/main" val="24096031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Override1.xml><?xml version="1.0" encoding="utf-8"?>
<a:themeOverride xmlns:a="http://schemas.openxmlformats.org/drawingml/2006/main">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Adjacency</Template>
  <TotalTime>9514</TotalTime>
  <Words>1542</Words>
  <Application>Microsoft Office PowerPoint</Application>
  <PresentationFormat>On-screen Show (4:3)</PresentationFormat>
  <Paragraphs>206</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Adjacency</vt:lpstr>
      <vt:lpstr>The Renaissance of American Manufacturing</vt:lpstr>
      <vt:lpstr>Huge Shortage of Skilled Trades</vt:lpstr>
      <vt:lpstr>Manufacturing History Starting with World War II </vt:lpstr>
      <vt:lpstr>The End of World War II</vt:lpstr>
      <vt:lpstr>Who Were the Best Manufacturers in 1947?</vt:lpstr>
      <vt:lpstr>American Manufacturing Reality</vt:lpstr>
      <vt:lpstr>Japanese Share of U.S. Auto Market</vt:lpstr>
      <vt:lpstr>Historical Market Share vs. Arrogance</vt:lpstr>
      <vt:lpstr>Video Clip #1</vt:lpstr>
      <vt:lpstr>PowerPoint Presentation</vt:lpstr>
      <vt:lpstr>Political Support for Manufacturing</vt:lpstr>
      <vt:lpstr>Here’s what our intellectual elites had to say about the issue.</vt:lpstr>
      <vt:lpstr>Rise of the Service Economy and the Information Age</vt:lpstr>
      <vt:lpstr>Rise of the Service Economy and the Information Age</vt:lpstr>
      <vt:lpstr>Video Clip #2</vt:lpstr>
      <vt:lpstr>Rise of the Service Economy and the Information Age</vt:lpstr>
      <vt:lpstr>Here’s the context for the decision for your son or daughter to go into manufacturing.</vt:lpstr>
      <vt:lpstr>1990-2010 Decisions, Decisions….</vt:lpstr>
      <vt:lpstr>So What?</vt:lpstr>
      <vt:lpstr>Soft Skills Essential</vt:lpstr>
      <vt:lpstr>The 2012 PISA assessment showed US 15-year-olds scoring below average in math and science    (compared to students from 64 other countries and systems)</vt:lpstr>
      <vt:lpstr>….and outscored by key economic competitors</vt:lpstr>
      <vt:lpstr>Educational Testing Service Study</vt:lpstr>
      <vt:lpstr>ETS Study Con’t</vt:lpstr>
      <vt:lpstr>ETS Study Con’t</vt:lpstr>
      <vt:lpstr>Manufacturer’s Challenge #1</vt:lpstr>
      <vt:lpstr>Manufacturer’s Challenge #2</vt:lpstr>
      <vt:lpstr>Manufacturers and Educators Must Join Together</vt:lpstr>
      <vt:lpstr>Educators and Manufacturers Different Perspectives?</vt:lpstr>
      <vt:lpstr>Tangibility Continuum </vt:lpstr>
      <vt:lpstr>Tangibility Continuum </vt:lpstr>
      <vt:lpstr>Intangibility and Political Behavior</vt:lpstr>
      <vt:lpstr>Educators and Manufacturers Different Perspectives?</vt:lpstr>
      <vt:lpstr>PowerPoint Presentation</vt:lpstr>
      <vt:lpstr>The Cost of a College Education</vt:lpstr>
      <vt:lpstr>Urgency Quotients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Hudson</dc:creator>
  <cp:lastModifiedBy>Tom Hudson</cp:lastModifiedBy>
  <cp:revision>88</cp:revision>
  <cp:lastPrinted>2015-05-16T19:01:39Z</cp:lastPrinted>
  <dcterms:created xsi:type="dcterms:W3CDTF">2015-03-28T18:28:25Z</dcterms:created>
  <dcterms:modified xsi:type="dcterms:W3CDTF">2015-05-18T13:11:46Z</dcterms:modified>
</cp:coreProperties>
</file>