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69" r:id="rId3"/>
    <p:sldId id="285" r:id="rId4"/>
    <p:sldId id="270" r:id="rId5"/>
    <p:sldId id="271" r:id="rId6"/>
    <p:sldId id="260" r:id="rId7"/>
    <p:sldId id="272" r:id="rId8"/>
    <p:sldId id="273" r:id="rId9"/>
    <p:sldId id="257" r:id="rId10"/>
    <p:sldId id="274" r:id="rId11"/>
    <p:sldId id="258" r:id="rId12"/>
    <p:sldId id="275" r:id="rId13"/>
    <p:sldId id="276" r:id="rId14"/>
    <p:sldId id="259" r:id="rId15"/>
    <p:sldId id="277" r:id="rId16"/>
    <p:sldId id="278" r:id="rId17"/>
    <p:sldId id="279" r:id="rId18"/>
    <p:sldId id="261" r:id="rId19"/>
    <p:sldId id="280" r:id="rId20"/>
    <p:sldId id="281" r:id="rId21"/>
    <p:sldId id="282" r:id="rId22"/>
    <p:sldId id="262" r:id="rId23"/>
    <p:sldId id="283" r:id="rId24"/>
    <p:sldId id="263" r:id="rId25"/>
    <p:sldId id="284" r:id="rId26"/>
    <p:sldId id="265" r:id="rId27"/>
    <p:sldId id="266" r:id="rId28"/>
    <p:sldId id="267" r:id="rId29"/>
    <p:sldId id="286" r:id="rId30"/>
    <p:sldId id="287" r:id="rId31"/>
    <p:sldId id="288" r:id="rId32"/>
    <p:sldId id="268" r:id="rId33"/>
    <p:sldId id="289" r:id="rId34"/>
    <p:sldId id="290" r:id="rId35"/>
  </p:sldIdLst>
  <p:sldSz cx="9144000" cy="6858000" type="screen4x3"/>
  <p:notesSz cx="6954838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20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FD821CF9-3706-43F9-98C9-0A330E94E9E0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19" tIns="46259" rIns="92519" bIns="462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7136"/>
            <a:ext cx="5563870" cy="4156234"/>
          </a:xfrm>
          <a:prstGeom prst="rect">
            <a:avLst/>
          </a:prstGeom>
        </p:spPr>
        <p:txBody>
          <a:bodyPr vert="horz" lIns="92519" tIns="46259" rIns="92519" bIns="462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2668"/>
            <a:ext cx="3013763" cy="461804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88ABEDA1-0F49-49FB-BD10-49EC71415D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9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BEDA1-0F49-49FB-BD10-49EC71415D3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93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BEDA1-0F49-49FB-BD10-49EC71415D3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227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AD9B5F-A6F9-4C24-B3A9-0B50496A6BB6}" type="datetimeFigureOut">
              <a:rPr lang="en-US" smtClean="0"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BF9170-A2B9-4860-B958-4704AD4AF6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hl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Second Annual AMT Conference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686800" cy="50292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Manufacturing </a:t>
            </a:r>
            <a:r>
              <a:rPr lang="en-US" b="1" dirty="0">
                <a:solidFill>
                  <a:schemeClr val="bg1"/>
                </a:solidFill>
              </a:rPr>
              <a:t>Qualification </a:t>
            </a:r>
            <a:r>
              <a:rPr lang="en-US" b="1" dirty="0" smtClean="0">
                <a:solidFill>
                  <a:schemeClr val="bg1"/>
                </a:solidFill>
              </a:rPr>
              <a:t>System</a:t>
            </a:r>
          </a:p>
          <a:p>
            <a:r>
              <a:rPr lang="en-US" b="1" dirty="0">
                <a:solidFill>
                  <a:schemeClr val="bg1"/>
                </a:solidFill>
              </a:rPr>
              <a:t>(MQS)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Presented by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John McBride II 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02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 is also a great </a:t>
            </a:r>
            <a:r>
              <a:rPr lang="en-US" dirty="0">
                <a:solidFill>
                  <a:schemeClr val="bg1"/>
                </a:solidFill>
              </a:rPr>
              <a:t>way for all of us to keep track of their work ethic also.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</a:t>
            </a:r>
            <a:r>
              <a:rPr lang="en-US" dirty="0" smtClean="0">
                <a:solidFill>
                  <a:schemeClr val="bg1"/>
                </a:solidFill>
              </a:rPr>
              <a:t>the AMT’s </a:t>
            </a:r>
            <a:r>
              <a:rPr lang="en-US" dirty="0">
                <a:solidFill>
                  <a:schemeClr val="bg1"/>
                </a:solidFill>
              </a:rPr>
              <a:t>book and their responsibility to complete.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pic>
        <p:nvPicPr>
          <p:cNvPr id="5131" name="Picture 11" descr="C:\Users\jmcbride\AppData\Local\Microsoft\Windows\Temporary Internet Files\Content.IE5\08IVS41P\leather-book-preview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95600"/>
            <a:ext cx="6096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AMT’s are very good about asking, if they do not completely understand an assignment.  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147" name="Picture 3" descr="C:\Users\jmcbride\AppData\Local\Microsoft\Windows\Temporary Internet Files\Content.IE5\RIWPPW25\confused-ma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63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first semester we had to set </a:t>
            </a:r>
            <a:r>
              <a:rPr lang="en-US" dirty="0" smtClean="0">
                <a:solidFill>
                  <a:schemeClr val="bg1"/>
                </a:solidFill>
              </a:rPr>
              <a:t>aside one day </a:t>
            </a:r>
            <a:r>
              <a:rPr lang="en-US" dirty="0">
                <a:solidFill>
                  <a:schemeClr val="bg1"/>
                </a:solidFill>
              </a:rPr>
              <a:t>to work with </a:t>
            </a:r>
            <a:r>
              <a:rPr lang="en-US" dirty="0" smtClean="0">
                <a:solidFill>
                  <a:schemeClr val="bg1"/>
                </a:solidFill>
              </a:rPr>
              <a:t>the AMT’s in order to get their books completed.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None of the AMT’s had </a:t>
            </a:r>
            <a:r>
              <a:rPr lang="en-US" dirty="0">
                <a:solidFill>
                  <a:schemeClr val="bg1"/>
                </a:solidFill>
              </a:rPr>
              <a:t>completed their </a:t>
            </a:r>
            <a:r>
              <a:rPr lang="en-US" dirty="0" smtClean="0">
                <a:solidFill>
                  <a:schemeClr val="bg1"/>
                </a:solidFill>
              </a:rPr>
              <a:t>book. 100%.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195" name="Picture 27" descr="C:\Users\jmcbride\AppData\Local\Microsoft\Windows\Temporary Internet Files\Content.IE5\90604XR4\8077355660_1008cf8ce2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12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was our first group to go through the books.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 had </a:t>
            </a:r>
            <a:r>
              <a:rPr lang="en-US" dirty="0">
                <a:solidFill>
                  <a:schemeClr val="bg1"/>
                </a:solidFill>
              </a:rPr>
              <a:t>one of our very smart electrical </a:t>
            </a:r>
            <a:r>
              <a:rPr lang="en-US" dirty="0" smtClean="0">
                <a:solidFill>
                  <a:schemeClr val="bg1"/>
                </a:solidFill>
              </a:rPr>
              <a:t>TM’s help them. 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was a learning point for the first semester with the books.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8198" name="Picture 6" descr="C:\Users\jmcbride\AppData\Local\Microsoft\Windows\Temporary Internet Files\Content.IE5\FV39OSF0\learning_curv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81534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6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Yes,  they have books at work they have to complete also. </a:t>
            </a:r>
          </a:p>
        </p:txBody>
      </p:sp>
      <p:pic>
        <p:nvPicPr>
          <p:cNvPr id="9218" name="Picture 2" descr="C:\Users\jmcbride\AppData\Local\Microsoft\Windows\Temporary Internet Files\Content.IE5\FV39OSF0\_30boo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6705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94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 talked with the instructor at the college and he gave me the plan of instruction for each class they take during the program.</a:t>
            </a:r>
          </a:p>
          <a:p>
            <a:endParaRPr lang="en-US" dirty="0"/>
          </a:p>
        </p:txBody>
      </p:sp>
      <p:pic>
        <p:nvPicPr>
          <p:cNvPr id="10259" name="Picture 19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81201"/>
            <a:ext cx="388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" name="Picture 20" descr="C:\Program Files\Microsoft Office\MEDIA\CAGCAT10\j029198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325556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Due to time constraints the first semester, we  used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booklet </a:t>
            </a:r>
            <a:r>
              <a:rPr lang="en-US" dirty="0">
                <a:solidFill>
                  <a:schemeClr val="bg1"/>
                </a:solidFill>
              </a:rPr>
              <a:t>that was already done </a:t>
            </a:r>
            <a:r>
              <a:rPr lang="en-US" dirty="0" smtClean="0">
                <a:solidFill>
                  <a:schemeClr val="bg1"/>
                </a:solidFill>
              </a:rPr>
              <a:t>in </a:t>
            </a:r>
            <a:r>
              <a:rPr lang="en-US" dirty="0">
                <a:solidFill>
                  <a:schemeClr val="bg1"/>
                </a:solidFill>
              </a:rPr>
              <a:t>the MQS </a:t>
            </a:r>
            <a:r>
              <a:rPr lang="en-US" dirty="0" smtClean="0">
                <a:solidFill>
                  <a:schemeClr val="bg1"/>
                </a:solidFill>
              </a:rPr>
              <a:t>system.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11274" name="Picture 10" descr="C:\Users\jmcbride\AppData\Local\Microsoft\Windows\Temporary Internet Files\Content.IE5\FV39OSF0\Tweek_Tweak__by_renaixxxx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15848" cy="452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07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second semester </a:t>
            </a:r>
            <a:r>
              <a:rPr lang="en-US" dirty="0" smtClean="0">
                <a:solidFill>
                  <a:schemeClr val="bg1"/>
                </a:solidFill>
              </a:rPr>
              <a:t>booklet was complete but needed a few changes.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For the third semester, we used the plan of instruction and made the books.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2338" name="Picture 50" descr="C:\Users\jmcbride\AppData\Local\Microsoft\Windows\Temporary Internet Files\Content.IE5\90604XR4\fwfw2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27432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1" name="Picture 53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1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The books are full of simple questions about what they have learned each semester.</a:t>
            </a:r>
          </a:p>
        </p:txBody>
      </p:sp>
      <p:pic>
        <p:nvPicPr>
          <p:cNvPr id="13314" name="Picture 2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65245"/>
            <a:ext cx="5715000" cy="389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4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AMT’s have </a:t>
            </a:r>
            <a:r>
              <a:rPr lang="en-US" dirty="0">
                <a:solidFill>
                  <a:schemeClr val="bg1"/>
                </a:solidFill>
              </a:rPr>
              <a:t>to explain to the mentors the </a:t>
            </a:r>
            <a:r>
              <a:rPr lang="en-US" dirty="0" smtClean="0">
                <a:solidFill>
                  <a:schemeClr val="bg1"/>
                </a:solidFill>
              </a:rPr>
              <a:t>answers </a:t>
            </a:r>
            <a:r>
              <a:rPr lang="en-US" dirty="0">
                <a:solidFill>
                  <a:schemeClr val="bg1"/>
                </a:solidFill>
              </a:rPr>
              <a:t>to the </a:t>
            </a:r>
            <a:r>
              <a:rPr lang="en-US" dirty="0" smtClean="0">
                <a:solidFill>
                  <a:schemeClr val="bg1"/>
                </a:solidFill>
              </a:rPr>
              <a:t>questions in the books.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3505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4" name="Picture 38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6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system was designed and built by a Toyota </a:t>
            </a:r>
            <a:r>
              <a:rPr lang="en-US" dirty="0" smtClean="0">
                <a:solidFill>
                  <a:schemeClr val="bg1"/>
                </a:solidFill>
              </a:rPr>
              <a:t>Team Leader (TL).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was built to keep up with the skill set and training needs at each plant.  </a:t>
            </a: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- Shows skill gap          Target training needs.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886200" y="2209800"/>
            <a:ext cx="6858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jmcbride\AppData\Local\Microsoft\Windows\Temporary Internet Files\Content.IE5\08IVS41P\skill_gap[1]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73151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3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0"/>
            <a:ext cx="8229600" cy="62331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Some of the questions </a:t>
            </a:r>
            <a:r>
              <a:rPr lang="en-US" dirty="0" smtClean="0">
                <a:solidFill>
                  <a:schemeClr val="bg1"/>
                </a:solidFill>
              </a:rPr>
              <a:t>require the student to draw </a:t>
            </a:r>
            <a:r>
              <a:rPr lang="en-US" dirty="0">
                <a:solidFill>
                  <a:schemeClr val="bg1"/>
                </a:solidFill>
              </a:rPr>
              <a:t>something.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Show mentor the item </a:t>
            </a:r>
            <a:r>
              <a:rPr lang="en-US" dirty="0">
                <a:solidFill>
                  <a:schemeClr val="bg1"/>
                </a:solidFill>
              </a:rPr>
              <a:t>on a machine.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94" name="Picture 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9650"/>
            <a:ext cx="7848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MCBRIDE\AppData\Local\Microsoft\Windows\Temporary Internet Files\Content.Outlook\O7EJZ2D2\20150508_0846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4705" y="3201365"/>
            <a:ext cx="304993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MCBRIDE\AppData\Local\Microsoft\Windows\Temporary Internet Files\Content.Outlook\O7EJZ2D2\20150508_085035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60745" y="3179545"/>
            <a:ext cx="305160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7620000" y="4041284"/>
            <a:ext cx="1524000" cy="530715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Breaker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86600" y="4191000"/>
            <a:ext cx="6858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772400" y="6069102"/>
            <a:ext cx="1371600" cy="3316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Ground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6686550" y="6234951"/>
            <a:ext cx="1085850" cy="24204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505200" y="3501814"/>
            <a:ext cx="1219200" cy="396357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Gauge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36900" y="3622393"/>
            <a:ext cx="381000" cy="53147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28600" y="4650884"/>
            <a:ext cx="1295400" cy="53071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Cut off valve 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>
            <a:stCxn id="12" idx="0"/>
          </p:cNvCxnSpPr>
          <p:nvPr/>
        </p:nvCxnSpPr>
        <p:spPr>
          <a:xfrm flipH="1" flipV="1">
            <a:off x="609600" y="4191000"/>
            <a:ext cx="266700" cy="4598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Show </a:t>
            </a:r>
            <a:r>
              <a:rPr lang="en-US" dirty="0" smtClean="0">
                <a:solidFill>
                  <a:schemeClr val="bg1"/>
                </a:solidFill>
              </a:rPr>
              <a:t>mentor an item </a:t>
            </a:r>
            <a:r>
              <a:rPr lang="en-US" dirty="0">
                <a:solidFill>
                  <a:schemeClr val="bg1"/>
                </a:solidFill>
              </a:rPr>
              <a:t>in the logic.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4166" b="61389"/>
          <a:stretch/>
        </p:blipFill>
        <p:spPr bwMode="auto">
          <a:xfrm>
            <a:off x="304800" y="1409958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 flipH="1">
            <a:off x="1295400" y="1234440"/>
            <a:ext cx="609600" cy="7620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00200" y="929640"/>
            <a:ext cx="2667000" cy="48031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contact is used in another device code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>
            <a:stCxn id="13" idx="1"/>
          </p:cNvCxnSpPr>
          <p:nvPr/>
        </p:nvCxnSpPr>
        <p:spPr>
          <a:xfrm flipH="1" flipV="1">
            <a:off x="1752600" y="2225040"/>
            <a:ext cx="609600" cy="533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62200" y="2606040"/>
            <a:ext cx="16002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N.O. contact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3444240"/>
            <a:ext cx="1447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N.C. contact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371600" y="3596640"/>
            <a:ext cx="16764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657600" y="5044440"/>
            <a:ext cx="9906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Coil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648200" y="5196840"/>
            <a:ext cx="1371600" cy="1524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362200" y="5806440"/>
            <a:ext cx="9906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Timer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352800" y="5958840"/>
            <a:ext cx="914400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  <p:bldP spid="21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also have them do (CBT) Computer Based Training.  We pick the training that is relevant to the classes they are taking that semester. </a:t>
            </a:r>
          </a:p>
        </p:txBody>
      </p:sp>
      <p:pic>
        <p:nvPicPr>
          <p:cNvPr id="17412" name="Picture 4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42032"/>
            <a:ext cx="7010399" cy="309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8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AMT’s </a:t>
            </a:r>
            <a:r>
              <a:rPr lang="en-US" dirty="0">
                <a:solidFill>
                  <a:schemeClr val="bg1"/>
                </a:solidFill>
              </a:rPr>
              <a:t>also have to complete some other online </a:t>
            </a:r>
            <a:r>
              <a:rPr lang="en-US" dirty="0" smtClean="0">
                <a:solidFill>
                  <a:schemeClr val="bg1"/>
                </a:solidFill>
              </a:rPr>
              <a:t>classes from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Simutech </a:t>
            </a:r>
            <a:r>
              <a:rPr lang="en-US" dirty="0">
                <a:solidFill>
                  <a:schemeClr val="bg1"/>
                </a:solidFill>
              </a:rPr>
              <a:t>software. </a:t>
            </a:r>
          </a:p>
          <a:p>
            <a:r>
              <a:rPr lang="en-US" dirty="0">
                <a:solidFill>
                  <a:schemeClr val="bg1"/>
                </a:solidFill>
              </a:rPr>
              <a:t>We input the </a:t>
            </a:r>
            <a:r>
              <a:rPr lang="en-US" dirty="0" smtClean="0">
                <a:solidFill>
                  <a:schemeClr val="bg1"/>
                </a:solidFill>
              </a:rPr>
              <a:t>scores from the books into </a:t>
            </a:r>
            <a:r>
              <a:rPr lang="en-US" dirty="0">
                <a:solidFill>
                  <a:schemeClr val="bg1"/>
                </a:solidFill>
              </a:rPr>
              <a:t>MQS at least once a </a:t>
            </a:r>
            <a:r>
              <a:rPr lang="en-US" dirty="0" smtClean="0">
                <a:solidFill>
                  <a:schemeClr val="bg1"/>
                </a:solidFill>
              </a:rPr>
              <a:t>month.</a:t>
            </a:r>
            <a:endParaRPr 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8434" name="Picture 2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543800" cy="38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6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045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Regarding the grading, it is done a little different for the AMT’s than for the regular TM’s.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19474" name="Picture 18" descr="C:\Users\jmcbride\AppData\Local\Microsoft\Windows\Temporary Internet Files\Content.IE5\90604XR4\abc_appl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2390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2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If an AMT can explain it to </a:t>
            </a:r>
            <a:r>
              <a:rPr lang="en-US" dirty="0" smtClean="0">
                <a:solidFill>
                  <a:schemeClr val="bg1"/>
                </a:solidFill>
              </a:rPr>
              <a:t>their </a:t>
            </a:r>
            <a:r>
              <a:rPr lang="en-US" dirty="0">
                <a:solidFill>
                  <a:schemeClr val="bg1"/>
                </a:solidFill>
              </a:rPr>
              <a:t>mentor with no </a:t>
            </a:r>
            <a:r>
              <a:rPr lang="en-US" dirty="0" smtClean="0">
                <a:solidFill>
                  <a:schemeClr val="bg1"/>
                </a:solidFill>
              </a:rPr>
              <a:t>problems, they </a:t>
            </a:r>
            <a:r>
              <a:rPr lang="en-US" dirty="0">
                <a:solidFill>
                  <a:schemeClr val="bg1"/>
                </a:solidFill>
              </a:rPr>
              <a:t>get a </a:t>
            </a:r>
            <a:r>
              <a:rPr lang="en-US" dirty="0" smtClean="0">
                <a:solidFill>
                  <a:schemeClr val="bg1"/>
                </a:solidFill>
              </a:rPr>
              <a:t>3.  The mentors </a:t>
            </a:r>
            <a:r>
              <a:rPr lang="en-US" dirty="0">
                <a:solidFill>
                  <a:schemeClr val="bg1"/>
                </a:solidFill>
              </a:rPr>
              <a:t>at TMMAL will not sign </a:t>
            </a:r>
            <a:r>
              <a:rPr lang="en-US" dirty="0" smtClean="0">
                <a:solidFill>
                  <a:schemeClr val="bg1"/>
                </a:solidFill>
              </a:rPr>
              <a:t>off on an element until the AMT </a:t>
            </a:r>
            <a:r>
              <a:rPr lang="en-US" dirty="0">
                <a:solidFill>
                  <a:schemeClr val="bg1"/>
                </a:solidFill>
              </a:rPr>
              <a:t>can explain it with no help. </a:t>
            </a:r>
          </a:p>
          <a:p>
            <a:endParaRPr lang="en-US" dirty="0"/>
          </a:p>
        </p:txBody>
      </p:sp>
      <p:pic>
        <p:nvPicPr>
          <p:cNvPr id="4" name="Picture 15" descr="C:\Users\jmcbride\AppData\Local\Microsoft\Windows\Temporary Internet Files\Content.IE5\FV39OSF0\A-Plus-sig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2514600"/>
            <a:ext cx="708659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NOW LETS LOOK AT THE BOOKS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616244"/>
              </p:ext>
            </p:extLst>
          </p:nvPr>
        </p:nvGraphicFramePr>
        <p:xfrm>
          <a:off x="76197" y="762007"/>
          <a:ext cx="8915402" cy="601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200"/>
                <a:gridCol w="205642"/>
                <a:gridCol w="1576581"/>
                <a:gridCol w="1966443"/>
                <a:gridCol w="1233846"/>
                <a:gridCol w="925386"/>
                <a:gridCol w="925386"/>
                <a:gridCol w="449840"/>
                <a:gridCol w="462692"/>
                <a:gridCol w="925386"/>
              </a:tblGrid>
              <a:tr h="233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60224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50250170-TMMAL Maintenance Work Foundation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31316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WORK</a:t>
                      </a:r>
                      <a:endParaRPr lang="en-US" sz="10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</a:rPr>
                        <a:t>In Training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</a:rPr>
                        <a:t>Training is Complete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</a:rPr>
                        <a:t>Can Perform with assistance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700" u="none" strike="noStrike" dirty="0">
                          <a:effectLst/>
                        </a:rPr>
                        <a:t>Expert - Can Teach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Level 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Level 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Level 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Level 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3372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Semester 3 Basic Programming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56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Hyperlink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</a:rPr>
                        <a:t>Module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Roll Up!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Describe the rules that govern a ladder diagram.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Date Completed :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Trainer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Practical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Written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Describe the use of various elements of the instruction set.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Date Completed :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Trainer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Practical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Written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Draw a coil.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Date Completed :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Trainer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Practical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Written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Draw a contact.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Date Completed : 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Trainer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Practical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800" u="none" strike="noStrike" dirty="0">
                          <a:effectLst/>
                        </a:rPr>
                        <a:t>Written Data :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 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</a:tr>
              <a:tr h="204763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pic>
        <p:nvPicPr>
          <p:cNvPr id="11" name="Picture 10" descr="74iT0R0x0T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66800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80iT0R0x0T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66800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86iT0R0x0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6800"/>
            <a:ext cx="6762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92iT0R0x0T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47750"/>
            <a:ext cx="6858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8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386342"/>
              </p:ext>
            </p:extLst>
          </p:nvPr>
        </p:nvGraphicFramePr>
        <p:xfrm>
          <a:off x="1143000" y="228604"/>
          <a:ext cx="6705599" cy="608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3990"/>
                <a:gridCol w="2312448"/>
                <a:gridCol w="1450950"/>
                <a:gridCol w="1088211"/>
              </a:tblGrid>
              <a:tr h="37906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Describe how to use count down functions.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Date Completed :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Trainer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Practical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Written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</a:tr>
              <a:tr h="37906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Describe how to use count up functions.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Date Completed :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Trainer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Practical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Written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</a:tr>
              <a:tr h="37906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Describe the terms associated with PLC counter functions.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Date Completed :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Trainer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Practical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Written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</a:tr>
              <a:tr h="37906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Explain how to reset counters.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Date Completed :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Trainer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Practical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37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u="none" strike="noStrike" dirty="0">
                          <a:effectLst/>
                        </a:rPr>
                        <a:t>Written Data :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339" marR="7339" marT="7339" marB="0" anchor="ctr"/>
                </a:tc>
              </a:tr>
              <a:tr h="191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7339" marR="7339" marT="7339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35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Every question is one that a skilled TM needs to know and understand. </a:t>
            </a:r>
          </a:p>
        </p:txBody>
      </p:sp>
      <p:pic>
        <p:nvPicPr>
          <p:cNvPr id="22537" name="Picture 9" descr="C:\Users\jmcbride\AppData\Local\Microsoft\Windows\Temporary Internet Files\Content.IE5\RIWPPW25\iStock_000046247708Small-770x4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" y="2209800"/>
            <a:ext cx="733425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3" name="Picture 25" descr="C:\Users\jmcbride\AppData\Local\Microsoft\Windows\Temporary Internet Files\Content.IE5\RIWPPW25\hjs-roofing-solutions-blackpool-logo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302" y="3422488"/>
            <a:ext cx="29395" cy="1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There are no trick questions in the books. 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book’s purpose is </a:t>
            </a:r>
            <a:r>
              <a:rPr lang="en-US" dirty="0">
                <a:solidFill>
                  <a:schemeClr val="bg1"/>
                </a:solidFill>
              </a:rPr>
              <a:t>only to </a:t>
            </a:r>
            <a:r>
              <a:rPr lang="en-US" dirty="0" smtClean="0">
                <a:solidFill>
                  <a:schemeClr val="bg1"/>
                </a:solidFill>
              </a:rPr>
              <a:t>confirm </a:t>
            </a:r>
            <a:r>
              <a:rPr lang="en-US" dirty="0">
                <a:solidFill>
                  <a:schemeClr val="bg1"/>
                </a:solidFill>
              </a:rPr>
              <a:t>the knowledge and </a:t>
            </a:r>
            <a:r>
              <a:rPr lang="en-US" dirty="0" smtClean="0">
                <a:solidFill>
                  <a:schemeClr val="bg1"/>
                </a:solidFill>
              </a:rPr>
              <a:t>understanding that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AMT’s have gained. 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3554" name="Picture 2" descr="C:\Users\jmcbride\AppData\Local\Microsoft\Windows\Temporary Internet Files\Content.IE5\90604XR4\magictric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80385"/>
            <a:ext cx="7086600" cy="44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8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When the system is used properly it is a great tool for the maintenance  </a:t>
            </a:r>
            <a:r>
              <a:rPr lang="en-US" dirty="0" smtClean="0">
                <a:solidFill>
                  <a:schemeClr val="bg1"/>
                </a:solidFill>
              </a:rPr>
              <a:t>Group Leader (GL), Assistant Manager (AM)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the Manager.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is also a great tool for the training </a:t>
            </a:r>
            <a:r>
              <a:rPr lang="en-US" dirty="0" smtClean="0">
                <a:solidFill>
                  <a:schemeClr val="bg1"/>
                </a:solidFill>
              </a:rPr>
              <a:t>department </a:t>
            </a:r>
            <a:r>
              <a:rPr lang="en-US" dirty="0">
                <a:solidFill>
                  <a:schemeClr val="bg1"/>
                </a:solidFill>
              </a:rPr>
              <a:t>to see skill gaps </a:t>
            </a:r>
            <a:r>
              <a:rPr lang="en-US" dirty="0" smtClean="0">
                <a:solidFill>
                  <a:schemeClr val="bg1"/>
                </a:solidFill>
              </a:rPr>
              <a:t>of their Team Members (TM’s).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510" name="Picture 6" descr="C:\Users\jmcbride\AppData\Local\Microsoft\Windows\Temporary Internet Files\Content.IE5\90604XR4\skillsvisiongoals-300x30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352800"/>
            <a:ext cx="6705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0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1569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TMMAL offers this booklet to everyone in the AL FAME.	</a:t>
            </a:r>
          </a:p>
          <a:p>
            <a:endParaRPr lang="en-US" dirty="0"/>
          </a:p>
        </p:txBody>
      </p:sp>
      <p:pic>
        <p:nvPicPr>
          <p:cNvPr id="7" name="Picture 11" descr="C:\Users\jmcbride\AppData\Local\Microsoft\Windows\Temporary Internet Files\Content.IE5\08IVS41P\leather-book-preview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52600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jmcbride\AppData\Local\Microsoft\Windows\Temporary Internet Files\Content.IE5\RIWPPW25\online-customers-share-inform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96340"/>
            <a:ext cx="3505200" cy="444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20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 want to make sure that </a:t>
            </a:r>
            <a:r>
              <a:rPr lang="en-US" u="sng" dirty="0" smtClean="0">
                <a:solidFill>
                  <a:schemeClr val="bg1"/>
                </a:solidFill>
              </a:rPr>
              <a:t>ALL</a:t>
            </a:r>
            <a:r>
              <a:rPr lang="en-US" dirty="0" smtClean="0">
                <a:solidFill>
                  <a:schemeClr val="bg1"/>
                </a:solidFill>
              </a:rPr>
              <a:t> AMT’s </a:t>
            </a:r>
            <a:r>
              <a:rPr lang="en-US" dirty="0">
                <a:solidFill>
                  <a:schemeClr val="bg1"/>
                </a:solidFill>
              </a:rPr>
              <a:t>are given the same opportunity to have </a:t>
            </a:r>
            <a:r>
              <a:rPr lang="en-US" dirty="0" smtClean="0">
                <a:solidFill>
                  <a:schemeClr val="bg1"/>
                </a:solidFill>
              </a:rPr>
              <a:t>their skills tested / verified.  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5603" name="Picture 3" descr="C:\Users\jmcbride\AppData\Local\Microsoft\Windows\Temporary Internet Files\Content.IE5\FV39OSF0\3821253902_219ccf0619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70289"/>
            <a:ext cx="7695172" cy="480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1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For now, MQS is proprietary, and we cannot share it. So we have put the booklets in excel format so that everyone can get a copy of the materials.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C:\Users\jmcbride\AppData\Local\Microsoft\Windows\Temporary Internet Files\Content.IE5\RIWPPW25\excel-2010-ic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71800"/>
            <a:ext cx="67056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3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255" t="3888" r="4425" b="16546"/>
          <a:stretch/>
        </p:blipFill>
        <p:spPr>
          <a:xfrm>
            <a:off x="630316" y="152400"/>
            <a:ext cx="7807167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00" dirty="0" smtClean="0">
                <a:solidFill>
                  <a:schemeClr val="bg1"/>
                </a:solidFill>
              </a:rPr>
              <a:t>THIS CONCLUDES THE MQS PRESENTATION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7652" name="Picture 4" descr="C:\Users\jmcbride\AppData\Local\Microsoft\Windows\Temporary Internet Files\Content.IE5\FV39OSF0\question-mark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286000"/>
            <a:ext cx="439420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 marL="137160" indent="0">
              <a:buNone/>
            </a:pPr>
            <a:r>
              <a:rPr lang="en-US" dirty="0" smtClean="0"/>
              <a:t>                          </a:t>
            </a:r>
            <a:r>
              <a:rPr lang="en-US" sz="4000" dirty="0" smtClean="0">
                <a:solidFill>
                  <a:schemeClr val="bg1"/>
                </a:solidFill>
              </a:rPr>
              <a:t>QUESTIONS?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0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705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This is just one of the reports used for tracking.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60" t="7422" r="37336" b="25088"/>
          <a:stretch/>
        </p:blipFill>
        <p:spPr>
          <a:xfrm>
            <a:off x="152400" y="685800"/>
            <a:ext cx="8610600" cy="6034088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587829" y="4419600"/>
            <a:ext cx="1524000" cy="609600"/>
          </a:xfrm>
          <a:prstGeom prst="borderCallout1">
            <a:avLst>
              <a:gd name="adj1" fmla="val 4464"/>
              <a:gd name="adj2" fmla="val 102381"/>
              <a:gd name="adj3" fmla="val -62987"/>
              <a:gd name="adj4" fmla="val 14539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255814" y="2743200"/>
            <a:ext cx="2188029" cy="609600"/>
          </a:xfrm>
          <a:prstGeom prst="borderCallout1">
            <a:avLst>
              <a:gd name="adj1" fmla="val 4464"/>
              <a:gd name="adj2" fmla="val 102381"/>
              <a:gd name="adj3" fmla="val -62987"/>
              <a:gd name="adj4" fmla="val 14539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Team Proficiency Level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255814" y="5410200"/>
            <a:ext cx="2188029" cy="609600"/>
          </a:xfrm>
          <a:prstGeom prst="borderCallout1">
            <a:avLst>
              <a:gd name="adj1" fmla="val 4464"/>
              <a:gd name="adj2" fmla="val 102381"/>
              <a:gd name="adj3" fmla="val 13799"/>
              <a:gd name="adj4" fmla="val 138432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Individual Proficiency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29000" y="5181600"/>
            <a:ext cx="1676400" cy="1538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Let’s talk for a just a minute about scoring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altLang="en-US" dirty="0" smtClean="0">
                <a:solidFill>
                  <a:schemeClr val="bg1"/>
                </a:solidFill>
              </a:rPr>
              <a:t>Level </a:t>
            </a:r>
            <a:r>
              <a:rPr lang="en-US" altLang="en-US" dirty="0">
                <a:solidFill>
                  <a:schemeClr val="bg1"/>
                </a:solidFill>
              </a:rPr>
              <a:t>1 </a:t>
            </a:r>
            <a:r>
              <a:rPr lang="en-US" altLang="en-US" dirty="0">
                <a:solidFill>
                  <a:schemeClr val="bg1"/>
                </a:solidFill>
                <a:sym typeface="Wingdings" pitchFamily="2" charset="2"/>
              </a:rPr>
              <a:t> In Training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sym typeface="Wingdings" pitchFamily="2" charset="2"/>
              </a:rPr>
              <a:t>Level 2  Training Complete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sym typeface="Wingdings" pitchFamily="2" charset="2"/>
              </a:rPr>
              <a:t>Level 3  Can Perform Task with No Assistance</a:t>
            </a:r>
          </a:p>
          <a:p>
            <a:pPr lvl="1"/>
            <a:r>
              <a:rPr lang="en-US" altLang="en-US" dirty="0">
                <a:solidFill>
                  <a:schemeClr val="bg1"/>
                </a:solidFill>
                <a:sym typeface="Wingdings" pitchFamily="2" charset="2"/>
              </a:rPr>
              <a:t>Level 4  Expert – Can </a:t>
            </a:r>
            <a:r>
              <a:rPr lang="en-US" altLang="en-US" dirty="0" smtClean="0">
                <a:solidFill>
                  <a:schemeClr val="bg1"/>
                </a:solidFill>
                <a:sym typeface="Wingdings" pitchFamily="2" charset="2"/>
              </a:rPr>
              <a:t>Teach </a:t>
            </a:r>
          </a:p>
          <a:p>
            <a:pPr lvl="1"/>
            <a:endParaRPr lang="en-US" altLang="en-US" dirty="0">
              <a:solidFill>
                <a:schemeClr val="bg1"/>
              </a:solidFill>
            </a:endParaRPr>
          </a:p>
          <a:p>
            <a:pPr marL="137160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675" t="35844" r="18583" b="3601"/>
          <a:stretch/>
        </p:blipFill>
        <p:spPr>
          <a:xfrm>
            <a:off x="152400" y="2362200"/>
            <a:ext cx="8839200" cy="4495800"/>
          </a:xfrm>
          <a:prstGeom prst="rect">
            <a:avLst/>
          </a:prstGeom>
        </p:spPr>
      </p:pic>
      <p:sp>
        <p:nvSpPr>
          <p:cNvPr id="5" name="Line Callout 1 4"/>
          <p:cNvSpPr/>
          <p:nvPr/>
        </p:nvSpPr>
        <p:spPr>
          <a:xfrm>
            <a:off x="4953000" y="6096000"/>
            <a:ext cx="2133600" cy="609600"/>
          </a:xfrm>
          <a:prstGeom prst="borderCallout1">
            <a:avLst>
              <a:gd name="adj1" fmla="val 4464"/>
              <a:gd name="adj2" fmla="val 102381"/>
              <a:gd name="adj3" fmla="val -153898"/>
              <a:gd name="adj4" fmla="val 124607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Date level attained on module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429000" y="5562600"/>
            <a:ext cx="1524000" cy="5334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ne Callout 1 8"/>
          <p:cNvSpPr/>
          <p:nvPr/>
        </p:nvSpPr>
        <p:spPr>
          <a:xfrm>
            <a:off x="3124200" y="3886200"/>
            <a:ext cx="1447800" cy="609600"/>
          </a:xfrm>
          <a:prstGeom prst="borderCallout1">
            <a:avLst>
              <a:gd name="adj1" fmla="val 4464"/>
              <a:gd name="adj2" fmla="val 102381"/>
              <a:gd name="adj3" fmla="val 147687"/>
              <a:gd name="adj4" fmla="val 17027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Overall course score</a:t>
            </a:r>
            <a:endParaRPr lang="en-US" sz="1400" dirty="0"/>
          </a:p>
        </p:txBody>
      </p:sp>
      <p:sp>
        <p:nvSpPr>
          <p:cNvPr id="2" name="Oval 1"/>
          <p:cNvSpPr/>
          <p:nvPr/>
        </p:nvSpPr>
        <p:spPr>
          <a:xfrm>
            <a:off x="7315200" y="4267200"/>
            <a:ext cx="762000" cy="38100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3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We also use MQS for tracking </a:t>
            </a:r>
            <a:r>
              <a:rPr lang="en-US" sz="3200" dirty="0">
                <a:solidFill>
                  <a:schemeClr val="bg1"/>
                </a:solidFill>
              </a:rPr>
              <a:t>what the students learn at school. 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our way to make sure they grasp what they are learning at </a:t>
            </a:r>
            <a:r>
              <a:rPr lang="en-US" sz="3200" dirty="0" smtClean="0">
                <a:solidFill>
                  <a:schemeClr val="bg1"/>
                </a:solidFill>
              </a:rPr>
              <a:t>school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44" name="Picture 20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78887"/>
            <a:ext cx="6248400" cy="387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8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It </a:t>
            </a:r>
            <a:r>
              <a:rPr lang="en-US" dirty="0">
                <a:solidFill>
                  <a:schemeClr val="bg1"/>
                </a:solidFill>
              </a:rPr>
              <a:t>is also our way of making sure that they understand how </a:t>
            </a:r>
            <a:r>
              <a:rPr lang="en-US" dirty="0" smtClean="0">
                <a:solidFill>
                  <a:schemeClr val="bg1"/>
                </a:solidFill>
              </a:rPr>
              <a:t>each element </a:t>
            </a:r>
            <a:r>
              <a:rPr lang="en-US" dirty="0">
                <a:solidFill>
                  <a:schemeClr val="bg1"/>
                </a:solidFill>
              </a:rPr>
              <a:t>fits in real life, on the job situations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68" name="Picture 20" descr="C:\Users\jmcbride\AppData\Local\Microsoft\Windows\Temporary Internet Files\Content.IE5\RIWPPW25\teamwork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 is where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mentors are a large part of the </a:t>
            </a:r>
            <a:r>
              <a:rPr lang="en-US" dirty="0" smtClean="0">
                <a:solidFill>
                  <a:schemeClr val="bg1"/>
                </a:solidFill>
              </a:rPr>
              <a:t>process. 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students </a:t>
            </a:r>
            <a:r>
              <a:rPr lang="en-US" dirty="0" smtClean="0">
                <a:solidFill>
                  <a:schemeClr val="bg1"/>
                </a:solidFill>
              </a:rPr>
              <a:t>have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dirty="0" smtClean="0">
                <a:solidFill>
                  <a:schemeClr val="bg1"/>
                </a:solidFill>
              </a:rPr>
              <a:t>explain or demonstrate each of the elements in the MQS booklet. 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027273"/>
            <a:ext cx="3658057" cy="32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\Microsoft Office\MEDIA\CAGCAT10\j0299125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27272"/>
            <a:ext cx="3733800" cy="344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6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THIS IS A GREAT TOOL!!!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6388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is a great tool for keeping up with how your AMT's are grasping what the instructors are teaching them.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jmcbride\AppData\Local\Microsoft\Windows\Temporary Internet Files\Content.IE5\08IVS41P\grasp4b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315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15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979</TotalTime>
  <Words>958</Words>
  <Application>Microsoft Office PowerPoint</Application>
  <PresentationFormat>On-screen Show (4:3)</PresentationFormat>
  <Paragraphs>283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Apex</vt:lpstr>
      <vt:lpstr>Second Annual AMT Conference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IS A GREAT TOOL!!!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NOW LETS LOOK AT THE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THIS CONCLUDES THE MQS PRESENTATION  </vt:lpstr>
    </vt:vector>
  </TitlesOfParts>
  <Company>TEMA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Second Annual AMT Conference</dc:title>
  <dc:creator>TEMA</dc:creator>
  <cp:keywords>PUBLIC/NONE, PUBLIC/NONE, PUBLIC/NONE, PUBLIC/NONE, PUBLIC/NONE</cp:keywords>
  <cp:lastModifiedBy>Jim Ryan</cp:lastModifiedBy>
  <cp:revision>115</cp:revision>
  <cp:lastPrinted>2015-05-08T19:12:48Z</cp:lastPrinted>
  <dcterms:created xsi:type="dcterms:W3CDTF">2015-05-05T17:02:03Z</dcterms:created>
  <dcterms:modified xsi:type="dcterms:W3CDTF">2015-05-15T23:14:45Z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a8095b32-a45c-473e-899f-01292a0e0c4f</vt:lpwstr>
  </property>
  <property fmtid="{D5CDD505-2E9C-101B-9397-08002B2CF9AE}" pid="3" name="ToyotaClassification">
    <vt:lpwstr>PUBLIC / NONE</vt:lpwstr>
  </property>
  <property fmtid="{D5CDD505-2E9C-101B-9397-08002B2CF9AE}" pid="4" name="ToyotaVisual Markings">
    <vt:lpwstr>No Label</vt:lpwstr>
  </property>
</Properties>
</file>